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62"/>
  </p:notesMasterIdLst>
  <p:handoutMasterIdLst>
    <p:handoutMasterId r:id="rId63"/>
  </p:handoutMasterIdLst>
  <p:sldIdLst>
    <p:sldId id="266" r:id="rId7"/>
    <p:sldId id="258"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4" r:id="rId25"/>
    <p:sldId id="286" r:id="rId26"/>
    <p:sldId id="287" r:id="rId27"/>
    <p:sldId id="288" r:id="rId28"/>
    <p:sldId id="289" r:id="rId29"/>
    <p:sldId id="290" r:id="rId30"/>
    <p:sldId id="291" r:id="rId31"/>
    <p:sldId id="292" r:id="rId32"/>
    <p:sldId id="293" r:id="rId33"/>
    <p:sldId id="295" r:id="rId34"/>
    <p:sldId id="294" r:id="rId35"/>
    <p:sldId id="296" r:id="rId36"/>
    <p:sldId id="297" r:id="rId37"/>
    <p:sldId id="298" r:id="rId38"/>
    <p:sldId id="299" r:id="rId39"/>
    <p:sldId id="300" r:id="rId40"/>
    <p:sldId id="301" r:id="rId41"/>
    <p:sldId id="302" r:id="rId42"/>
    <p:sldId id="303" r:id="rId43"/>
    <p:sldId id="304" r:id="rId44"/>
    <p:sldId id="305" r:id="rId45"/>
    <p:sldId id="306" r:id="rId46"/>
    <p:sldId id="307" r:id="rId47"/>
    <p:sldId id="308" r:id="rId48"/>
    <p:sldId id="309" r:id="rId49"/>
    <p:sldId id="324" r:id="rId50"/>
    <p:sldId id="310" r:id="rId51"/>
    <p:sldId id="311" r:id="rId52"/>
    <p:sldId id="312" r:id="rId53"/>
    <p:sldId id="313" r:id="rId54"/>
    <p:sldId id="314" r:id="rId55"/>
    <p:sldId id="315" r:id="rId56"/>
    <p:sldId id="316" r:id="rId57"/>
    <p:sldId id="317" r:id="rId58"/>
    <p:sldId id="318" r:id="rId59"/>
    <p:sldId id="321" r:id="rId60"/>
    <p:sldId id="323" r:id="rId61"/>
  </p:sldIdLst>
  <p:sldSz cx="9144000" cy="5143500" type="screen16x9"/>
  <p:notesSz cx="9144000" cy="6858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userDrawn="1">
          <p15:clr>
            <a:srgbClr val="A4A3A4"/>
          </p15:clr>
        </p15:guide>
        <p15:guide id="2" pos="487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6188"/>
    <a:srgbClr val="E6E6E6"/>
    <a:srgbClr val="FF5527"/>
    <a:srgbClr val="37C5F7"/>
    <a:srgbClr val="1CD164"/>
    <a:srgbClr val="AE20AE"/>
    <a:srgbClr val="FF54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344EB3-ECA1-CE5E-8F17-35E895463BDF}" v="23" dt="2020-08-20T16:23:29.092"/>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571" autoAdjust="0"/>
    <p:restoredTop sz="96327" autoAdjust="0"/>
  </p:normalViewPr>
  <p:slideViewPr>
    <p:cSldViewPr>
      <p:cViewPr varScale="1">
        <p:scale>
          <a:sx n="128" d="100"/>
          <a:sy n="128" d="100"/>
        </p:scale>
        <p:origin x="132" y="498"/>
      </p:cViewPr>
      <p:guideLst>
        <p:guide orient="horz" pos="1620"/>
        <p:guide pos="4876"/>
      </p:guideLst>
    </p:cSldViewPr>
  </p:slideViewPr>
  <p:outlineViewPr>
    <p:cViewPr>
      <p:scale>
        <a:sx n="33" d="100"/>
        <a:sy n="33" d="100"/>
      </p:scale>
      <p:origin x="0" y="-25752"/>
    </p:cViewPr>
  </p:outlineViewPr>
  <p:notesTextViewPr>
    <p:cViewPr>
      <p:scale>
        <a:sx n="3" d="2"/>
        <a:sy n="3" d="2"/>
      </p:scale>
      <p:origin x="0" y="0"/>
    </p:cViewPr>
  </p:notesTextViewPr>
  <p:notesViewPr>
    <p:cSldViewPr>
      <p:cViewPr varScale="1">
        <p:scale>
          <a:sx n="111" d="100"/>
          <a:sy n="111" d="100"/>
        </p:scale>
        <p:origin x="2448" y="9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handoutMaster" Target="handoutMasters/handoutMaster1.xml"/><Relationship Id="rId68"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theme" Target="theme/theme1.xml"/><Relationship Id="rId5" Type="http://schemas.openxmlformats.org/officeDocument/2006/relationships/customXml" Target="../customXml/item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hoebe Davis" userId="S::phoebe.davis@ocr.org.uk::941fddf7-5fc6-48c9-a89b-35879e205503" providerId="AD" clId="Web-{A8344EB3-ECA1-CE5E-8F17-35E895463BDF}"/>
    <pc:docChg chg="delSld modSld">
      <pc:chgData name="Phoebe Davis" userId="S::phoebe.davis@ocr.org.uk::941fddf7-5fc6-48c9-a89b-35879e205503" providerId="AD" clId="Web-{A8344EB3-ECA1-CE5E-8F17-35E895463BDF}" dt="2020-08-20T16:23:29.092" v="20"/>
      <pc:docMkLst>
        <pc:docMk/>
      </pc:docMkLst>
      <pc:sldChg chg="modSp">
        <pc:chgData name="Phoebe Davis" userId="S::phoebe.davis@ocr.org.uk::941fddf7-5fc6-48c9-a89b-35879e205503" providerId="AD" clId="Web-{A8344EB3-ECA1-CE5E-8F17-35E895463BDF}" dt="2020-08-20T16:21:56.170" v="15" actId="20577"/>
        <pc:sldMkLst>
          <pc:docMk/>
          <pc:sldMk cId="3181385906" sldId="258"/>
        </pc:sldMkLst>
        <pc:spChg chg="mod">
          <ac:chgData name="Phoebe Davis" userId="S::phoebe.davis@ocr.org.uk::941fddf7-5fc6-48c9-a89b-35879e205503" providerId="AD" clId="Web-{A8344EB3-ECA1-CE5E-8F17-35E895463BDF}" dt="2020-08-20T16:21:16.622" v="2" actId="20577"/>
          <ac:spMkLst>
            <pc:docMk/>
            <pc:sldMk cId="3181385906" sldId="258"/>
            <ac:spMk id="9" creationId="{79E01A71-1297-4113-9633-0A22ABAF2156}"/>
          </ac:spMkLst>
        </pc:spChg>
        <pc:spChg chg="mod">
          <ac:chgData name="Phoebe Davis" userId="S::phoebe.davis@ocr.org.uk::941fddf7-5fc6-48c9-a89b-35879e205503" providerId="AD" clId="Web-{A8344EB3-ECA1-CE5E-8F17-35E895463BDF}" dt="2020-08-20T16:21:56.170" v="15" actId="20577"/>
          <ac:spMkLst>
            <pc:docMk/>
            <pc:sldMk cId="3181385906" sldId="258"/>
            <ac:spMk id="11" creationId="{6D3FA147-72DC-42C2-B535-3F61A7A40C08}"/>
          </ac:spMkLst>
        </pc:spChg>
      </pc:sldChg>
      <pc:sldChg chg="modSp">
        <pc:chgData name="Phoebe Davis" userId="S::phoebe.davis@ocr.org.uk::941fddf7-5fc6-48c9-a89b-35879e205503" providerId="AD" clId="Web-{A8344EB3-ECA1-CE5E-8F17-35E895463BDF}" dt="2020-08-20T16:22:13.279" v="18" actId="20577"/>
        <pc:sldMkLst>
          <pc:docMk/>
          <pc:sldMk cId="1304485452" sldId="267"/>
        </pc:sldMkLst>
        <pc:spChg chg="mod">
          <ac:chgData name="Phoebe Davis" userId="S::phoebe.davis@ocr.org.uk::941fddf7-5fc6-48c9-a89b-35879e205503" providerId="AD" clId="Web-{A8344EB3-ECA1-CE5E-8F17-35E895463BDF}" dt="2020-08-20T16:22:13.279" v="18" actId="20577"/>
          <ac:spMkLst>
            <pc:docMk/>
            <pc:sldMk cId="1304485452" sldId="267"/>
            <ac:spMk id="7" creationId="{160F3817-150A-440E-A74B-5D043E255ABF}"/>
          </ac:spMkLst>
        </pc:spChg>
      </pc:sldChg>
      <pc:sldChg chg="del">
        <pc:chgData name="Phoebe Davis" userId="S::phoebe.davis@ocr.org.uk::941fddf7-5fc6-48c9-a89b-35879e205503" providerId="AD" clId="Web-{A8344EB3-ECA1-CE5E-8F17-35E895463BDF}" dt="2020-08-20T16:23:29.092" v="20"/>
        <pc:sldMkLst>
          <pc:docMk/>
          <pc:sldMk cId="1713715836" sldId="319"/>
        </pc:sldMkLst>
      </pc:sldChg>
      <pc:sldChg chg="del">
        <pc:chgData name="Phoebe Davis" userId="S::phoebe.davis@ocr.org.uk::941fddf7-5fc6-48c9-a89b-35879e205503" providerId="AD" clId="Web-{A8344EB3-ECA1-CE5E-8F17-35E895463BDF}" dt="2020-08-20T16:23:22.420" v="19"/>
        <pc:sldMkLst>
          <pc:docMk/>
          <pc:sldMk cId="2401579897" sldId="32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444197B-CAF5-404C-B574-F7B6830F615E}"/>
              </a:ext>
            </a:extLst>
          </p:cNvPr>
          <p:cNvSpPr>
            <a:spLocks noGrp="1"/>
          </p:cNvSpPr>
          <p:nvPr>
            <p:ph type="hdr" sz="quarter"/>
          </p:nvPr>
        </p:nvSpPr>
        <p:spPr>
          <a:xfrm>
            <a:off x="0" y="0"/>
            <a:ext cx="3962400" cy="3429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3" name="Date Placeholder 2">
            <a:extLst>
              <a:ext uri="{FF2B5EF4-FFF2-40B4-BE49-F238E27FC236}">
                <a16:creationId xmlns:a16="http://schemas.microsoft.com/office/drawing/2014/main" id="{C7959179-3865-4FC3-AFCD-A36268A9A31B}"/>
              </a:ext>
            </a:extLst>
          </p:cNvPr>
          <p:cNvSpPr>
            <a:spLocks noGrp="1"/>
          </p:cNvSpPr>
          <p:nvPr>
            <p:ph type="dt" sz="quarter" idx="1"/>
          </p:nvPr>
        </p:nvSpPr>
        <p:spPr>
          <a:xfrm>
            <a:off x="5180013" y="0"/>
            <a:ext cx="3962400" cy="3429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A5D2F81E-5A39-4524-8143-591EEE624DD1}" type="datetimeFigureOut">
              <a:rPr lang="en-US"/>
              <a:pPr>
                <a:defRPr/>
              </a:pPr>
              <a:t>8/20/2020</a:t>
            </a:fld>
            <a:endParaRPr lang="en-US"/>
          </a:p>
        </p:txBody>
      </p:sp>
      <p:sp>
        <p:nvSpPr>
          <p:cNvPr id="4" name="Footer Placeholder 3">
            <a:extLst>
              <a:ext uri="{FF2B5EF4-FFF2-40B4-BE49-F238E27FC236}">
                <a16:creationId xmlns:a16="http://schemas.microsoft.com/office/drawing/2014/main" id="{3F2683F7-4C1F-4BC6-B415-97B2E4897A3C}"/>
              </a:ext>
            </a:extLst>
          </p:cNvPr>
          <p:cNvSpPr>
            <a:spLocks noGrp="1"/>
          </p:cNvSpPr>
          <p:nvPr>
            <p:ph type="ftr" sz="quarter" idx="2"/>
          </p:nvPr>
        </p:nvSpPr>
        <p:spPr>
          <a:xfrm>
            <a:off x="0" y="6513513"/>
            <a:ext cx="3962400" cy="3429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5" name="Slide Number Placeholder 4">
            <a:extLst>
              <a:ext uri="{FF2B5EF4-FFF2-40B4-BE49-F238E27FC236}">
                <a16:creationId xmlns:a16="http://schemas.microsoft.com/office/drawing/2014/main" id="{83617684-2C90-407B-9BD1-4255CEED8A23}"/>
              </a:ext>
            </a:extLst>
          </p:cNvPr>
          <p:cNvSpPr>
            <a:spLocks noGrp="1"/>
          </p:cNvSpPr>
          <p:nvPr>
            <p:ph type="sldNum" sz="quarter" idx="3"/>
          </p:nvPr>
        </p:nvSpPr>
        <p:spPr>
          <a:xfrm>
            <a:off x="5180013" y="6513513"/>
            <a:ext cx="3962400" cy="3429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F1CAA4DC-FCF3-47FE-87E5-A2B67EE1EA33}"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770C159-8FF9-45D6-B297-7475951D1EED}"/>
              </a:ext>
            </a:extLst>
          </p:cNvPr>
          <p:cNvSpPr>
            <a:spLocks noGrp="1"/>
          </p:cNvSpPr>
          <p:nvPr>
            <p:ph type="hdr" sz="quarter"/>
          </p:nvPr>
        </p:nvSpPr>
        <p:spPr>
          <a:xfrm>
            <a:off x="0" y="0"/>
            <a:ext cx="3962400" cy="3444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3" name="Date Placeholder 2">
            <a:extLst>
              <a:ext uri="{FF2B5EF4-FFF2-40B4-BE49-F238E27FC236}">
                <a16:creationId xmlns:a16="http://schemas.microsoft.com/office/drawing/2014/main" id="{A4667B7D-133D-4A2E-A1EB-CC717D7EAB0B}"/>
              </a:ext>
            </a:extLst>
          </p:cNvPr>
          <p:cNvSpPr>
            <a:spLocks noGrp="1"/>
          </p:cNvSpPr>
          <p:nvPr>
            <p:ph type="dt" idx="1"/>
          </p:nvPr>
        </p:nvSpPr>
        <p:spPr>
          <a:xfrm>
            <a:off x="5180013" y="0"/>
            <a:ext cx="3962400" cy="3444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2E9D4C2F-1533-4748-B82F-121C41DD3466}" type="datetimeFigureOut">
              <a:rPr lang="en-US"/>
              <a:pPr>
                <a:defRPr/>
              </a:pPr>
              <a:t>8/20/2020</a:t>
            </a:fld>
            <a:endParaRPr lang="en-US"/>
          </a:p>
        </p:txBody>
      </p:sp>
      <p:sp>
        <p:nvSpPr>
          <p:cNvPr id="4" name="Slide Image Placeholder 3">
            <a:extLst>
              <a:ext uri="{FF2B5EF4-FFF2-40B4-BE49-F238E27FC236}">
                <a16:creationId xmlns:a16="http://schemas.microsoft.com/office/drawing/2014/main" id="{92A864E7-FC68-4124-B27A-BCCBC5207EE8}"/>
              </a:ext>
            </a:extLst>
          </p:cNvPr>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867FAF24-52BE-475D-AEFF-7E9022BD32B7}"/>
              </a:ext>
            </a:extLst>
          </p:cNvPr>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EBB3935-48A1-44D1-A38C-E2B81464412F}"/>
              </a:ext>
            </a:extLst>
          </p:cNvPr>
          <p:cNvSpPr>
            <a:spLocks noGrp="1"/>
          </p:cNvSpPr>
          <p:nvPr>
            <p:ph type="ftr" sz="quarter" idx="4"/>
          </p:nvPr>
        </p:nvSpPr>
        <p:spPr>
          <a:xfrm>
            <a:off x="0" y="6513513"/>
            <a:ext cx="3962400" cy="3444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7" name="Slide Number Placeholder 6">
            <a:extLst>
              <a:ext uri="{FF2B5EF4-FFF2-40B4-BE49-F238E27FC236}">
                <a16:creationId xmlns:a16="http://schemas.microsoft.com/office/drawing/2014/main" id="{0C403B3E-D6B7-4EF1-8517-9074E4796CA3}"/>
              </a:ext>
            </a:extLst>
          </p:cNvPr>
          <p:cNvSpPr>
            <a:spLocks noGrp="1"/>
          </p:cNvSpPr>
          <p:nvPr>
            <p:ph type="sldNum" sz="quarter" idx="5"/>
          </p:nvPr>
        </p:nvSpPr>
        <p:spPr>
          <a:xfrm>
            <a:off x="5180013" y="6513513"/>
            <a:ext cx="3962400" cy="3444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F806F6A-6DC0-4755-AA2C-EF512C73F6A9}"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mailto:resources.feedback@ocr.org.uk" TargetMode="External"/><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ue Title Slide">
    <p:spTree>
      <p:nvGrpSpPr>
        <p:cNvPr id="1" name=""/>
        <p:cNvGrpSpPr/>
        <p:nvPr/>
      </p:nvGrpSpPr>
      <p:grpSpPr>
        <a:xfrm>
          <a:off x="0" y="0"/>
          <a:ext cx="0" cy="0"/>
          <a:chOff x="0" y="0"/>
          <a:chExt cx="0" cy="0"/>
        </a:xfrm>
      </p:grpSpPr>
      <p:pic>
        <p:nvPicPr>
          <p:cNvPr id="14" name="Picture 13" descr="A picture containing laptop, computer, screen&#10;&#10;Description automatically generated">
            <a:extLst>
              <a:ext uri="{FF2B5EF4-FFF2-40B4-BE49-F238E27FC236}">
                <a16:creationId xmlns:a16="http://schemas.microsoft.com/office/drawing/2014/main" id="{C859A738-173D-459C-B707-E4525F8B0C3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9958" r="48709" b="35646"/>
          <a:stretch/>
        </p:blipFill>
        <p:spPr>
          <a:xfrm>
            <a:off x="0" y="1059582"/>
            <a:ext cx="5112568" cy="2571809"/>
          </a:xfrm>
          <a:prstGeom prst="rect">
            <a:avLst/>
          </a:prstGeom>
        </p:spPr>
      </p:pic>
      <p:sp>
        <p:nvSpPr>
          <p:cNvPr id="9" name="Rectangle 8">
            <a:extLst>
              <a:ext uri="{FF2B5EF4-FFF2-40B4-BE49-F238E27FC236}">
                <a16:creationId xmlns:a16="http://schemas.microsoft.com/office/drawing/2014/main" id="{6C5CE19B-4CE9-444B-885A-D143C7EE3D74}"/>
              </a:ext>
            </a:extLst>
          </p:cNvPr>
          <p:cNvSpPr/>
          <p:nvPr userDrawn="1"/>
        </p:nvSpPr>
        <p:spPr>
          <a:xfrm>
            <a:off x="0" y="0"/>
            <a:ext cx="9144000" cy="720760"/>
          </a:xfrm>
          <a:prstGeom prst="rect">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8" name="Picture 2">
            <a:extLst>
              <a:ext uri="{FF2B5EF4-FFF2-40B4-BE49-F238E27FC236}">
                <a16:creationId xmlns:a16="http://schemas.microsoft.com/office/drawing/2014/main" id="{A5C81BAA-7EC6-5749-87E0-E6F0D47869F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7862883" y="221198"/>
            <a:ext cx="1029597" cy="406336"/>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a:extLst>
              <a:ext uri="{FF2B5EF4-FFF2-40B4-BE49-F238E27FC236}">
                <a16:creationId xmlns:a16="http://schemas.microsoft.com/office/drawing/2014/main" id="{9EEB976E-A969-4930-9E00-C147719EA97C}"/>
              </a:ext>
            </a:extLst>
          </p:cNvPr>
          <p:cNvSpPr txBox="1">
            <a:spLocks/>
          </p:cNvSpPr>
          <p:nvPr userDrawn="1"/>
        </p:nvSpPr>
        <p:spPr bwMode="auto">
          <a:xfrm>
            <a:off x="611188" y="2901795"/>
            <a:ext cx="3276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rtl="0" eaLnBrk="1" fontAlgn="base" hangingPunct="1">
              <a:spcBef>
                <a:spcPct val="20000"/>
              </a:spcBef>
              <a:spcAft>
                <a:spcPct val="0"/>
              </a:spcAft>
              <a:defRPr sz="975" b="1" i="0" spc="-45" baseline="0">
                <a:solidFill>
                  <a:schemeClr val="bg1"/>
                </a:solidFill>
                <a:latin typeface="Arial" charset="0"/>
                <a:ea typeface="Arial" charset="0"/>
                <a:cs typeface="Arial" charset="0"/>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defTabSz="914400"/>
            <a:r>
              <a:rPr lang="en-US" sz="1000" kern="0" dirty="0"/>
              <a:t>H018, H418</a:t>
            </a:r>
          </a:p>
          <a:p>
            <a:pPr defTabSz="914400"/>
            <a:r>
              <a:rPr lang="en-US" sz="1000" b="0" kern="0" dirty="0"/>
              <a:t>For first teaching in 2020</a:t>
            </a:r>
          </a:p>
        </p:txBody>
      </p:sp>
      <p:sp>
        <p:nvSpPr>
          <p:cNvPr id="18" name="Text Placeholder 3">
            <a:extLst>
              <a:ext uri="{FF2B5EF4-FFF2-40B4-BE49-F238E27FC236}">
                <a16:creationId xmlns:a16="http://schemas.microsoft.com/office/drawing/2014/main" id="{8A4546CD-D3EB-4C3E-96AE-FDD5DB7AFED5}"/>
              </a:ext>
            </a:extLst>
          </p:cNvPr>
          <p:cNvSpPr txBox="1">
            <a:spLocks/>
          </p:cNvSpPr>
          <p:nvPr userDrawn="1"/>
        </p:nvSpPr>
        <p:spPr bwMode="auto">
          <a:xfrm>
            <a:off x="611188" y="1491630"/>
            <a:ext cx="6667500" cy="13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spAutoFit/>
          </a:bodyPr>
          <a:lstStyle>
            <a:lvl1pPr algn="ctr" rtl="0" eaLnBrk="1" fontAlgn="base" hangingPunct="1">
              <a:lnSpc>
                <a:spcPts val="3000"/>
              </a:lnSpc>
              <a:spcBef>
                <a:spcPts val="600"/>
              </a:spcBef>
              <a:spcAft>
                <a:spcPct val="0"/>
              </a:spcAft>
              <a:defRPr sz="2700" b="1" i="0">
                <a:solidFill>
                  <a:schemeClr val="bg1"/>
                </a:solidFill>
                <a:latin typeface="Arial" charset="0"/>
                <a:ea typeface="Arial" charset="0"/>
                <a:cs typeface="Arial" charset="0"/>
              </a:defRPr>
            </a:lvl1pPr>
            <a:lvl2pPr marL="342900" algn="l" rtl="0" eaLnBrk="1" fontAlgn="base" hangingPunct="1">
              <a:spcBef>
                <a:spcPct val="20000"/>
              </a:spcBef>
              <a:spcAft>
                <a:spcPct val="0"/>
              </a:spcAft>
              <a:defRPr b="0" i="0">
                <a:solidFill>
                  <a:schemeClr val="tx1"/>
                </a:solidFill>
                <a:latin typeface="Arial" charset="0"/>
                <a:ea typeface="Arial" charset="0"/>
                <a:cs typeface="Arial" charset="0"/>
              </a:defRPr>
            </a:lvl2pPr>
            <a:lvl3pPr marL="685800" algn="l" rtl="0" eaLnBrk="1" fontAlgn="base" hangingPunct="1">
              <a:spcBef>
                <a:spcPct val="20000"/>
              </a:spcBef>
              <a:spcAft>
                <a:spcPct val="0"/>
              </a:spcAft>
              <a:defRPr b="0" i="0">
                <a:solidFill>
                  <a:schemeClr val="tx1"/>
                </a:solidFill>
                <a:latin typeface="Arial" charset="0"/>
                <a:ea typeface="Arial" charset="0"/>
                <a:cs typeface="Arial" charset="0"/>
              </a:defRPr>
            </a:lvl3pPr>
            <a:lvl4pPr marL="1028700" algn="l" rtl="0" eaLnBrk="1" fontAlgn="base" hangingPunct="1">
              <a:spcBef>
                <a:spcPct val="20000"/>
              </a:spcBef>
              <a:spcAft>
                <a:spcPct val="0"/>
              </a:spcAft>
              <a:defRPr b="0" i="0">
                <a:solidFill>
                  <a:schemeClr val="tx1"/>
                </a:solidFill>
                <a:latin typeface="Arial" charset="0"/>
                <a:ea typeface="Arial" charset="0"/>
                <a:cs typeface="Arial" charset="0"/>
              </a:defRPr>
            </a:lvl4pPr>
            <a:lvl5pPr marL="1371600" algn="l" rtl="0" eaLnBrk="1" fontAlgn="base" hangingPunct="1">
              <a:spcBef>
                <a:spcPct val="20000"/>
              </a:spcBef>
              <a:spcAft>
                <a:spcPct val="0"/>
              </a:spcAft>
              <a:defRPr b="0" i="0">
                <a:solidFill>
                  <a:schemeClr val="tx1"/>
                </a:solidFill>
                <a:latin typeface="Arial" charset="0"/>
                <a:ea typeface="Arial" charset="0"/>
                <a:cs typeface="Arial" charset="0"/>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algn="l" defTabSz="914400"/>
            <a:r>
              <a:rPr lang="en-US" sz="1600" b="0" kern="0" dirty="0"/>
              <a:t>AS and A LEVEL </a:t>
            </a:r>
          </a:p>
          <a:p>
            <a:pPr algn="l" defTabSz="914400"/>
            <a:r>
              <a:rPr lang="en-US" i="1" kern="0" dirty="0"/>
              <a:t>LAW </a:t>
            </a:r>
          </a:p>
          <a:p>
            <a:pPr algn="l" defTabSz="914400"/>
            <a:r>
              <a:rPr lang="en-US" sz="1600" kern="0" dirty="0"/>
              <a:t>Introduction to the nature of law </a:t>
            </a:r>
          </a:p>
        </p:txBody>
      </p:sp>
      <p:pic>
        <p:nvPicPr>
          <p:cNvPr id="19" name="Picture 18">
            <a:extLst>
              <a:ext uri="{FF2B5EF4-FFF2-40B4-BE49-F238E27FC236}">
                <a16:creationId xmlns:a16="http://schemas.microsoft.com/office/drawing/2014/main" id="{EA814D88-5AFA-4718-B3B4-FDEECDBD740C}"/>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45839" r="51857" b="47605"/>
          <a:stretch/>
        </p:blipFill>
        <p:spPr>
          <a:xfrm>
            <a:off x="0" y="2228694"/>
            <a:ext cx="1615999" cy="330045"/>
          </a:xfrm>
          <a:prstGeom prst="rect">
            <a:avLst/>
          </a:prstGeom>
        </p:spPr>
      </p:pic>
    </p:spTree>
    <p:extLst>
      <p:ext uri="{BB962C8B-B14F-4D97-AF65-F5344CB8AC3E}">
        <p14:creationId xmlns:p14="http://schemas.microsoft.com/office/powerpoint/2010/main" val="2734733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4" name="object 4">
            <a:extLst>
              <a:ext uri="{FF2B5EF4-FFF2-40B4-BE49-F238E27FC236}">
                <a16:creationId xmlns:a16="http://schemas.microsoft.com/office/drawing/2014/main" id="{389D856C-067B-4DEA-8DD6-914E19C20F87}"/>
              </a:ext>
            </a:extLst>
          </p:cNvPr>
          <p:cNvSpPr>
            <a:spLocks/>
          </p:cNvSpPr>
          <p:nvPr userDrawn="1"/>
        </p:nvSpPr>
        <p:spPr bwMode="auto">
          <a:xfrm>
            <a:off x="579438" y="860425"/>
            <a:ext cx="7985125" cy="34925"/>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604">
            <a:solidFill>
              <a:srgbClr val="456188"/>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9" name="Text Placeholder 8"/>
          <p:cNvSpPr>
            <a:spLocks noGrp="1"/>
          </p:cNvSpPr>
          <p:nvPr>
            <p:ph type="body" sz="quarter" idx="10"/>
          </p:nvPr>
        </p:nvSpPr>
        <p:spPr>
          <a:xfrm>
            <a:off x="533401" y="438150"/>
            <a:ext cx="8031163" cy="338554"/>
          </a:xfrm>
        </p:spPr>
        <p:txBody>
          <a:bodyPr/>
          <a:lstStyle>
            <a:lvl1pPr>
              <a:defRPr sz="2200" b="1" i="0" spc="-45" baseline="0">
                <a:latin typeface="Arial" charset="0"/>
                <a:ea typeface="Arial" charset="0"/>
                <a:cs typeface="Arial" charset="0"/>
              </a:defRPr>
            </a:lvl1pPr>
          </a:lstStyle>
          <a:p>
            <a:pPr lvl="0"/>
            <a:r>
              <a:rPr lang="en-US"/>
              <a:t>Click to edit Master text styles</a:t>
            </a:r>
          </a:p>
        </p:txBody>
      </p:sp>
      <p:sp>
        <p:nvSpPr>
          <p:cNvPr id="13" name="Text Placeholder 12"/>
          <p:cNvSpPr>
            <a:spLocks noGrp="1"/>
          </p:cNvSpPr>
          <p:nvPr>
            <p:ph type="body" sz="quarter" idx="12"/>
          </p:nvPr>
        </p:nvSpPr>
        <p:spPr>
          <a:xfrm>
            <a:off x="533400" y="1066800"/>
            <a:ext cx="8031162" cy="215444"/>
          </a:xfrm>
        </p:spPr>
        <p:txBody>
          <a:bodyPr/>
          <a:lstStyle>
            <a:lvl1pPr>
              <a:defRPr sz="1400" spc="-15" baseline="0">
                <a:latin typeface="Arial" charset="0"/>
                <a:ea typeface="Arial" charset="0"/>
                <a:cs typeface="Arial" charset="0"/>
              </a:defRPr>
            </a:lvl1pPr>
            <a:lvl2pPr marL="2700">
              <a:defRPr sz="1400">
                <a:latin typeface="Arial" charset="0"/>
                <a:ea typeface="Arial" charset="0"/>
                <a:cs typeface="Arial" charset="0"/>
              </a:defRPr>
            </a:lvl2pPr>
            <a:lvl3pPr>
              <a:defRPr sz="1400"/>
            </a:lvl3pPr>
            <a:lvl4pPr>
              <a:defRPr sz="1400"/>
            </a:lvl4pPr>
            <a:lvl5pPr>
              <a:defRPr sz="1400"/>
            </a:lvl5pPr>
          </a:lstStyle>
          <a:p>
            <a:pPr lvl="0"/>
            <a:r>
              <a:rPr lang="en-US" altLang="x-none"/>
              <a:t>Click to edit Master text styles</a:t>
            </a:r>
          </a:p>
        </p:txBody>
      </p:sp>
      <p:sp>
        <p:nvSpPr>
          <p:cNvPr id="5" name="TextBox 4">
            <a:extLst>
              <a:ext uri="{FF2B5EF4-FFF2-40B4-BE49-F238E27FC236}">
                <a16:creationId xmlns:a16="http://schemas.microsoft.com/office/drawing/2014/main" id="{34C032A0-6AD6-4B9E-99FC-ED4F314DF81E}"/>
              </a:ext>
            </a:extLst>
          </p:cNvPr>
          <p:cNvSpPr txBox="1"/>
          <p:nvPr userDrawn="1"/>
        </p:nvSpPr>
        <p:spPr>
          <a:xfrm>
            <a:off x="7236296" y="4705350"/>
            <a:ext cx="1728192"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 OCR 2020</a:t>
            </a:r>
          </a:p>
        </p:txBody>
      </p:sp>
      <p:sp>
        <p:nvSpPr>
          <p:cNvPr id="6" name="TextBox 5">
            <a:extLst>
              <a:ext uri="{FF2B5EF4-FFF2-40B4-BE49-F238E27FC236}">
                <a16:creationId xmlns:a16="http://schemas.microsoft.com/office/drawing/2014/main" id="{78D84124-5C5F-4747-8461-743EEA4E62F4}"/>
              </a:ext>
            </a:extLst>
          </p:cNvPr>
          <p:cNvSpPr txBox="1"/>
          <p:nvPr userDrawn="1"/>
        </p:nvSpPr>
        <p:spPr>
          <a:xfrm>
            <a:off x="467544" y="4705350"/>
            <a:ext cx="1728192"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AS and A Level Law H018/H418 </a:t>
            </a:r>
          </a:p>
        </p:txBody>
      </p:sp>
    </p:spTree>
    <p:extLst>
      <p:ext uri="{BB962C8B-B14F-4D97-AF65-F5344CB8AC3E}">
        <p14:creationId xmlns:p14="http://schemas.microsoft.com/office/powerpoint/2010/main" val="3583696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6BD01A-3097-4B01-B48B-5C57C6DDDCD6}"/>
              </a:ext>
            </a:extLst>
          </p:cNvPr>
          <p:cNvSpPr/>
          <p:nvPr userDrawn="1"/>
        </p:nvSpPr>
        <p:spPr>
          <a:xfrm>
            <a:off x="-433064" y="0"/>
            <a:ext cx="9577064" cy="5616624"/>
          </a:xfrm>
          <a:prstGeom prst="rect">
            <a:avLst/>
          </a:prstGeom>
          <a:solidFill>
            <a:schemeClr val="tx2"/>
          </a:solidFill>
          <a:ln>
            <a:solidFill>
              <a:schemeClr val="tx2"/>
            </a:solidFill>
          </a:ln>
        </p:spPr>
        <p:txBody>
          <a:bodyPr wrap="square" lIns="0" tIns="0" rIns="0" bIns="0" rtlCol="0" anchor="ctr"/>
          <a:lstStyle/>
          <a:p>
            <a:pPr marL="12700" algn="l"/>
            <a:endParaRPr lang="en-GB" sz="1400" b="1" dirty="0">
              <a:latin typeface="+mj-lt"/>
            </a:endParaRPr>
          </a:p>
        </p:txBody>
      </p:sp>
      <p:sp>
        <p:nvSpPr>
          <p:cNvPr id="7" name="Rounded Rectangle 4">
            <a:extLst>
              <a:ext uri="{FF2B5EF4-FFF2-40B4-BE49-F238E27FC236}">
                <a16:creationId xmlns:a16="http://schemas.microsoft.com/office/drawing/2014/main" id="{73627A7C-1FA3-4480-96F1-3E582AA35826}"/>
              </a:ext>
            </a:extLst>
          </p:cNvPr>
          <p:cNvSpPr/>
          <p:nvPr userDrawn="1"/>
        </p:nvSpPr>
        <p:spPr bwMode="auto">
          <a:xfrm>
            <a:off x="84257" y="2571750"/>
            <a:ext cx="8808223" cy="2185421"/>
          </a:xfrm>
          <a:prstGeom prst="roundRect">
            <a:avLst/>
          </a:prstGeom>
          <a:noFill/>
          <a:ln>
            <a:noFill/>
          </a:ln>
        </p:spPr>
        <p:style>
          <a:lnRef idx="2">
            <a:schemeClr val="accent5"/>
          </a:lnRef>
          <a:fillRef idx="1">
            <a:schemeClr val="lt1"/>
          </a:fillRef>
          <a:effectRef idx="0">
            <a:schemeClr val="accent5"/>
          </a:effectRef>
          <a:fontRef idx="minor">
            <a:schemeClr val="dk1"/>
          </a:fontRef>
        </p:style>
        <p:txBody>
          <a:bodyPr anchor="ctr"/>
          <a:lstStyle/>
          <a:p>
            <a:r>
              <a:rPr lang="en-GB" sz="800" b="1" kern="1200" dirty="0">
                <a:solidFill>
                  <a:schemeClr val="bg1"/>
                </a:solidFill>
                <a:effectLst/>
                <a:latin typeface="+mj-lt"/>
                <a:ea typeface="+mn-ea"/>
                <a:cs typeface="+mn-cs"/>
              </a:rPr>
              <a:t>OCR Resources</a:t>
            </a:r>
            <a:r>
              <a:rPr lang="en-GB" sz="800" kern="1200" dirty="0">
                <a:solidFill>
                  <a:schemeClr val="bg1"/>
                </a:solidFill>
                <a:effectLst/>
                <a:latin typeface="+mj-lt"/>
                <a:ea typeface="+mn-ea"/>
                <a:cs typeface="+mn-cs"/>
              </a:rPr>
              <a:t>: </a:t>
            </a:r>
            <a:r>
              <a:rPr lang="en-GB" sz="800" i="1" kern="1200" dirty="0">
                <a:solidFill>
                  <a:schemeClr val="bg1"/>
                </a:solidFill>
                <a:effectLst/>
                <a:latin typeface="+mj-lt"/>
                <a:ea typeface="+mn-ea"/>
                <a:cs typeface="+mn-cs"/>
              </a:rPr>
              <a:t>the small print</a:t>
            </a:r>
            <a:br>
              <a:rPr lang="en-GB" sz="800" i="1" kern="1200" dirty="0">
                <a:solidFill>
                  <a:schemeClr val="bg1"/>
                </a:solidFill>
                <a:effectLst/>
                <a:latin typeface="+mj-lt"/>
                <a:ea typeface="+mn-ea"/>
                <a:cs typeface="+mn-cs"/>
              </a:rPr>
            </a:br>
            <a:r>
              <a:rPr lang="en-GB" sz="800" kern="1200" dirty="0">
                <a:solidFill>
                  <a:schemeClr val="bg1"/>
                </a:solidFill>
                <a:effectLst/>
                <a:latin typeface="+mj-lt"/>
                <a:ea typeface="+mn-ea"/>
                <a:cs typeface="+mn-cs"/>
              </a:rPr>
              <a:t>OCR’s resources are provided to support the delivery of OCR qualifications, but in no way constitute an endorsed teaching method that is required by the Board, and the decision</a:t>
            </a:r>
            <a:br>
              <a:rPr lang="en-GB" sz="800" kern="1200" dirty="0">
                <a:solidFill>
                  <a:schemeClr val="bg1"/>
                </a:solidFill>
                <a:effectLst/>
                <a:latin typeface="+mj-lt"/>
                <a:ea typeface="+mn-ea"/>
                <a:cs typeface="+mn-cs"/>
              </a:rPr>
            </a:br>
            <a:r>
              <a:rPr lang="en-GB" sz="800" kern="1200" dirty="0">
                <a:solidFill>
                  <a:schemeClr val="bg1"/>
                </a:solidFill>
                <a:effectLst/>
                <a:latin typeface="+mj-lt"/>
                <a:ea typeface="+mn-ea"/>
                <a:cs typeface="+mn-cs"/>
              </a:rPr>
              <a:t>to use them lies with the individual teacher. Whilst every effort is made to ensure the accuracy of the content, OCR cannot be held responsible for any errors or omissions within </a:t>
            </a:r>
            <a:br>
              <a:rPr lang="en-GB" sz="800" kern="1200" dirty="0">
                <a:solidFill>
                  <a:schemeClr val="bg1"/>
                </a:solidFill>
                <a:effectLst/>
                <a:latin typeface="+mj-lt"/>
                <a:ea typeface="+mn-ea"/>
                <a:cs typeface="+mn-cs"/>
              </a:rPr>
            </a:br>
            <a:r>
              <a:rPr lang="en-GB" sz="800" kern="1200" dirty="0">
                <a:solidFill>
                  <a:schemeClr val="bg1"/>
                </a:solidFill>
                <a:effectLst/>
                <a:latin typeface="+mj-lt"/>
                <a:ea typeface="+mn-ea"/>
                <a:cs typeface="+mn-cs"/>
              </a:rPr>
              <a:t>these resources. </a:t>
            </a:r>
          </a:p>
          <a:p>
            <a:r>
              <a:rPr lang="en-GB" sz="800" kern="1200" dirty="0">
                <a:solidFill>
                  <a:schemeClr val="bg1"/>
                </a:solidFill>
                <a:effectLst/>
                <a:latin typeface="+mj-lt"/>
                <a:ea typeface="+mn-ea"/>
                <a:cs typeface="+mn-cs"/>
              </a:rPr>
              <a:t> </a:t>
            </a:r>
          </a:p>
          <a:p>
            <a:r>
              <a:rPr lang="en-GB" sz="800" kern="1200" dirty="0">
                <a:solidFill>
                  <a:schemeClr val="bg1"/>
                </a:solidFill>
                <a:effectLst/>
                <a:latin typeface="+mj-lt"/>
                <a:ea typeface="+mn-ea"/>
                <a:cs typeface="+mn-cs"/>
              </a:rPr>
              <a:t>Our documents are updated over time. Whilst every effort is made to check all documents, there may be contradictions between published support and the specification, therefore please use the information on the latest specification at all times. Where changes are made to specifications these will be indicated within the document, there will be a new version number indicated, and a summary of the changes. If you do notice a discrepancy between the specification and a resource please contact us at: </a:t>
            </a:r>
            <a:r>
              <a:rPr lang="en-GB" sz="800" u="sng" kern="1200" dirty="0">
                <a:solidFill>
                  <a:schemeClr val="bg1"/>
                </a:solidFill>
                <a:effectLst/>
                <a:latin typeface="+mj-lt"/>
                <a:ea typeface="+mn-ea"/>
                <a:cs typeface="+mn-cs"/>
                <a:hlinkClick r:id="rId2">
                  <a:extLst>
                    <a:ext uri="{A12FA001-AC4F-418D-AE19-62706E023703}">
                      <ahyp:hlinkClr xmlns:ahyp="http://schemas.microsoft.com/office/drawing/2018/hyperlinkcolor" val="tx"/>
                    </a:ext>
                  </a:extLst>
                </a:hlinkClick>
              </a:rPr>
              <a:t>resources.feedback@ocr.org.uk</a:t>
            </a:r>
            <a:r>
              <a:rPr lang="en-GB" sz="800" kern="1200" dirty="0">
                <a:solidFill>
                  <a:schemeClr val="bg1"/>
                </a:solidFill>
                <a:effectLst/>
                <a:latin typeface="+mj-lt"/>
                <a:ea typeface="+mn-ea"/>
                <a:cs typeface="+mn-cs"/>
              </a:rPr>
              <a:t>.</a:t>
            </a:r>
          </a:p>
          <a:p>
            <a:br>
              <a:rPr lang="en-GB" sz="800" kern="1200" dirty="0">
                <a:solidFill>
                  <a:schemeClr val="bg1"/>
                </a:solidFill>
                <a:effectLst/>
                <a:latin typeface="+mj-lt"/>
                <a:ea typeface="+mn-ea"/>
                <a:cs typeface="+mn-cs"/>
              </a:rPr>
            </a:br>
            <a:br>
              <a:rPr lang="en-GB" sz="800" dirty="0">
                <a:solidFill>
                  <a:schemeClr val="bg1"/>
                </a:solidFill>
                <a:latin typeface="+mj-lt"/>
                <a:cs typeface="Arial" panose="020B0604020202020204" pitchFamily="34" charset="0"/>
              </a:rPr>
            </a:br>
            <a:r>
              <a:rPr lang="en-GB" sz="800" dirty="0">
                <a:solidFill>
                  <a:schemeClr val="bg1"/>
                </a:solidFill>
                <a:latin typeface="+mj-lt"/>
                <a:cs typeface="Arial" panose="020B0604020202020204" pitchFamily="34" charset="0"/>
              </a:rPr>
              <a:t>© OCR 2020 - This resource may be freely copied and distributed, as long as the OCR logo and this message remain intact and OCR is acknowledged as the originator of this work.</a:t>
            </a:r>
          </a:p>
          <a:p>
            <a:endParaRPr lang="en-GB" sz="800" dirty="0">
              <a:solidFill>
                <a:schemeClr val="bg1"/>
              </a:solidFill>
              <a:latin typeface="+mj-lt"/>
              <a:cs typeface="Arial" panose="020B0604020202020204" pitchFamily="34" charset="0"/>
            </a:endParaRPr>
          </a:p>
          <a:p>
            <a:r>
              <a:rPr lang="en-GB" sz="800" dirty="0">
                <a:solidFill>
                  <a:schemeClr val="bg1"/>
                </a:solidFill>
                <a:latin typeface="+mj-lt"/>
                <a:cs typeface="Arial" panose="020B0604020202020204" pitchFamily="34" charset="0"/>
              </a:rPr>
              <a:t>OCR acknowledges the use of the following content: Slide 4:  Tropical island – </a:t>
            </a:r>
            <a:r>
              <a:rPr lang="en-GB" sz="800" dirty="0" err="1">
                <a:solidFill>
                  <a:schemeClr val="bg1"/>
                </a:solidFill>
                <a:latin typeface="+mj-lt"/>
                <a:cs typeface="Arial" panose="020B0604020202020204" pitchFamily="34" charset="0"/>
              </a:rPr>
              <a:t>haveseen</a:t>
            </a:r>
            <a:r>
              <a:rPr lang="en-GB" sz="800" dirty="0">
                <a:solidFill>
                  <a:schemeClr val="bg1"/>
                </a:solidFill>
                <a:latin typeface="+mj-lt"/>
                <a:cs typeface="Arial" panose="020B0604020202020204" pitchFamily="34" charset="0"/>
              </a:rPr>
              <a:t>/Shutterstock.com; Slide 16: Students – </a:t>
            </a:r>
            <a:r>
              <a:rPr lang="en-GB" sz="800" dirty="0" err="1">
                <a:solidFill>
                  <a:schemeClr val="bg1"/>
                </a:solidFill>
                <a:latin typeface="+mj-lt"/>
                <a:cs typeface="Arial" panose="020B0604020202020204" pitchFamily="34" charset="0"/>
              </a:rPr>
              <a:t>racorn</a:t>
            </a:r>
            <a:r>
              <a:rPr lang="en-GB" sz="800" dirty="0">
                <a:solidFill>
                  <a:schemeClr val="bg1"/>
                </a:solidFill>
                <a:latin typeface="+mj-lt"/>
                <a:cs typeface="Arial" panose="020B0604020202020204" pitchFamily="34" charset="0"/>
              </a:rPr>
              <a:t>/Shutterstock.com; Slide 17: Smartphone in hand - Denys </a:t>
            </a:r>
            <a:r>
              <a:rPr lang="en-GB" sz="800" dirty="0" err="1">
                <a:solidFill>
                  <a:schemeClr val="bg1"/>
                </a:solidFill>
                <a:latin typeface="+mj-lt"/>
                <a:cs typeface="Arial" panose="020B0604020202020204" pitchFamily="34" charset="0"/>
              </a:rPr>
              <a:t>Prykhodov</a:t>
            </a:r>
            <a:r>
              <a:rPr lang="en-GB" sz="800" dirty="0">
                <a:solidFill>
                  <a:schemeClr val="bg1"/>
                </a:solidFill>
                <a:latin typeface="+mj-lt"/>
                <a:cs typeface="Arial" panose="020B0604020202020204" pitchFamily="34" charset="0"/>
              </a:rPr>
              <a:t>/Shutterstock.com; Slide 18: snail on bottle - </a:t>
            </a:r>
            <a:r>
              <a:rPr lang="en-GB" sz="800" dirty="0" err="1">
                <a:solidFill>
                  <a:schemeClr val="bg1"/>
                </a:solidFill>
                <a:latin typeface="+mj-lt"/>
                <a:cs typeface="Arial" panose="020B0604020202020204" pitchFamily="34" charset="0"/>
              </a:rPr>
              <a:t>Potapov</a:t>
            </a:r>
            <a:r>
              <a:rPr lang="en-GB" sz="800" dirty="0">
                <a:solidFill>
                  <a:schemeClr val="bg1"/>
                </a:solidFill>
                <a:latin typeface="+mj-lt"/>
                <a:cs typeface="Arial" panose="020B0604020202020204" pitchFamily="34" charset="0"/>
              </a:rPr>
              <a:t> Alexander/Shutterstock.com; Slide 20: shipwreck - Erica </a:t>
            </a:r>
            <a:r>
              <a:rPr lang="en-GB" sz="800" dirty="0" err="1">
                <a:solidFill>
                  <a:schemeClr val="bg1"/>
                </a:solidFill>
                <a:latin typeface="+mj-lt"/>
                <a:cs typeface="Arial" panose="020B0604020202020204" pitchFamily="34" charset="0"/>
              </a:rPr>
              <a:t>Guilane</a:t>
            </a:r>
            <a:r>
              <a:rPr lang="en-GB" sz="800" dirty="0">
                <a:solidFill>
                  <a:schemeClr val="bg1"/>
                </a:solidFill>
                <a:latin typeface="+mj-lt"/>
                <a:cs typeface="Arial" panose="020B0604020202020204" pitchFamily="34" charset="0"/>
              </a:rPr>
              <a:t> </a:t>
            </a:r>
            <a:r>
              <a:rPr lang="en-GB" sz="800" dirty="0" err="1">
                <a:solidFill>
                  <a:schemeClr val="bg1"/>
                </a:solidFill>
                <a:latin typeface="+mj-lt"/>
                <a:cs typeface="Arial" panose="020B0604020202020204" pitchFamily="34" charset="0"/>
              </a:rPr>
              <a:t>Nachez</a:t>
            </a:r>
            <a:r>
              <a:rPr lang="en-GB" sz="800" dirty="0">
                <a:solidFill>
                  <a:schemeClr val="bg1"/>
                </a:solidFill>
                <a:latin typeface="+mj-lt"/>
                <a:cs typeface="Arial" panose="020B0604020202020204" pitchFamily="34" charset="0"/>
              </a:rPr>
              <a:t>/Fotolia.com; Slide 47: men fighting – </a:t>
            </a:r>
            <a:r>
              <a:rPr lang="en-GB" sz="800" dirty="0" err="1">
                <a:solidFill>
                  <a:schemeClr val="bg1"/>
                </a:solidFill>
                <a:latin typeface="+mj-lt"/>
                <a:cs typeface="Arial" panose="020B0604020202020204" pitchFamily="34" charset="0"/>
              </a:rPr>
              <a:t>Frenzel</a:t>
            </a:r>
            <a:r>
              <a:rPr lang="en-GB" sz="800" dirty="0">
                <a:solidFill>
                  <a:schemeClr val="bg1"/>
                </a:solidFill>
                <a:latin typeface="+mj-lt"/>
                <a:cs typeface="Arial" panose="020B0604020202020204" pitchFamily="34" charset="0"/>
              </a:rPr>
              <a:t>/Shutterstock.com; Slide 48: Stressed woman – </a:t>
            </a:r>
            <a:r>
              <a:rPr lang="en-GB" sz="800" dirty="0" err="1">
                <a:solidFill>
                  <a:schemeClr val="bg1"/>
                </a:solidFill>
                <a:latin typeface="+mj-lt"/>
                <a:cs typeface="Arial" panose="020B0604020202020204" pitchFamily="34" charset="0"/>
              </a:rPr>
              <a:t>pathdoc</a:t>
            </a:r>
            <a:r>
              <a:rPr lang="en-GB" sz="800" dirty="0">
                <a:solidFill>
                  <a:schemeClr val="bg1"/>
                </a:solidFill>
                <a:latin typeface="+mj-lt"/>
                <a:cs typeface="Arial" panose="020B0604020202020204" pitchFamily="34" charset="0"/>
              </a:rPr>
              <a:t>/Shutterstock.com; Slide 49: Electrocuted person on floor - Photographee.eu/Shutterstock.com; Slide 51: Bicyclist – Andrey Popov/Shutterstock.com; Slide 52: British Empire Atlas – Quest.eb.com/ED; Slide 54: Magna Carta - Quest.eb.com/ED; Slide 56: World map - Gaulois_s/Shutterstock.com</a:t>
            </a:r>
          </a:p>
          <a:p>
            <a:endParaRPr lang="en-GB" sz="800" dirty="0">
              <a:solidFill>
                <a:schemeClr val="bg1"/>
              </a:solidFill>
              <a:latin typeface="+mj-lt"/>
              <a:cs typeface="Arial" panose="020B0604020202020204" pitchFamily="34" charset="0"/>
            </a:endParaRPr>
          </a:p>
          <a:p>
            <a:r>
              <a:rPr lang="en-GB" sz="800" dirty="0">
                <a:solidFill>
                  <a:schemeClr val="bg1"/>
                </a:solidFill>
                <a:latin typeface="+mj-lt"/>
                <a:cs typeface="Arial" panose="020B0604020202020204" pitchFamily="34" charset="0"/>
              </a:rPr>
              <a:t>Please get in touch if you want to discuss the accessibility of resources we offer to support delivery of our qualifications: </a:t>
            </a:r>
            <a:r>
              <a:rPr lang="en-GB" sz="800" u="sng" dirty="0">
                <a:solidFill>
                  <a:schemeClr val="bg1"/>
                </a:solidFill>
                <a:latin typeface="+mj-lt"/>
                <a:cs typeface="Arial" panose="020B0604020202020204" pitchFamily="34" charset="0"/>
                <a:hlinkClick r:id="rId2">
                  <a:extLst>
                    <a:ext uri="{A12FA001-AC4F-418D-AE19-62706E023703}">
                      <ahyp:hlinkClr xmlns:ahyp="http://schemas.microsoft.com/office/drawing/2018/hyperlinkcolor" val="tx"/>
                    </a:ext>
                  </a:extLst>
                </a:hlinkClick>
              </a:rPr>
              <a:t>resources.feedback@ocr.org.uk</a:t>
            </a:r>
            <a:endParaRPr lang="en-GB" sz="800" dirty="0">
              <a:solidFill>
                <a:schemeClr val="bg1"/>
              </a:solidFill>
              <a:latin typeface="+mj-lt"/>
              <a:cs typeface="Arial" panose="020B0604020202020204" pitchFamily="34" charset="0"/>
            </a:endParaRPr>
          </a:p>
        </p:txBody>
      </p:sp>
      <p:pic>
        <p:nvPicPr>
          <p:cNvPr id="8" name="Picture 7" descr="A picture containing drawing&#10;&#10;Description automatically generated">
            <a:extLst>
              <a:ext uri="{FF2B5EF4-FFF2-40B4-BE49-F238E27FC236}">
                <a16:creationId xmlns:a16="http://schemas.microsoft.com/office/drawing/2014/main" id="{91EB7CEB-8950-4B4B-B704-0ECF5769E23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73193" y="267494"/>
            <a:ext cx="1103367" cy="432048"/>
          </a:xfrm>
          <a:prstGeom prst="rect">
            <a:avLst/>
          </a:prstGeom>
        </p:spPr>
      </p:pic>
      <p:pic>
        <p:nvPicPr>
          <p:cNvPr id="9" name="Picture 8" descr="A picture containing drawing, plate&#10;&#10;Description automatically generated">
            <a:extLst>
              <a:ext uri="{FF2B5EF4-FFF2-40B4-BE49-F238E27FC236}">
                <a16:creationId xmlns:a16="http://schemas.microsoft.com/office/drawing/2014/main" id="{2E17F86C-86F9-4FB3-8C7E-1BFC3D657CB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47664" y="1851670"/>
            <a:ext cx="1656184" cy="453632"/>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91073592-C450-4BB5-944F-0B5B64B1A09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51520" y="1842172"/>
            <a:ext cx="936104" cy="604597"/>
          </a:xfrm>
          <a:prstGeom prst="rect">
            <a:avLst/>
          </a:prstGeom>
        </p:spPr>
      </p:pic>
    </p:spTree>
    <p:extLst>
      <p:ext uri="{BB962C8B-B14F-4D97-AF65-F5344CB8AC3E}">
        <p14:creationId xmlns:p14="http://schemas.microsoft.com/office/powerpoint/2010/main" val="5151572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Holder 3">
            <a:extLst>
              <a:ext uri="{FF2B5EF4-FFF2-40B4-BE49-F238E27FC236}">
                <a16:creationId xmlns:a16="http://schemas.microsoft.com/office/drawing/2014/main" id="{0E468280-27F0-4EAA-878F-10E1E203B8F0}"/>
              </a:ext>
            </a:extLst>
          </p:cNvPr>
          <p:cNvSpPr>
            <a:spLocks noGrp="1"/>
          </p:cNvSpPr>
          <p:nvPr>
            <p:ph type="body" idx="1"/>
          </p:nvPr>
        </p:nvSpPr>
        <p:spPr bwMode="auto">
          <a:xfrm>
            <a:off x="457200" y="1184275"/>
            <a:ext cx="8229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endParaRPr lang="en-US" altLang="en-US" dirty="0"/>
          </a:p>
        </p:txBody>
      </p:sp>
    </p:spTree>
  </p:cSld>
  <p:clrMap bg1="lt1" tx1="dk1" bg2="lt2" tx2="dk2" accent1="accent1" accent2="accent2" accent3="accent3" accent4="accent4" accent5="accent5" accent6="accent6" hlink="hlink" folHlink="folHlink"/>
  <p:sldLayoutIdLst>
    <p:sldLayoutId id="2147484146" r:id="rId1"/>
    <p:sldLayoutId id="2147484132" r:id="rId2"/>
    <p:sldLayoutId id="2147484145" r:id="rId3"/>
  </p:sldLayoutIdLst>
  <p:hf hdr="0" ftr="0" dt="0"/>
  <p:txStyles>
    <p:titleStyle>
      <a:lvl1pPr algn="ctr" rtl="0" eaLnBrk="1" fontAlgn="base" hangingPunct="1">
        <a:spcBef>
          <a:spcPct val="0"/>
        </a:spcBef>
        <a:spcAft>
          <a:spcPct val="0"/>
        </a:spcAft>
        <a:defRPr>
          <a:solidFill>
            <a:schemeClr val="tx2"/>
          </a:solidFill>
          <a:latin typeface="+mj-lt"/>
          <a:ea typeface="MS PGothic" panose="020B0600070205080204" pitchFamily="34" charset="-128"/>
          <a:cs typeface="+mj-cs"/>
        </a:defRPr>
      </a:lvl1pPr>
      <a:lvl2pPr algn="ctr" rtl="0" eaLnBrk="1" fontAlgn="base" hangingPunct="1">
        <a:spcBef>
          <a:spcPct val="0"/>
        </a:spcBef>
        <a:spcAft>
          <a:spcPct val="0"/>
        </a:spcAft>
        <a:defRPr>
          <a:solidFill>
            <a:schemeClr val="tx2"/>
          </a:solidFill>
          <a:latin typeface="Calibri" charset="0"/>
          <a:ea typeface="MS PGothic" panose="020B0600070205080204" pitchFamily="34" charset="-128"/>
        </a:defRPr>
      </a:lvl2pPr>
      <a:lvl3pPr algn="ctr" rtl="0" eaLnBrk="1" fontAlgn="base" hangingPunct="1">
        <a:spcBef>
          <a:spcPct val="0"/>
        </a:spcBef>
        <a:spcAft>
          <a:spcPct val="0"/>
        </a:spcAft>
        <a:defRPr>
          <a:solidFill>
            <a:schemeClr val="tx2"/>
          </a:solidFill>
          <a:latin typeface="Calibri" charset="0"/>
          <a:ea typeface="MS PGothic" panose="020B0600070205080204" pitchFamily="34" charset="-128"/>
        </a:defRPr>
      </a:lvl3pPr>
      <a:lvl4pPr algn="ctr" rtl="0" eaLnBrk="1" fontAlgn="base" hangingPunct="1">
        <a:spcBef>
          <a:spcPct val="0"/>
        </a:spcBef>
        <a:spcAft>
          <a:spcPct val="0"/>
        </a:spcAft>
        <a:defRPr>
          <a:solidFill>
            <a:schemeClr val="tx2"/>
          </a:solidFill>
          <a:latin typeface="Calibri" charset="0"/>
          <a:ea typeface="MS PGothic" panose="020B0600070205080204" pitchFamily="34" charset="-128"/>
        </a:defRPr>
      </a:lvl4pPr>
      <a:lvl5pPr algn="ctr" rtl="0" eaLnBrk="1" fontAlgn="base" hangingPunct="1">
        <a:spcBef>
          <a:spcPct val="0"/>
        </a:spcBef>
        <a:spcAft>
          <a:spcPct val="0"/>
        </a:spcAft>
        <a:defRPr>
          <a:solidFill>
            <a:schemeClr val="tx2"/>
          </a:solidFill>
          <a:latin typeface="Calibri" charset="0"/>
          <a:ea typeface="MS PGothic" panose="020B0600070205080204" pitchFamily="34" charset="-128"/>
        </a:defRPr>
      </a:lvl5pPr>
      <a:lvl6pPr marL="342900" algn="ctr" rtl="0" eaLnBrk="1" fontAlgn="base" hangingPunct="1">
        <a:spcBef>
          <a:spcPct val="0"/>
        </a:spcBef>
        <a:spcAft>
          <a:spcPct val="0"/>
        </a:spcAft>
        <a:defRPr>
          <a:solidFill>
            <a:schemeClr val="tx2"/>
          </a:solidFill>
          <a:latin typeface="Calibri" charset="0"/>
          <a:ea typeface="ＭＳ Ｐゴシック" charset="-128"/>
        </a:defRPr>
      </a:lvl6pPr>
      <a:lvl7pPr marL="685800" algn="ctr" rtl="0" eaLnBrk="1" fontAlgn="base" hangingPunct="1">
        <a:spcBef>
          <a:spcPct val="0"/>
        </a:spcBef>
        <a:spcAft>
          <a:spcPct val="0"/>
        </a:spcAft>
        <a:defRPr>
          <a:solidFill>
            <a:schemeClr val="tx2"/>
          </a:solidFill>
          <a:latin typeface="Calibri" charset="0"/>
          <a:ea typeface="ＭＳ Ｐゴシック" charset="-128"/>
        </a:defRPr>
      </a:lvl7pPr>
      <a:lvl8pPr marL="1028700" algn="ctr" rtl="0" eaLnBrk="1" fontAlgn="base" hangingPunct="1">
        <a:spcBef>
          <a:spcPct val="0"/>
        </a:spcBef>
        <a:spcAft>
          <a:spcPct val="0"/>
        </a:spcAft>
        <a:defRPr>
          <a:solidFill>
            <a:schemeClr val="tx2"/>
          </a:solidFill>
          <a:latin typeface="Calibri" charset="0"/>
          <a:ea typeface="ＭＳ Ｐゴシック" charset="-128"/>
        </a:defRPr>
      </a:lvl8pPr>
      <a:lvl9pPr marL="1371600" algn="ctr" rtl="0" eaLnBrk="1" fontAlgn="base" hangingPunct="1">
        <a:spcBef>
          <a:spcPct val="0"/>
        </a:spcBef>
        <a:spcAft>
          <a:spcPct val="0"/>
        </a:spcAft>
        <a:defRPr>
          <a:solidFill>
            <a:schemeClr val="tx2"/>
          </a:solidFill>
          <a:latin typeface="Calibri" charset="0"/>
          <a:ea typeface="ＭＳ Ｐゴシック" charset="-128"/>
        </a:defRPr>
      </a:lvl9pPr>
    </p:titleStyle>
    <p:body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p:bodyStyle>
    <p:otherStyle>
      <a:lvl1pPr marL="0" eaLnBrk="1" hangingPunct="1">
        <a:defRPr>
          <a:latin typeface="+mn-lt"/>
          <a:ea typeface="+mn-ea"/>
          <a:cs typeface="+mn-cs"/>
        </a:defRPr>
      </a:lvl1pPr>
      <a:lvl2pPr marL="342900" eaLnBrk="1" hangingPunct="1">
        <a:defRPr>
          <a:latin typeface="+mn-lt"/>
          <a:ea typeface="+mn-ea"/>
          <a:cs typeface="+mn-cs"/>
        </a:defRPr>
      </a:lvl2pPr>
      <a:lvl3pPr marL="685800" eaLnBrk="1" hangingPunct="1">
        <a:defRPr>
          <a:latin typeface="+mn-lt"/>
          <a:ea typeface="+mn-ea"/>
          <a:cs typeface="+mn-cs"/>
        </a:defRPr>
      </a:lvl3pPr>
      <a:lvl4pPr marL="1028700" eaLnBrk="1" hangingPunct="1">
        <a:defRPr>
          <a:latin typeface="+mn-lt"/>
          <a:ea typeface="+mn-ea"/>
          <a:cs typeface="+mn-cs"/>
        </a:defRPr>
      </a:lvl4pPr>
      <a:lvl5pPr marL="1371600" eaLnBrk="1" hangingPunct="1">
        <a:defRPr>
          <a:latin typeface="+mn-lt"/>
          <a:ea typeface="+mn-ea"/>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news.bbc.co.uk/1/hi/business/8367223.stm" TargetMode="External"/><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bbc.co.uk/programmes/p018gjjp" TargetMode="External"/><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28.xml"/><Relationship Id="rId3" Type="http://schemas.openxmlformats.org/officeDocument/2006/relationships/slide" Target="slide30.xml"/><Relationship Id="rId7" Type="http://schemas.openxmlformats.org/officeDocument/2006/relationships/slide" Target="slide34.xml"/><Relationship Id="rId12" Type="http://schemas.openxmlformats.org/officeDocument/2006/relationships/slide" Target="slide33.xml"/><Relationship Id="rId2" Type="http://schemas.openxmlformats.org/officeDocument/2006/relationships/slide" Target="slide21.xml"/><Relationship Id="rId1" Type="http://schemas.openxmlformats.org/officeDocument/2006/relationships/slideLayout" Target="../slideLayouts/slideLayout2.xml"/><Relationship Id="rId6" Type="http://schemas.openxmlformats.org/officeDocument/2006/relationships/slide" Target="slide23.xml"/><Relationship Id="rId11" Type="http://schemas.openxmlformats.org/officeDocument/2006/relationships/slide" Target="slide32.xml"/><Relationship Id="rId5" Type="http://schemas.openxmlformats.org/officeDocument/2006/relationships/slide" Target="slide27.xml"/><Relationship Id="rId10" Type="http://schemas.openxmlformats.org/officeDocument/2006/relationships/slide" Target="slide26.xml"/><Relationship Id="rId4" Type="http://schemas.openxmlformats.org/officeDocument/2006/relationships/slide" Target="slide22.xml"/><Relationship Id="rId9" Type="http://schemas.openxmlformats.org/officeDocument/2006/relationships/slide" Target="slide31.xml"/><Relationship Id="rId14" Type="http://schemas.openxmlformats.org/officeDocument/2006/relationships/slide" Target="slide29.xml"/></Relationships>
</file>

<file path=ppt/slides/_rels/slide21.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hyperlink" Target="http://thecommonwealth.org/member-countries"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www.bl.uk/magna-carta/articles/magna-carta-an-introduction" TargetMode="External"/><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2001714"/>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US" dirty="0"/>
              <a:t>Start your own country </a:t>
            </a:r>
          </a:p>
        </p:txBody>
      </p:sp>
      <p:sp>
        <p:nvSpPr>
          <p:cNvPr id="4" name="Content Placeholder 2">
            <a:extLst>
              <a:ext uri="{FF2B5EF4-FFF2-40B4-BE49-F238E27FC236}">
                <a16:creationId xmlns:a16="http://schemas.microsoft.com/office/drawing/2014/main" id="{3B6D1616-5FE8-4FA7-9737-FC056A100DFC}"/>
              </a:ext>
            </a:extLst>
          </p:cNvPr>
          <p:cNvSpPr txBox="1">
            <a:spLocks/>
          </p:cNvSpPr>
          <p:nvPr/>
        </p:nvSpPr>
        <p:spPr>
          <a:xfrm>
            <a:off x="457200" y="1059582"/>
            <a:ext cx="8229600" cy="3024336"/>
          </a:xfrm>
          <a:prstGeom prst="rect">
            <a:avLst/>
          </a:prstGeom>
        </p:spPr>
        <p:txBody>
          <a:bodyP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342900" indent="-342900" defTabSz="914400">
              <a:buFont typeface="+mj-lt"/>
              <a:buAutoNum type="arabicPeriod" startAt="5"/>
            </a:pPr>
            <a:r>
              <a:rPr lang="en-GB" sz="1400" b="1" kern="0" dirty="0">
                <a:solidFill>
                  <a:srgbClr val="456188"/>
                </a:solidFill>
              </a:rPr>
              <a:t>What sort of laws will you make?</a:t>
            </a:r>
          </a:p>
          <a:p>
            <a:pPr defTabSz="914400"/>
            <a:endParaRPr lang="en-GB" sz="1400" kern="0" dirty="0"/>
          </a:p>
          <a:p>
            <a:pPr defTabSz="914400"/>
            <a:r>
              <a:rPr lang="en-GB" sz="1400" kern="0" dirty="0"/>
              <a:t>This is substantive law e.g. criminal law, civil law, equity.</a:t>
            </a:r>
          </a:p>
        </p:txBody>
      </p:sp>
    </p:spTree>
    <p:extLst>
      <p:ext uri="{BB962C8B-B14F-4D97-AF65-F5344CB8AC3E}">
        <p14:creationId xmlns:p14="http://schemas.microsoft.com/office/powerpoint/2010/main" val="4870095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US" dirty="0"/>
              <a:t>Start your own country </a:t>
            </a:r>
          </a:p>
        </p:txBody>
      </p:sp>
      <p:sp>
        <p:nvSpPr>
          <p:cNvPr id="5" name="Content Placeholder 2">
            <a:extLst>
              <a:ext uri="{FF2B5EF4-FFF2-40B4-BE49-F238E27FC236}">
                <a16:creationId xmlns:a16="http://schemas.microsoft.com/office/drawing/2014/main" id="{986A26F3-8C92-42BC-A345-3FDF7A6BC392}"/>
              </a:ext>
            </a:extLst>
          </p:cNvPr>
          <p:cNvSpPr txBox="1">
            <a:spLocks/>
          </p:cNvSpPr>
          <p:nvPr/>
        </p:nvSpPr>
        <p:spPr>
          <a:xfrm>
            <a:off x="457200" y="1059582"/>
            <a:ext cx="8229600" cy="4277652"/>
          </a:xfrm>
          <a:prstGeom prst="rect">
            <a:avLst/>
          </a:prstGeom>
        </p:spPr>
        <p:txBody>
          <a:bodyP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342900" indent="-342900" defTabSz="914400">
              <a:buFont typeface="+mj-lt"/>
              <a:buAutoNum type="arabicPeriod" startAt="6"/>
            </a:pPr>
            <a:r>
              <a:rPr lang="en-GB" sz="1400" b="1" kern="0" dirty="0">
                <a:solidFill>
                  <a:srgbClr val="456188"/>
                </a:solidFill>
              </a:rPr>
              <a:t>What sort of legal system do you want?</a:t>
            </a:r>
          </a:p>
          <a:p>
            <a:pPr defTabSz="914400"/>
            <a:endParaRPr lang="en-GB" sz="1400" kern="0" dirty="0"/>
          </a:p>
          <a:p>
            <a:pPr defTabSz="914400"/>
            <a:r>
              <a:rPr lang="en-GB" sz="1400" kern="0" dirty="0"/>
              <a:t>Adversarial, inquisitorial, common law system, civil law system, customary, religious, mixed …</a:t>
            </a:r>
          </a:p>
          <a:p>
            <a:pPr defTabSz="914400"/>
            <a:endParaRPr lang="en-GB" kern="0" dirty="0"/>
          </a:p>
        </p:txBody>
      </p:sp>
    </p:spTree>
    <p:extLst>
      <p:ext uri="{BB962C8B-B14F-4D97-AF65-F5344CB8AC3E}">
        <p14:creationId xmlns:p14="http://schemas.microsoft.com/office/powerpoint/2010/main" val="35372011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US" dirty="0"/>
              <a:t>Start your own country </a:t>
            </a:r>
          </a:p>
        </p:txBody>
      </p:sp>
      <p:sp>
        <p:nvSpPr>
          <p:cNvPr id="4" name="Content Placeholder 2">
            <a:extLst>
              <a:ext uri="{FF2B5EF4-FFF2-40B4-BE49-F238E27FC236}">
                <a16:creationId xmlns:a16="http://schemas.microsoft.com/office/drawing/2014/main" id="{FAFC0D70-08B5-4436-AC29-8227C0F2EEAB}"/>
              </a:ext>
            </a:extLst>
          </p:cNvPr>
          <p:cNvSpPr txBox="1">
            <a:spLocks/>
          </p:cNvSpPr>
          <p:nvPr/>
        </p:nvSpPr>
        <p:spPr>
          <a:xfrm>
            <a:off x="434182" y="1059582"/>
            <a:ext cx="8229600" cy="4277652"/>
          </a:xfrm>
          <a:prstGeom prst="rect">
            <a:avLst/>
          </a:prstGeom>
        </p:spPr>
        <p:txBody>
          <a:bodyP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342900" indent="-342900" defTabSz="914400">
              <a:buFont typeface="+mj-lt"/>
              <a:buAutoNum type="arabicPeriod" startAt="7"/>
            </a:pPr>
            <a:r>
              <a:rPr lang="en-GB" sz="1400" b="1" kern="0" dirty="0">
                <a:solidFill>
                  <a:srgbClr val="456188"/>
                </a:solidFill>
              </a:rPr>
              <a:t>How can laws be changed?</a:t>
            </a:r>
          </a:p>
          <a:p>
            <a:pPr defTabSz="914400"/>
            <a:endParaRPr lang="en-GB" sz="1400" kern="0" dirty="0"/>
          </a:p>
          <a:p>
            <a:pPr defTabSz="914400"/>
            <a:r>
              <a:rPr lang="en-GB" sz="1400" kern="0" dirty="0"/>
              <a:t>Public protest, referenda, a group of specially chosen law-makers…</a:t>
            </a:r>
          </a:p>
          <a:p>
            <a:pPr defTabSz="914400"/>
            <a:endParaRPr lang="en-GB" kern="0" dirty="0"/>
          </a:p>
        </p:txBody>
      </p:sp>
    </p:spTree>
    <p:extLst>
      <p:ext uri="{BB962C8B-B14F-4D97-AF65-F5344CB8AC3E}">
        <p14:creationId xmlns:p14="http://schemas.microsoft.com/office/powerpoint/2010/main" val="7250257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US" dirty="0"/>
              <a:t>Start your own country </a:t>
            </a:r>
          </a:p>
        </p:txBody>
      </p:sp>
      <p:sp>
        <p:nvSpPr>
          <p:cNvPr id="5" name="Content Placeholder 2">
            <a:extLst>
              <a:ext uri="{FF2B5EF4-FFF2-40B4-BE49-F238E27FC236}">
                <a16:creationId xmlns:a16="http://schemas.microsoft.com/office/drawing/2014/main" id="{C158E161-9F7B-4B89-BE88-BCD278F2F8C8}"/>
              </a:ext>
            </a:extLst>
          </p:cNvPr>
          <p:cNvSpPr txBox="1">
            <a:spLocks/>
          </p:cNvSpPr>
          <p:nvPr/>
        </p:nvSpPr>
        <p:spPr>
          <a:xfrm>
            <a:off x="446856" y="1059582"/>
            <a:ext cx="8229600" cy="4277652"/>
          </a:xfrm>
          <a:prstGeom prst="rect">
            <a:avLst/>
          </a:prstGeom>
        </p:spPr>
        <p:txBody>
          <a:bodyP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342900" indent="-342900" defTabSz="914400">
              <a:buFont typeface="+mj-lt"/>
              <a:buAutoNum type="arabicPeriod" startAt="8"/>
            </a:pPr>
            <a:r>
              <a:rPr lang="en-GB" sz="1400" b="1" kern="0" dirty="0">
                <a:solidFill>
                  <a:srgbClr val="456188"/>
                </a:solidFill>
              </a:rPr>
              <a:t>What are your 5 main laws for the country?</a:t>
            </a:r>
          </a:p>
          <a:p>
            <a:pPr defTabSz="914400"/>
            <a:endParaRPr lang="en-GB" sz="1400" kern="0" dirty="0"/>
          </a:p>
          <a:p>
            <a:pPr defTabSz="914400"/>
            <a:r>
              <a:rPr lang="en-GB" sz="1400" kern="0" dirty="0"/>
              <a:t>Regulatory laws, laws based on morals, human rights, equality, equity, custom…</a:t>
            </a:r>
          </a:p>
          <a:p>
            <a:pPr defTabSz="914400"/>
            <a:endParaRPr lang="en-GB" kern="0" dirty="0"/>
          </a:p>
        </p:txBody>
      </p:sp>
    </p:spTree>
    <p:extLst>
      <p:ext uri="{BB962C8B-B14F-4D97-AF65-F5344CB8AC3E}">
        <p14:creationId xmlns:p14="http://schemas.microsoft.com/office/powerpoint/2010/main" val="2256068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US" dirty="0"/>
              <a:t>Start your own country </a:t>
            </a:r>
          </a:p>
        </p:txBody>
      </p:sp>
      <p:sp>
        <p:nvSpPr>
          <p:cNvPr id="4" name="Content Placeholder 2">
            <a:extLst>
              <a:ext uri="{FF2B5EF4-FFF2-40B4-BE49-F238E27FC236}">
                <a16:creationId xmlns:a16="http://schemas.microsoft.com/office/drawing/2014/main" id="{800FC1A1-5F70-4529-9180-389C7B23A36B}"/>
              </a:ext>
            </a:extLst>
          </p:cNvPr>
          <p:cNvSpPr txBox="1">
            <a:spLocks/>
          </p:cNvSpPr>
          <p:nvPr/>
        </p:nvSpPr>
        <p:spPr>
          <a:xfrm>
            <a:off x="457200" y="1059582"/>
            <a:ext cx="8229600" cy="4277652"/>
          </a:xfrm>
          <a:prstGeom prst="rect">
            <a:avLst/>
          </a:prstGeom>
        </p:spPr>
        <p:txBody>
          <a:bodyP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342900" indent="-342900" defTabSz="914400">
              <a:buFont typeface="+mj-lt"/>
              <a:buAutoNum type="arabicPeriod" startAt="9"/>
            </a:pPr>
            <a:r>
              <a:rPr lang="en-GB" sz="1400" b="1" kern="0" dirty="0">
                <a:solidFill>
                  <a:srgbClr val="456188"/>
                </a:solidFill>
              </a:rPr>
              <a:t>If a visitor came to your country, how would you describe your legal system?</a:t>
            </a:r>
          </a:p>
          <a:p>
            <a:pPr defTabSz="914400"/>
            <a:endParaRPr lang="en-GB" sz="1400" kern="0" dirty="0"/>
          </a:p>
          <a:p>
            <a:pPr defTabSz="914400"/>
            <a:r>
              <a:rPr lang="en-GB" sz="1400" kern="0" dirty="0"/>
              <a:t>Outline the main aspects of your legal system.</a:t>
            </a:r>
          </a:p>
        </p:txBody>
      </p:sp>
    </p:spTree>
    <p:extLst>
      <p:ext uri="{BB962C8B-B14F-4D97-AF65-F5344CB8AC3E}">
        <p14:creationId xmlns:p14="http://schemas.microsoft.com/office/powerpoint/2010/main" val="16244578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US" dirty="0"/>
              <a:t>Start your own country </a:t>
            </a:r>
          </a:p>
        </p:txBody>
      </p:sp>
      <p:sp>
        <p:nvSpPr>
          <p:cNvPr id="4" name="Content Placeholder 2">
            <a:extLst>
              <a:ext uri="{FF2B5EF4-FFF2-40B4-BE49-F238E27FC236}">
                <a16:creationId xmlns:a16="http://schemas.microsoft.com/office/drawing/2014/main" id="{800FC1A1-5F70-4529-9180-389C7B23A36B}"/>
              </a:ext>
            </a:extLst>
          </p:cNvPr>
          <p:cNvSpPr txBox="1">
            <a:spLocks/>
          </p:cNvSpPr>
          <p:nvPr/>
        </p:nvSpPr>
        <p:spPr>
          <a:xfrm>
            <a:off x="457200" y="1059582"/>
            <a:ext cx="8229600" cy="4277652"/>
          </a:xfrm>
          <a:prstGeom prst="rect">
            <a:avLst/>
          </a:prstGeom>
        </p:spPr>
        <p:txBody>
          <a:bodyP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0" lvl="0" indent="0">
              <a:buNone/>
            </a:pPr>
            <a:r>
              <a:rPr lang="en-GB" sz="1400" b="1" dirty="0">
                <a:solidFill>
                  <a:srgbClr val="456188"/>
                </a:solidFill>
                <a:cs typeface="Arial"/>
              </a:rPr>
              <a:t>Presentation</a:t>
            </a:r>
            <a:br>
              <a:rPr lang="en-GB" sz="1400" b="1" dirty="0">
                <a:solidFill>
                  <a:srgbClr val="456188"/>
                </a:solidFill>
                <a:cs typeface="Arial"/>
              </a:rPr>
            </a:br>
            <a:endParaRPr lang="en-GB" sz="1400" b="1" dirty="0">
              <a:solidFill>
                <a:srgbClr val="456188"/>
              </a:solidFill>
            </a:endParaRPr>
          </a:p>
          <a:p>
            <a:pPr marL="342900" lvl="0" indent="-342900">
              <a:buFont typeface="+mj-lt"/>
              <a:buAutoNum type="arabicPeriod" startAt="10"/>
            </a:pPr>
            <a:r>
              <a:rPr lang="en-GB" sz="1400" b="1" dirty="0">
                <a:solidFill>
                  <a:srgbClr val="456188"/>
                </a:solidFill>
              </a:rPr>
              <a:t>Present your new country to the class. </a:t>
            </a:r>
          </a:p>
          <a:p>
            <a:pPr marL="0" lvl="0" indent="0">
              <a:buNone/>
            </a:pPr>
            <a:endParaRPr lang="en-GB" sz="1400" dirty="0"/>
          </a:p>
          <a:p>
            <a:pPr marL="0" lvl="0" indent="0">
              <a:buNone/>
            </a:pPr>
            <a:r>
              <a:rPr lang="en-GB" sz="1400" dirty="0"/>
              <a:t>Design a flag and set out your main laws. </a:t>
            </a:r>
          </a:p>
          <a:p>
            <a:pPr marL="0" lvl="0" indent="0">
              <a:buNone/>
            </a:pPr>
            <a:endParaRPr lang="en-GB" sz="1400" dirty="0"/>
          </a:p>
          <a:p>
            <a:pPr marL="0" lvl="0" indent="0">
              <a:buNone/>
            </a:pPr>
            <a:r>
              <a:rPr lang="en-GB" sz="1400" dirty="0"/>
              <a:t>This could be done on a PowerPoint, a video, a leaflet, or by any other means.</a:t>
            </a:r>
          </a:p>
        </p:txBody>
      </p:sp>
    </p:spTree>
    <p:extLst>
      <p:ext uri="{BB962C8B-B14F-4D97-AF65-F5344CB8AC3E}">
        <p14:creationId xmlns:p14="http://schemas.microsoft.com/office/powerpoint/2010/main" val="2151510603"/>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2 – Rules for the class</a:t>
            </a:r>
            <a:endParaRPr lang="en-US" dirty="0"/>
          </a:p>
        </p:txBody>
      </p:sp>
      <p:pic>
        <p:nvPicPr>
          <p:cNvPr id="5" name="Picture 4" descr="Students in the classroom">
            <a:extLst>
              <a:ext uri="{FF2B5EF4-FFF2-40B4-BE49-F238E27FC236}">
                <a16:creationId xmlns:a16="http://schemas.microsoft.com/office/drawing/2014/main" id="{7DAC7F74-6AF4-4EE7-AFEA-21B6940ED70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6" t="11161" r="196" b="25480"/>
          <a:stretch/>
        </p:blipFill>
        <p:spPr>
          <a:xfrm>
            <a:off x="524047" y="1131590"/>
            <a:ext cx="8008393" cy="3384377"/>
          </a:xfrm>
          <a:prstGeom prst="rect">
            <a:avLst/>
          </a:prstGeom>
        </p:spPr>
      </p:pic>
    </p:spTree>
    <p:extLst>
      <p:ext uri="{BB962C8B-B14F-4D97-AF65-F5344CB8AC3E}">
        <p14:creationId xmlns:p14="http://schemas.microsoft.com/office/powerpoint/2010/main" val="96224977"/>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3 – Law in the news</a:t>
            </a:r>
            <a:endParaRPr lang="en-US" dirty="0"/>
          </a:p>
        </p:txBody>
      </p:sp>
      <p:pic>
        <p:nvPicPr>
          <p:cNvPr id="4" name="Picture 3" descr="Business woman holding smartphone with news on it">
            <a:extLst>
              <a:ext uri="{FF2B5EF4-FFF2-40B4-BE49-F238E27FC236}">
                <a16:creationId xmlns:a16="http://schemas.microsoft.com/office/drawing/2014/main" id="{BC0AC9F9-70D2-4FFC-B1A7-71A0BE87DA7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331" t="11276" r="-5433" b="14374"/>
          <a:stretch/>
        </p:blipFill>
        <p:spPr>
          <a:xfrm>
            <a:off x="689016" y="1131590"/>
            <a:ext cx="7719932" cy="3456384"/>
          </a:xfrm>
          <a:prstGeom prst="rect">
            <a:avLst/>
          </a:prstGeom>
        </p:spPr>
      </p:pic>
    </p:spTree>
    <p:extLst>
      <p:ext uri="{BB962C8B-B14F-4D97-AF65-F5344CB8AC3E}">
        <p14:creationId xmlns:p14="http://schemas.microsoft.com/office/powerpoint/2010/main" val="4152494937"/>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4 – A civil case</a:t>
            </a:r>
            <a:endParaRPr lang="en-US" dirty="0"/>
          </a:p>
        </p:txBody>
      </p:sp>
      <p:pic>
        <p:nvPicPr>
          <p:cNvPr id="5" name="Picture 4" descr="Snail on beer bottle">
            <a:extLst>
              <a:ext uri="{FF2B5EF4-FFF2-40B4-BE49-F238E27FC236}">
                <a16:creationId xmlns:a16="http://schemas.microsoft.com/office/drawing/2014/main" id="{B0FF7CF1-9A2F-4D27-A56E-2D96DEA8521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40" t="7121" r="-640"/>
          <a:stretch/>
        </p:blipFill>
        <p:spPr>
          <a:xfrm>
            <a:off x="4355976" y="987574"/>
            <a:ext cx="3434414" cy="3717776"/>
          </a:xfrm>
          <a:prstGeom prst="rect">
            <a:avLst/>
          </a:prstGeom>
        </p:spPr>
      </p:pic>
      <p:sp>
        <p:nvSpPr>
          <p:cNvPr id="6" name="Rectangle 5">
            <a:extLst>
              <a:ext uri="{FF2B5EF4-FFF2-40B4-BE49-F238E27FC236}">
                <a16:creationId xmlns:a16="http://schemas.microsoft.com/office/drawing/2014/main" id="{BABDE53A-0B1C-45AD-A870-63DBF23EEA21}"/>
              </a:ext>
            </a:extLst>
          </p:cNvPr>
          <p:cNvSpPr/>
          <p:nvPr/>
        </p:nvSpPr>
        <p:spPr>
          <a:xfrm>
            <a:off x="533401" y="1131590"/>
            <a:ext cx="4182615" cy="1384995"/>
          </a:xfrm>
          <a:prstGeom prst="rect">
            <a:avLst/>
          </a:prstGeom>
        </p:spPr>
        <p:txBody>
          <a:bodyPr wrap="square">
            <a:spAutoFit/>
          </a:bodyPr>
          <a:lstStyle/>
          <a:p>
            <a:pPr marL="0" indent="0">
              <a:buNone/>
            </a:pPr>
            <a:r>
              <a:rPr lang="en-GB" sz="1400" b="1" i="1" dirty="0">
                <a:solidFill>
                  <a:srgbClr val="456188"/>
                </a:solidFill>
                <a:latin typeface="+mj-lt"/>
              </a:rPr>
              <a:t>Donoghue v Stevenson (1932)</a:t>
            </a:r>
          </a:p>
          <a:p>
            <a:pPr marL="0" indent="0">
              <a:buNone/>
            </a:pPr>
            <a:endParaRPr lang="en-GB" sz="1400" b="1" dirty="0"/>
          </a:p>
          <a:p>
            <a:pPr marL="0" indent="0">
              <a:buNone/>
            </a:pPr>
            <a:r>
              <a:rPr lang="en-GB" sz="1400" dirty="0">
                <a:latin typeface="+mj-lt"/>
              </a:rPr>
              <a:t>More information can be found about this case on the BBC News website:</a:t>
            </a:r>
          </a:p>
          <a:p>
            <a:pPr marL="0" indent="0">
              <a:buNone/>
            </a:pPr>
            <a:r>
              <a:rPr lang="en-GB" sz="1400" u="sng" dirty="0">
                <a:solidFill>
                  <a:srgbClr val="0070C0"/>
                </a:solidFill>
                <a:latin typeface="+mj-lt"/>
                <a:hlinkClick r:id="rId3">
                  <a:extLst>
                    <a:ext uri="{A12FA001-AC4F-418D-AE19-62706E023703}">
                      <ahyp:hlinkClr xmlns:ahyp="http://schemas.microsoft.com/office/drawing/2018/hyperlinkcolor" val="tx"/>
                    </a:ext>
                  </a:extLst>
                </a:hlinkClick>
              </a:rPr>
              <a:t>http://news.bbc.co.uk/1/hi/business/8367223.stm</a:t>
            </a:r>
            <a:endParaRPr lang="en-GB" sz="1400" dirty="0">
              <a:solidFill>
                <a:srgbClr val="0070C0"/>
              </a:solidFill>
              <a:latin typeface="+mj-lt"/>
            </a:endParaRPr>
          </a:p>
          <a:p>
            <a:pPr marL="0" indent="0">
              <a:buNone/>
            </a:pPr>
            <a:endParaRPr lang="en-GB" sz="1400" b="1" i="1" dirty="0">
              <a:latin typeface="+mj-lt"/>
            </a:endParaRPr>
          </a:p>
        </p:txBody>
      </p:sp>
    </p:spTree>
    <p:extLst>
      <p:ext uri="{BB962C8B-B14F-4D97-AF65-F5344CB8AC3E}">
        <p14:creationId xmlns:p14="http://schemas.microsoft.com/office/powerpoint/2010/main" val="280805339"/>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5 – A criminal case</a:t>
            </a:r>
            <a:endParaRPr lang="en-US" dirty="0"/>
          </a:p>
        </p:txBody>
      </p:sp>
      <p:pic>
        <p:nvPicPr>
          <p:cNvPr id="4" name="Picture 3" descr="Shipwreck">
            <a:extLst>
              <a:ext uri="{FF2B5EF4-FFF2-40B4-BE49-F238E27FC236}">
                <a16:creationId xmlns:a16="http://schemas.microsoft.com/office/drawing/2014/main" id="{39EF0C89-5549-42BC-AB44-9B2D5C209B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24128" y="881440"/>
            <a:ext cx="2376264" cy="3778542"/>
          </a:xfrm>
          <a:prstGeom prst="rect">
            <a:avLst/>
          </a:prstGeom>
        </p:spPr>
      </p:pic>
      <p:sp>
        <p:nvSpPr>
          <p:cNvPr id="5" name="Rectangle 4">
            <a:extLst>
              <a:ext uri="{FF2B5EF4-FFF2-40B4-BE49-F238E27FC236}">
                <a16:creationId xmlns:a16="http://schemas.microsoft.com/office/drawing/2014/main" id="{0AD9F795-A8F6-40E9-B1D3-3D7FBAE23C7D}"/>
              </a:ext>
            </a:extLst>
          </p:cNvPr>
          <p:cNvSpPr/>
          <p:nvPr/>
        </p:nvSpPr>
        <p:spPr>
          <a:xfrm>
            <a:off x="467544" y="1059582"/>
            <a:ext cx="6768752" cy="1384995"/>
          </a:xfrm>
          <a:prstGeom prst="rect">
            <a:avLst/>
          </a:prstGeom>
        </p:spPr>
        <p:txBody>
          <a:bodyPr wrap="square">
            <a:spAutoFit/>
          </a:bodyPr>
          <a:lstStyle/>
          <a:p>
            <a:pPr marL="0" indent="0">
              <a:buNone/>
            </a:pPr>
            <a:r>
              <a:rPr lang="en-GB" sz="1400" b="1" i="1" dirty="0">
                <a:solidFill>
                  <a:srgbClr val="456188"/>
                </a:solidFill>
                <a:latin typeface="+mj-lt"/>
              </a:rPr>
              <a:t>R v Dudley &amp; Stephens (1884)</a:t>
            </a:r>
          </a:p>
          <a:p>
            <a:pPr marL="0" indent="0" algn="ctr">
              <a:buNone/>
            </a:pPr>
            <a:endParaRPr lang="en-GB" sz="1400" b="1" dirty="0">
              <a:solidFill>
                <a:srgbClr val="456188"/>
              </a:solidFill>
            </a:endParaRPr>
          </a:p>
          <a:p>
            <a:pPr marL="0" indent="0">
              <a:buNone/>
            </a:pPr>
            <a:r>
              <a:rPr lang="en-US" sz="1400" dirty="0">
                <a:latin typeface="+mj-lt"/>
              </a:rPr>
              <a:t>There is a short video clip about this case taken </a:t>
            </a:r>
            <a:br>
              <a:rPr lang="en-US" sz="1400" dirty="0">
                <a:latin typeface="+mj-lt"/>
              </a:rPr>
            </a:br>
            <a:r>
              <a:rPr lang="en-US" sz="1400" dirty="0">
                <a:latin typeface="+mj-lt"/>
              </a:rPr>
              <a:t>from the BBC Coast </a:t>
            </a:r>
            <a:r>
              <a:rPr lang="en-US" sz="1400" dirty="0" err="1">
                <a:latin typeface="+mj-lt"/>
              </a:rPr>
              <a:t>programme</a:t>
            </a:r>
            <a:r>
              <a:rPr lang="en-US" sz="1400" dirty="0">
                <a:latin typeface="+mj-lt"/>
              </a:rPr>
              <a:t>: </a:t>
            </a:r>
            <a:br>
              <a:rPr lang="en-US" sz="1400" dirty="0">
                <a:latin typeface="+mj-lt"/>
              </a:rPr>
            </a:br>
            <a:r>
              <a:rPr lang="en-GB" sz="1400" u="sng" dirty="0">
                <a:solidFill>
                  <a:srgbClr val="0070C0"/>
                </a:solidFill>
                <a:hlinkClick r:id="rId3">
                  <a:extLst>
                    <a:ext uri="{A12FA001-AC4F-418D-AE19-62706E023703}">
                      <ahyp:hlinkClr xmlns:ahyp="http://schemas.microsoft.com/office/drawing/2018/hyperlinkcolor" val="tx"/>
                    </a:ext>
                  </a:extLst>
                </a:hlinkClick>
              </a:rPr>
              <a:t>http://www.bbc.co.uk/programmes/p018gjjp</a:t>
            </a:r>
            <a:endParaRPr lang="en-GB" sz="1400" dirty="0">
              <a:solidFill>
                <a:srgbClr val="0070C0"/>
              </a:solidFill>
            </a:endParaRPr>
          </a:p>
          <a:p>
            <a:pPr marL="0" indent="0">
              <a:buNone/>
            </a:pPr>
            <a:endParaRPr lang="en-GB" sz="1400" b="1" i="1" dirty="0">
              <a:latin typeface="+mj-lt"/>
            </a:endParaRPr>
          </a:p>
        </p:txBody>
      </p:sp>
    </p:spTree>
    <p:extLst>
      <p:ext uri="{BB962C8B-B14F-4D97-AF65-F5344CB8AC3E}">
        <p14:creationId xmlns:p14="http://schemas.microsoft.com/office/powerpoint/2010/main" val="1093353456"/>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US" dirty="0"/>
              <a:t>Link to the specification </a:t>
            </a:r>
          </a:p>
        </p:txBody>
      </p:sp>
      <p:sp>
        <p:nvSpPr>
          <p:cNvPr id="9" name="Content Placeholder 2">
            <a:extLst>
              <a:ext uri="{FF2B5EF4-FFF2-40B4-BE49-F238E27FC236}">
                <a16:creationId xmlns:a16="http://schemas.microsoft.com/office/drawing/2014/main" id="{79E01A71-1297-4113-9633-0A22ABAF2156}"/>
              </a:ext>
            </a:extLst>
          </p:cNvPr>
          <p:cNvSpPr txBox="1">
            <a:spLocks/>
          </p:cNvSpPr>
          <p:nvPr/>
        </p:nvSpPr>
        <p:spPr>
          <a:xfrm>
            <a:off x="533401" y="1059582"/>
            <a:ext cx="8229600" cy="1008112"/>
          </a:xfrm>
          <a:prstGeom prst="rect">
            <a:avLst/>
          </a:prstGeom>
          <a:noFill/>
          <a:ln>
            <a:noFill/>
          </a:ln>
        </p:spPr>
        <p:txBody>
          <a:bodyPr lIns="91440" tIns="45720" rIns="91440" bIns="45720" anchor="t">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defTabSz="914400">
              <a:lnSpc>
                <a:spcPct val="134000"/>
              </a:lnSpc>
              <a:spcBef>
                <a:spcPts val="1200"/>
              </a:spcBef>
              <a:spcAft>
                <a:spcPts val="600"/>
              </a:spcAft>
            </a:pPr>
            <a:r>
              <a:rPr lang="en-GB" sz="1400" b="1" kern="0" dirty="0">
                <a:solidFill>
                  <a:srgbClr val="456188"/>
                </a:solidFill>
              </a:rPr>
              <a:t>AS Level Component 1 Section A</a:t>
            </a:r>
            <a:r>
              <a:rPr lang="en-GB" sz="1400" kern="0" dirty="0"/>
              <a:t>: The legal system</a:t>
            </a:r>
          </a:p>
          <a:p>
            <a:pPr defTabSz="914400">
              <a:spcBef>
                <a:spcPts val="1800"/>
              </a:spcBef>
              <a:spcAft>
                <a:spcPts val="600"/>
              </a:spcAft>
            </a:pPr>
            <a:r>
              <a:rPr lang="en-GB" sz="1400" b="1" kern="0" dirty="0">
                <a:solidFill>
                  <a:srgbClr val="456188"/>
                </a:solidFill>
                <a:ea typeface="MS PGothic"/>
              </a:rPr>
              <a:t>A Level Component 3/4 Section A</a:t>
            </a:r>
            <a:r>
              <a:rPr lang="en-GB" sz="1400" kern="0" dirty="0">
                <a:ea typeface="MS PGothic"/>
              </a:rPr>
              <a:t>: The nature of law</a:t>
            </a:r>
            <a:endParaRPr lang="en-GB" sz="1400" kern="0" dirty="0">
              <a:ea typeface="MS PGothic"/>
              <a:cs typeface="Arial"/>
            </a:endParaRPr>
          </a:p>
          <a:p>
            <a:pPr defTabSz="914400"/>
            <a:endParaRPr lang="en-GB" kern="0" dirty="0"/>
          </a:p>
        </p:txBody>
      </p:sp>
      <p:sp>
        <p:nvSpPr>
          <p:cNvPr id="11" name="Rectangle 10">
            <a:extLst>
              <a:ext uri="{FF2B5EF4-FFF2-40B4-BE49-F238E27FC236}">
                <a16:creationId xmlns:a16="http://schemas.microsoft.com/office/drawing/2014/main" id="{6D3FA147-72DC-42C2-B535-3F61A7A40C08}"/>
              </a:ext>
            </a:extLst>
          </p:cNvPr>
          <p:cNvSpPr/>
          <p:nvPr/>
        </p:nvSpPr>
        <p:spPr>
          <a:xfrm>
            <a:off x="511325" y="2139702"/>
            <a:ext cx="8251676" cy="3339184"/>
          </a:xfrm>
          <a:prstGeom prst="rect">
            <a:avLst/>
          </a:prstGeom>
        </p:spPr>
        <p:txBody>
          <a:bodyPr wrap="square" lIns="91440" tIns="45720" rIns="91440" bIns="45720" numCol="2" anchor="t">
            <a:spAutoFit/>
          </a:bodyPr>
          <a:lstStyle/>
          <a:p>
            <a:pPr marL="342900" indent="-342900" defTabSz="914400">
              <a:lnSpc>
                <a:spcPct val="107000"/>
              </a:lnSpc>
              <a:buFont typeface="Arial" panose="020B0604020202020204" pitchFamily="34" charset="0"/>
              <a:buChar char="•"/>
            </a:pPr>
            <a:r>
              <a:rPr lang="en-GB" sz="1400" kern="0" dirty="0">
                <a:latin typeface="+mj-lt"/>
              </a:rPr>
              <a:t>Law and rules: the difference </a:t>
            </a:r>
            <a:br>
              <a:rPr lang="en-GB" sz="1400" kern="0" dirty="0">
                <a:latin typeface="+mj-lt"/>
              </a:rPr>
            </a:br>
            <a:r>
              <a:rPr lang="en-GB" sz="1400" kern="0" dirty="0">
                <a:latin typeface="+mj-lt"/>
              </a:rPr>
              <a:t>between enforceable legal rules </a:t>
            </a:r>
            <a:br>
              <a:rPr lang="en-GB" sz="1400" kern="0" dirty="0">
                <a:latin typeface="+mj-lt"/>
              </a:rPr>
            </a:br>
            <a:r>
              <a:rPr lang="en-GB" sz="1400" kern="0" dirty="0">
                <a:latin typeface="+mj-lt"/>
              </a:rPr>
              <a:t>and principles and other rules </a:t>
            </a:r>
            <a:br>
              <a:rPr lang="en-GB" sz="1400" kern="0" dirty="0">
                <a:latin typeface="+mj-lt"/>
              </a:rPr>
            </a:br>
            <a:r>
              <a:rPr lang="en-GB" sz="1400" kern="0" dirty="0">
                <a:latin typeface="+mj-lt"/>
              </a:rPr>
              <a:t>and norms of behaviour</a:t>
            </a:r>
          </a:p>
          <a:p>
            <a:pPr marL="342900" indent="-342900" defTabSz="914400">
              <a:lnSpc>
                <a:spcPct val="107000"/>
              </a:lnSpc>
              <a:buFont typeface="Arial" panose="020B0604020202020204" pitchFamily="34" charset="0"/>
              <a:buChar char="•"/>
            </a:pPr>
            <a:r>
              <a:rPr lang="en-GB" sz="1400" kern="0" dirty="0">
                <a:latin typeface="+mj-lt"/>
              </a:rPr>
              <a:t>The differences between civil </a:t>
            </a:r>
            <a:br>
              <a:rPr lang="en-GB" sz="1400" kern="0" dirty="0">
                <a:latin typeface="+mj-lt"/>
              </a:rPr>
            </a:br>
            <a:r>
              <a:rPr lang="en-GB" sz="1400" kern="0" dirty="0">
                <a:latin typeface="+mj-lt"/>
              </a:rPr>
              <a:t>and criminal law </a:t>
            </a:r>
          </a:p>
          <a:p>
            <a:pPr marL="342900" indent="-342900" defTabSz="914400">
              <a:lnSpc>
                <a:spcPct val="107000"/>
              </a:lnSpc>
              <a:buFont typeface="Arial" panose="020B0604020202020204" pitchFamily="34" charset="0"/>
              <a:buChar char="•"/>
            </a:pPr>
            <a:endParaRPr lang="en-GB" sz="1400" kern="0" dirty="0">
              <a:latin typeface="+mj-lt"/>
            </a:endParaRPr>
          </a:p>
          <a:p>
            <a:pPr marL="342900" indent="-342900" defTabSz="914400">
              <a:lnSpc>
                <a:spcPct val="107000"/>
              </a:lnSpc>
              <a:buFont typeface="Arial" panose="020B0604020202020204" pitchFamily="34" charset="0"/>
              <a:buChar char="•"/>
            </a:pPr>
            <a:endParaRPr lang="en-GB" sz="1400" kern="0" dirty="0">
              <a:latin typeface="+mj-lt"/>
            </a:endParaRPr>
          </a:p>
          <a:p>
            <a:pPr marL="342900" indent="-342900" defTabSz="914400">
              <a:lnSpc>
                <a:spcPct val="107000"/>
              </a:lnSpc>
              <a:buFont typeface="Arial" panose="020B0604020202020204" pitchFamily="34" charset="0"/>
              <a:buChar char="•"/>
            </a:pPr>
            <a:endParaRPr lang="en-GB" sz="1400" kern="0" dirty="0">
              <a:latin typeface="+mj-lt"/>
            </a:endParaRPr>
          </a:p>
          <a:p>
            <a:pPr marL="342900" indent="-342900" defTabSz="914400">
              <a:lnSpc>
                <a:spcPct val="107000"/>
              </a:lnSpc>
              <a:buFont typeface="Arial" panose="020B0604020202020204" pitchFamily="34" charset="0"/>
              <a:buChar char="•"/>
            </a:pPr>
            <a:endParaRPr lang="en-GB" sz="1400" kern="0" dirty="0">
              <a:latin typeface="+mj-lt"/>
            </a:endParaRPr>
          </a:p>
          <a:p>
            <a:pPr defTabSz="914400">
              <a:lnSpc>
                <a:spcPct val="107000"/>
              </a:lnSpc>
            </a:pPr>
            <a:endParaRPr lang="en-GB" sz="1400" kern="0" dirty="0">
              <a:latin typeface="+mj-lt"/>
            </a:endParaRPr>
          </a:p>
          <a:p>
            <a:pPr marL="342900" indent="-342900" defTabSz="914400">
              <a:lnSpc>
                <a:spcPct val="107000"/>
              </a:lnSpc>
              <a:buFont typeface="Arial" panose="020B0604020202020204" pitchFamily="34" charset="0"/>
              <a:buChar char="•"/>
            </a:pPr>
            <a:endParaRPr lang="en-GB" sz="1400" kern="0" dirty="0">
              <a:latin typeface="+mj-lt"/>
            </a:endParaRPr>
          </a:p>
          <a:p>
            <a:pPr marL="342900" indent="-342900" defTabSz="914400">
              <a:lnSpc>
                <a:spcPct val="107000"/>
              </a:lnSpc>
              <a:buFont typeface="Arial" panose="020B0604020202020204" pitchFamily="34" charset="0"/>
              <a:buChar char="•"/>
            </a:pPr>
            <a:endParaRPr lang="en-GB" sz="1400" kern="0" dirty="0">
              <a:latin typeface="+mj-lt"/>
            </a:endParaRPr>
          </a:p>
          <a:p>
            <a:pPr marL="342900" indent="-342900" defTabSz="914400">
              <a:lnSpc>
                <a:spcPct val="107000"/>
              </a:lnSpc>
              <a:buFont typeface="Arial" panose="020B0604020202020204" pitchFamily="34" charset="0"/>
              <a:buChar char="•"/>
            </a:pPr>
            <a:endParaRPr lang="en-GB" sz="1400" kern="0" dirty="0">
              <a:latin typeface="+mj-lt"/>
            </a:endParaRPr>
          </a:p>
          <a:p>
            <a:pPr marL="285750" indent="-285750" defTabSz="914400">
              <a:lnSpc>
                <a:spcPct val="107000"/>
              </a:lnSpc>
              <a:buFont typeface="Arial" panose="020B0604020202020204" pitchFamily="34" charset="0"/>
              <a:buChar char="•"/>
            </a:pPr>
            <a:r>
              <a:rPr lang="en-GB" sz="1400" kern="0" dirty="0">
                <a:latin typeface="+mj-lt"/>
                <a:ea typeface="MS PGothic"/>
              </a:rPr>
              <a:t>An overview of the development </a:t>
            </a:r>
            <a:br>
              <a:rPr lang="en-GB" sz="1400" kern="0" dirty="0">
                <a:latin typeface="+mj-lt"/>
              </a:rPr>
            </a:br>
            <a:r>
              <a:rPr lang="en-GB" sz="1400" kern="0" dirty="0">
                <a:latin typeface="+mj-lt"/>
                <a:ea typeface="MS PGothic"/>
              </a:rPr>
              <a:t>of English Law: custom, common </a:t>
            </a:r>
            <a:br>
              <a:rPr lang="en-GB" sz="1400" kern="0" dirty="0">
                <a:latin typeface="+mj-lt"/>
              </a:rPr>
            </a:br>
            <a:r>
              <a:rPr lang="en-GB" sz="1400" kern="0" dirty="0">
                <a:latin typeface="+mj-lt"/>
                <a:ea typeface="MS PGothic"/>
              </a:rPr>
              <a:t>law, statute law  </a:t>
            </a:r>
            <a:endParaRPr lang="en-GB" sz="1400" kern="0" dirty="0">
              <a:latin typeface="+mj-lt"/>
              <a:cs typeface="Arial"/>
            </a:endParaRPr>
          </a:p>
          <a:p>
            <a:pPr marL="342900" indent="-342900" defTabSz="914400">
              <a:lnSpc>
                <a:spcPct val="107000"/>
              </a:lnSpc>
              <a:buFont typeface="Arial" panose="020B0604020202020204" pitchFamily="34" charset="0"/>
              <a:buChar char="•"/>
            </a:pPr>
            <a:r>
              <a:rPr lang="en-GB" sz="1400" kern="0" dirty="0">
                <a:latin typeface="+mj-lt"/>
              </a:rPr>
              <a:t>The rule of law: definition and importance</a:t>
            </a:r>
          </a:p>
        </p:txBody>
      </p:sp>
    </p:spTree>
    <p:extLst>
      <p:ext uri="{BB962C8B-B14F-4D97-AF65-F5344CB8AC3E}">
        <p14:creationId xmlns:p14="http://schemas.microsoft.com/office/powerpoint/2010/main" val="3181385906"/>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Rounded Corners 17">
            <a:extLst>
              <a:ext uri="{FF2B5EF4-FFF2-40B4-BE49-F238E27FC236}">
                <a16:creationId xmlns:a16="http://schemas.microsoft.com/office/drawing/2014/main" id="{B0097CFF-D0CB-4F9F-B391-4C66F73725BB}"/>
              </a:ext>
            </a:extLst>
          </p:cNvPr>
          <p:cNvSpPr/>
          <p:nvPr/>
        </p:nvSpPr>
        <p:spPr>
          <a:xfrm>
            <a:off x="2433820" y="1827939"/>
            <a:ext cx="1564357" cy="509291"/>
          </a:xfrm>
          <a:prstGeom prst="roundRect">
            <a:avLst/>
          </a:prstGeom>
          <a:solidFill>
            <a:srgbClr val="456188"/>
          </a:solidFill>
          <a:ln>
            <a:solidFill>
              <a:srgbClr val="456188"/>
            </a:solidFill>
          </a:ln>
        </p:spPr>
        <p:txBody>
          <a:bodyPr wrap="square" lIns="0" tIns="0" rIns="0" bIns="0" rtlCol="0" anchor="ctr"/>
          <a:lstStyle/>
          <a:p>
            <a:pPr marL="12700" algn="l"/>
            <a:endParaRPr lang="en-GB" sz="1400" b="1" dirty="0">
              <a:latin typeface="+mj-lt"/>
            </a:endParaRPr>
          </a:p>
        </p:txBody>
      </p:sp>
      <p:sp>
        <p:nvSpPr>
          <p:cNvPr id="20" name="Rectangle: Rounded Corners 19">
            <a:extLst>
              <a:ext uri="{FF2B5EF4-FFF2-40B4-BE49-F238E27FC236}">
                <a16:creationId xmlns:a16="http://schemas.microsoft.com/office/drawing/2014/main" id="{E488783D-88DF-4830-ACF8-FC3668340833}"/>
              </a:ext>
            </a:extLst>
          </p:cNvPr>
          <p:cNvSpPr/>
          <p:nvPr/>
        </p:nvSpPr>
        <p:spPr>
          <a:xfrm>
            <a:off x="5081080" y="1077735"/>
            <a:ext cx="1564357" cy="509291"/>
          </a:xfrm>
          <a:prstGeom prst="roundRect">
            <a:avLst/>
          </a:prstGeom>
          <a:solidFill>
            <a:srgbClr val="456188"/>
          </a:solidFill>
          <a:ln>
            <a:solidFill>
              <a:srgbClr val="456188"/>
            </a:solidFill>
          </a:ln>
        </p:spPr>
        <p:txBody>
          <a:bodyPr wrap="square" lIns="0" tIns="0" rIns="0" bIns="0" rtlCol="0" anchor="ctr"/>
          <a:lstStyle/>
          <a:p>
            <a:pPr marL="12700" algn="l"/>
            <a:endParaRPr lang="en-GB" sz="1400" b="1" dirty="0">
              <a:latin typeface="+mj-lt"/>
            </a:endParaRPr>
          </a:p>
        </p:txBody>
      </p:sp>
      <p:sp>
        <p:nvSpPr>
          <p:cNvPr id="21" name="Rectangle: Rounded Corners 20">
            <a:extLst>
              <a:ext uri="{FF2B5EF4-FFF2-40B4-BE49-F238E27FC236}">
                <a16:creationId xmlns:a16="http://schemas.microsoft.com/office/drawing/2014/main" id="{8499F1BD-2037-4F23-A61C-849B440C4302}"/>
              </a:ext>
            </a:extLst>
          </p:cNvPr>
          <p:cNvSpPr/>
          <p:nvPr/>
        </p:nvSpPr>
        <p:spPr>
          <a:xfrm>
            <a:off x="4264661" y="1827051"/>
            <a:ext cx="1564357" cy="509291"/>
          </a:xfrm>
          <a:prstGeom prst="roundRect">
            <a:avLst/>
          </a:prstGeom>
          <a:solidFill>
            <a:srgbClr val="456188"/>
          </a:solidFill>
          <a:ln>
            <a:solidFill>
              <a:srgbClr val="456188"/>
            </a:solidFill>
          </a:ln>
        </p:spPr>
        <p:txBody>
          <a:bodyPr wrap="square" lIns="0" tIns="0" rIns="0" bIns="0" rtlCol="0" anchor="ctr"/>
          <a:lstStyle/>
          <a:p>
            <a:pPr marL="12700" algn="l"/>
            <a:endParaRPr lang="en-GB" sz="1400" b="1" dirty="0">
              <a:latin typeface="+mj-lt"/>
            </a:endParaRPr>
          </a:p>
        </p:txBody>
      </p:sp>
      <p:sp>
        <p:nvSpPr>
          <p:cNvPr id="22" name="Rectangle: Rounded Corners 21">
            <a:extLst>
              <a:ext uri="{FF2B5EF4-FFF2-40B4-BE49-F238E27FC236}">
                <a16:creationId xmlns:a16="http://schemas.microsoft.com/office/drawing/2014/main" id="{DD433F49-5FBC-4A13-9464-AFFE759A3C64}"/>
              </a:ext>
            </a:extLst>
          </p:cNvPr>
          <p:cNvSpPr/>
          <p:nvPr/>
        </p:nvSpPr>
        <p:spPr>
          <a:xfrm>
            <a:off x="383090" y="2485506"/>
            <a:ext cx="1564357" cy="509291"/>
          </a:xfrm>
          <a:prstGeom prst="roundRect">
            <a:avLst/>
          </a:prstGeom>
          <a:solidFill>
            <a:srgbClr val="456188"/>
          </a:solidFill>
          <a:ln>
            <a:solidFill>
              <a:srgbClr val="456188"/>
            </a:solidFill>
          </a:ln>
        </p:spPr>
        <p:txBody>
          <a:bodyPr wrap="square" lIns="0" tIns="0" rIns="0" bIns="0" rtlCol="0" anchor="ctr"/>
          <a:lstStyle/>
          <a:p>
            <a:pPr marL="12700" algn="l"/>
            <a:endParaRPr lang="en-GB" sz="1400" b="1" dirty="0">
              <a:latin typeface="+mj-lt"/>
            </a:endParaRPr>
          </a:p>
        </p:txBody>
      </p:sp>
      <p:sp>
        <p:nvSpPr>
          <p:cNvPr id="23" name="Rectangle: Rounded Corners 22">
            <a:extLst>
              <a:ext uri="{FF2B5EF4-FFF2-40B4-BE49-F238E27FC236}">
                <a16:creationId xmlns:a16="http://schemas.microsoft.com/office/drawing/2014/main" id="{63EC162A-F550-4B9E-B301-DF46060D5D94}"/>
              </a:ext>
            </a:extLst>
          </p:cNvPr>
          <p:cNvSpPr/>
          <p:nvPr/>
        </p:nvSpPr>
        <p:spPr>
          <a:xfrm>
            <a:off x="2352684" y="2513952"/>
            <a:ext cx="1564357" cy="509291"/>
          </a:xfrm>
          <a:prstGeom prst="roundRect">
            <a:avLst/>
          </a:prstGeom>
          <a:solidFill>
            <a:srgbClr val="456188"/>
          </a:solidFill>
          <a:ln>
            <a:solidFill>
              <a:srgbClr val="456188"/>
            </a:solidFill>
          </a:ln>
        </p:spPr>
        <p:txBody>
          <a:bodyPr wrap="square" lIns="0" tIns="0" rIns="0" bIns="0" rtlCol="0" anchor="ctr"/>
          <a:lstStyle/>
          <a:p>
            <a:pPr marL="12700" algn="l"/>
            <a:endParaRPr lang="en-GB" sz="1400" b="1" dirty="0">
              <a:latin typeface="+mj-lt"/>
            </a:endParaRPr>
          </a:p>
        </p:txBody>
      </p:sp>
      <p:sp>
        <p:nvSpPr>
          <p:cNvPr id="24" name="Rectangle: Rounded Corners 23">
            <a:extLst>
              <a:ext uri="{FF2B5EF4-FFF2-40B4-BE49-F238E27FC236}">
                <a16:creationId xmlns:a16="http://schemas.microsoft.com/office/drawing/2014/main" id="{3ADB03FE-DF73-4180-97DA-B774E9BB35A5}"/>
              </a:ext>
            </a:extLst>
          </p:cNvPr>
          <p:cNvSpPr/>
          <p:nvPr/>
        </p:nvSpPr>
        <p:spPr>
          <a:xfrm>
            <a:off x="4402445" y="2529886"/>
            <a:ext cx="1564357" cy="509291"/>
          </a:xfrm>
          <a:prstGeom prst="roundRect">
            <a:avLst/>
          </a:prstGeom>
          <a:solidFill>
            <a:srgbClr val="456188"/>
          </a:solidFill>
          <a:ln>
            <a:solidFill>
              <a:srgbClr val="456188"/>
            </a:solidFill>
          </a:ln>
        </p:spPr>
        <p:txBody>
          <a:bodyPr wrap="square" lIns="0" tIns="0" rIns="0" bIns="0" rtlCol="0" anchor="ctr"/>
          <a:lstStyle/>
          <a:p>
            <a:pPr marL="12700" algn="l"/>
            <a:endParaRPr lang="en-GB" sz="1400" b="1" dirty="0">
              <a:latin typeface="+mj-lt"/>
            </a:endParaRPr>
          </a:p>
        </p:txBody>
      </p:sp>
      <p:sp>
        <p:nvSpPr>
          <p:cNvPr id="25" name="Rectangle: Rounded Corners 24">
            <a:extLst>
              <a:ext uri="{FF2B5EF4-FFF2-40B4-BE49-F238E27FC236}">
                <a16:creationId xmlns:a16="http://schemas.microsoft.com/office/drawing/2014/main" id="{A66EB5C6-88BF-4F19-B33A-1764C71EF5C5}"/>
              </a:ext>
            </a:extLst>
          </p:cNvPr>
          <p:cNvSpPr/>
          <p:nvPr/>
        </p:nvSpPr>
        <p:spPr>
          <a:xfrm>
            <a:off x="6372200" y="2537089"/>
            <a:ext cx="1564357" cy="509291"/>
          </a:xfrm>
          <a:prstGeom prst="roundRect">
            <a:avLst/>
          </a:prstGeom>
          <a:solidFill>
            <a:srgbClr val="456188"/>
          </a:solidFill>
          <a:ln>
            <a:solidFill>
              <a:srgbClr val="456188"/>
            </a:solidFill>
          </a:ln>
        </p:spPr>
        <p:txBody>
          <a:bodyPr wrap="square" lIns="0" tIns="0" rIns="0" bIns="0" rtlCol="0" anchor="ctr"/>
          <a:lstStyle/>
          <a:p>
            <a:pPr marL="12700" algn="l"/>
            <a:endParaRPr lang="en-GB" sz="1400" b="1" dirty="0">
              <a:latin typeface="+mj-lt"/>
            </a:endParaRPr>
          </a:p>
        </p:txBody>
      </p:sp>
      <p:sp>
        <p:nvSpPr>
          <p:cNvPr id="26" name="Rectangle: Rounded Corners 25">
            <a:extLst>
              <a:ext uri="{FF2B5EF4-FFF2-40B4-BE49-F238E27FC236}">
                <a16:creationId xmlns:a16="http://schemas.microsoft.com/office/drawing/2014/main" id="{9ABEC4B0-7D5F-4FAE-8793-EBE16AEBFA08}"/>
              </a:ext>
            </a:extLst>
          </p:cNvPr>
          <p:cNvSpPr/>
          <p:nvPr/>
        </p:nvSpPr>
        <p:spPr>
          <a:xfrm>
            <a:off x="1503461" y="3269760"/>
            <a:ext cx="1564357" cy="509291"/>
          </a:xfrm>
          <a:prstGeom prst="roundRect">
            <a:avLst/>
          </a:prstGeom>
          <a:solidFill>
            <a:srgbClr val="456188"/>
          </a:solidFill>
          <a:ln>
            <a:solidFill>
              <a:srgbClr val="456188"/>
            </a:solidFill>
          </a:ln>
        </p:spPr>
        <p:txBody>
          <a:bodyPr wrap="square" lIns="0" tIns="0" rIns="0" bIns="0" rtlCol="0" anchor="ctr"/>
          <a:lstStyle/>
          <a:p>
            <a:pPr marL="12700" algn="l"/>
            <a:endParaRPr lang="en-GB" sz="1400" b="1" dirty="0">
              <a:latin typeface="+mj-lt"/>
            </a:endParaRPr>
          </a:p>
        </p:txBody>
      </p:sp>
      <p:sp>
        <p:nvSpPr>
          <p:cNvPr id="27" name="Rectangle: Rounded Corners 26">
            <a:extLst>
              <a:ext uri="{FF2B5EF4-FFF2-40B4-BE49-F238E27FC236}">
                <a16:creationId xmlns:a16="http://schemas.microsoft.com/office/drawing/2014/main" id="{5C0F6CF9-5888-4A82-8EE4-87FA8AAC3339}"/>
              </a:ext>
            </a:extLst>
          </p:cNvPr>
          <p:cNvSpPr/>
          <p:nvPr/>
        </p:nvSpPr>
        <p:spPr>
          <a:xfrm>
            <a:off x="3385055" y="3290283"/>
            <a:ext cx="1564357" cy="509291"/>
          </a:xfrm>
          <a:prstGeom prst="roundRect">
            <a:avLst/>
          </a:prstGeom>
          <a:solidFill>
            <a:srgbClr val="456188"/>
          </a:solidFill>
          <a:ln>
            <a:solidFill>
              <a:srgbClr val="456188"/>
            </a:solidFill>
          </a:ln>
        </p:spPr>
        <p:txBody>
          <a:bodyPr wrap="square" lIns="0" tIns="0" rIns="0" bIns="0" rtlCol="0" anchor="ctr"/>
          <a:lstStyle/>
          <a:p>
            <a:pPr marL="12700" algn="l"/>
            <a:endParaRPr lang="en-GB" sz="1400" b="1" dirty="0">
              <a:latin typeface="+mj-lt"/>
            </a:endParaRPr>
          </a:p>
        </p:txBody>
      </p:sp>
      <p:sp>
        <p:nvSpPr>
          <p:cNvPr id="28" name="Rectangle: Rounded Corners 27">
            <a:extLst>
              <a:ext uri="{FF2B5EF4-FFF2-40B4-BE49-F238E27FC236}">
                <a16:creationId xmlns:a16="http://schemas.microsoft.com/office/drawing/2014/main" id="{438A10B1-BA6B-4A06-AE60-AD42C999FF73}"/>
              </a:ext>
            </a:extLst>
          </p:cNvPr>
          <p:cNvSpPr/>
          <p:nvPr/>
        </p:nvSpPr>
        <p:spPr>
          <a:xfrm>
            <a:off x="5356509" y="3290283"/>
            <a:ext cx="1564357" cy="509291"/>
          </a:xfrm>
          <a:prstGeom prst="roundRect">
            <a:avLst/>
          </a:prstGeom>
          <a:solidFill>
            <a:srgbClr val="456188"/>
          </a:solidFill>
          <a:ln>
            <a:solidFill>
              <a:srgbClr val="456188"/>
            </a:solidFill>
          </a:ln>
        </p:spPr>
        <p:txBody>
          <a:bodyPr wrap="square" lIns="0" tIns="0" rIns="0" bIns="0" rtlCol="0" anchor="ctr"/>
          <a:lstStyle/>
          <a:p>
            <a:pPr marL="12700" algn="l"/>
            <a:endParaRPr lang="en-GB" sz="1400" b="1" dirty="0">
              <a:latin typeface="+mj-lt"/>
            </a:endParaRPr>
          </a:p>
        </p:txBody>
      </p:sp>
      <p:sp>
        <p:nvSpPr>
          <p:cNvPr id="42" name="Rectangle: Rounded Corners 41">
            <a:extLst>
              <a:ext uri="{FF2B5EF4-FFF2-40B4-BE49-F238E27FC236}">
                <a16:creationId xmlns:a16="http://schemas.microsoft.com/office/drawing/2014/main" id="{CCE4A9A0-5DFF-40AF-B1A4-8D01C8B25E06}"/>
              </a:ext>
            </a:extLst>
          </p:cNvPr>
          <p:cNvSpPr/>
          <p:nvPr/>
        </p:nvSpPr>
        <p:spPr>
          <a:xfrm>
            <a:off x="3145461" y="4003940"/>
            <a:ext cx="2066472" cy="509291"/>
          </a:xfrm>
          <a:prstGeom prst="roundRect">
            <a:avLst/>
          </a:prstGeom>
          <a:solidFill>
            <a:srgbClr val="456188"/>
          </a:solidFill>
          <a:ln>
            <a:solidFill>
              <a:srgbClr val="456188"/>
            </a:solidFill>
          </a:ln>
        </p:spPr>
        <p:txBody>
          <a:bodyPr wrap="square" lIns="0" tIns="0" rIns="0" bIns="0" rtlCol="0" anchor="ctr"/>
          <a:lstStyle/>
          <a:p>
            <a:pPr marL="12700" algn="l"/>
            <a:endParaRPr lang="en-GB" sz="1400" b="1" dirty="0">
              <a:latin typeface="+mj-lt"/>
            </a:endParaRPr>
          </a:p>
        </p:txBody>
      </p:sp>
      <p:sp>
        <p:nvSpPr>
          <p:cNvPr id="3" name="Rectangle: Rounded Corners 2">
            <a:extLst>
              <a:ext uri="{FF2B5EF4-FFF2-40B4-BE49-F238E27FC236}">
                <a16:creationId xmlns:a16="http://schemas.microsoft.com/office/drawing/2014/main" id="{F9F94D63-8CFC-4A3A-A02A-97FE27AF93C9}"/>
              </a:ext>
            </a:extLst>
          </p:cNvPr>
          <p:cNvSpPr/>
          <p:nvPr/>
        </p:nvSpPr>
        <p:spPr>
          <a:xfrm>
            <a:off x="1531117" y="1077735"/>
            <a:ext cx="1564357" cy="509291"/>
          </a:xfrm>
          <a:prstGeom prst="roundRect">
            <a:avLst/>
          </a:prstGeom>
          <a:solidFill>
            <a:srgbClr val="456188"/>
          </a:solidFill>
          <a:ln>
            <a:solidFill>
              <a:srgbClr val="456188"/>
            </a:solidFill>
          </a:ln>
        </p:spPr>
        <p:txBody>
          <a:bodyPr wrap="square" lIns="0" tIns="0" rIns="0" bIns="0" rtlCol="0" anchor="ctr"/>
          <a:lstStyle/>
          <a:p>
            <a:pPr marL="12700" algn="l"/>
            <a:endParaRPr lang="en-GB" sz="1400" b="1" dirty="0">
              <a:latin typeface="+mj-lt"/>
            </a:endParaRPr>
          </a:p>
        </p:txBody>
      </p:sp>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Table of terminology</a:t>
            </a:r>
            <a:endParaRPr lang="en-US" dirty="0"/>
          </a:p>
        </p:txBody>
      </p:sp>
      <p:sp>
        <p:nvSpPr>
          <p:cNvPr id="29" name="Content Placeholder 2">
            <a:extLst>
              <a:ext uri="{FF2B5EF4-FFF2-40B4-BE49-F238E27FC236}">
                <a16:creationId xmlns:a16="http://schemas.microsoft.com/office/drawing/2014/main" id="{5C31DE26-2515-4AC1-A84F-B79E7CEA0D6A}"/>
              </a:ext>
            </a:extLst>
          </p:cNvPr>
          <p:cNvSpPr txBox="1">
            <a:spLocks/>
          </p:cNvSpPr>
          <p:nvPr/>
        </p:nvSpPr>
        <p:spPr>
          <a:xfrm>
            <a:off x="1533288" y="1087878"/>
            <a:ext cx="1564357" cy="517986"/>
          </a:xfrm>
          <a:prstGeom prst="rect">
            <a:avLst/>
          </a:prstGeom>
          <a:noFill/>
          <a:ln>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2200" dirty="0">
                <a:solidFill>
                  <a:schemeClr val="bg1"/>
                </a:solidFill>
                <a:hlinkClick r:id="rId2" action="ppaction://hlinksldjump">
                  <a:extLst>
                    <a:ext uri="{A12FA001-AC4F-418D-AE19-62706E023703}">
                      <ahyp:hlinkClr xmlns:ahyp="http://schemas.microsoft.com/office/drawing/2018/hyperlinkcolor" val="tx"/>
                    </a:ext>
                  </a:extLst>
                </a:hlinkClick>
              </a:rPr>
              <a:t>Public law</a:t>
            </a:r>
            <a:endParaRPr lang="en-GB" sz="2200" dirty="0">
              <a:solidFill>
                <a:schemeClr val="bg1"/>
              </a:solidFill>
            </a:endParaRPr>
          </a:p>
          <a:p>
            <a:pPr algn="ctr"/>
            <a:endParaRPr lang="en-GB" sz="2200" dirty="0">
              <a:solidFill>
                <a:srgbClr val="456188"/>
              </a:solidFill>
            </a:endParaRPr>
          </a:p>
        </p:txBody>
      </p:sp>
      <p:sp>
        <p:nvSpPr>
          <p:cNvPr id="31" name="Content Placeholder 2">
            <a:extLst>
              <a:ext uri="{FF2B5EF4-FFF2-40B4-BE49-F238E27FC236}">
                <a16:creationId xmlns:a16="http://schemas.microsoft.com/office/drawing/2014/main" id="{3EEEBDF1-514E-45E9-B217-DCFD4D407AF7}"/>
              </a:ext>
            </a:extLst>
          </p:cNvPr>
          <p:cNvSpPr txBox="1">
            <a:spLocks/>
          </p:cNvSpPr>
          <p:nvPr/>
        </p:nvSpPr>
        <p:spPr>
          <a:xfrm>
            <a:off x="6521605" y="2562906"/>
            <a:ext cx="1283144" cy="534039"/>
          </a:xfrm>
          <a:prstGeom prst="rect">
            <a:avLst/>
          </a:prstGeom>
          <a:noFill/>
          <a:ln>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2200" dirty="0">
                <a:solidFill>
                  <a:schemeClr val="bg1"/>
                </a:solidFill>
                <a:hlinkClick r:id="rId3" action="ppaction://hlinksldjump">
                  <a:extLst>
                    <a:ext uri="{A12FA001-AC4F-418D-AE19-62706E023703}">
                      <ahyp:hlinkClr xmlns:ahyp="http://schemas.microsoft.com/office/drawing/2018/hyperlinkcolor" val="tx"/>
                    </a:ext>
                  </a:extLst>
                </a:hlinkClick>
              </a:rPr>
              <a:t>Dispute</a:t>
            </a:r>
            <a:endParaRPr lang="en-GB" sz="2200" dirty="0">
              <a:solidFill>
                <a:schemeClr val="bg1"/>
              </a:solidFill>
            </a:endParaRPr>
          </a:p>
          <a:p>
            <a:pPr algn="ctr"/>
            <a:endParaRPr lang="en-GB" sz="2200" dirty="0">
              <a:solidFill>
                <a:schemeClr val="bg1"/>
              </a:solidFill>
            </a:endParaRPr>
          </a:p>
        </p:txBody>
      </p:sp>
      <p:sp>
        <p:nvSpPr>
          <p:cNvPr id="32" name="Content Placeholder 2">
            <a:extLst>
              <a:ext uri="{FF2B5EF4-FFF2-40B4-BE49-F238E27FC236}">
                <a16:creationId xmlns:a16="http://schemas.microsoft.com/office/drawing/2014/main" id="{A0F5EB77-E9DE-4F52-BA7D-6D5713932F6E}"/>
              </a:ext>
            </a:extLst>
          </p:cNvPr>
          <p:cNvSpPr txBox="1">
            <a:spLocks/>
          </p:cNvSpPr>
          <p:nvPr/>
        </p:nvSpPr>
        <p:spPr>
          <a:xfrm>
            <a:off x="5076055" y="1104417"/>
            <a:ext cx="1604051" cy="526681"/>
          </a:xfrm>
          <a:prstGeom prst="rect">
            <a:avLst/>
          </a:prstGeom>
          <a:noFill/>
          <a:ln>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2200" dirty="0">
                <a:solidFill>
                  <a:schemeClr val="bg1"/>
                </a:solidFill>
                <a:hlinkClick r:id="rId4" action="ppaction://hlinksldjump">
                  <a:extLst>
                    <a:ext uri="{A12FA001-AC4F-418D-AE19-62706E023703}">
                      <ahyp:hlinkClr xmlns:ahyp="http://schemas.microsoft.com/office/drawing/2018/hyperlinkcolor" val="tx"/>
                    </a:ext>
                  </a:extLst>
                </a:hlinkClick>
              </a:rPr>
              <a:t>Prosecuted</a:t>
            </a:r>
            <a:endParaRPr lang="en-GB" sz="2200" dirty="0">
              <a:solidFill>
                <a:schemeClr val="bg1"/>
              </a:solidFill>
            </a:endParaRPr>
          </a:p>
          <a:p>
            <a:pPr algn="ctr"/>
            <a:endParaRPr lang="en-GB" sz="2200" dirty="0">
              <a:solidFill>
                <a:schemeClr val="bg1"/>
              </a:solidFill>
            </a:endParaRPr>
          </a:p>
        </p:txBody>
      </p:sp>
      <p:sp>
        <p:nvSpPr>
          <p:cNvPr id="33" name="Content Placeholder 2">
            <a:extLst>
              <a:ext uri="{FF2B5EF4-FFF2-40B4-BE49-F238E27FC236}">
                <a16:creationId xmlns:a16="http://schemas.microsoft.com/office/drawing/2014/main" id="{176F5073-BEF7-4E67-A2ED-4B88262B4606}"/>
              </a:ext>
            </a:extLst>
          </p:cNvPr>
          <p:cNvSpPr txBox="1">
            <a:spLocks/>
          </p:cNvSpPr>
          <p:nvPr/>
        </p:nvSpPr>
        <p:spPr>
          <a:xfrm>
            <a:off x="4522954" y="2551098"/>
            <a:ext cx="1323337" cy="534039"/>
          </a:xfrm>
          <a:prstGeom prst="rect">
            <a:avLst/>
          </a:prstGeom>
          <a:noFill/>
          <a:ln>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2200" dirty="0">
                <a:solidFill>
                  <a:schemeClr val="bg1"/>
                </a:solidFill>
                <a:hlinkClick r:id="rId5" action="ppaction://hlinksldjump">
                  <a:extLst>
                    <a:ext uri="{A12FA001-AC4F-418D-AE19-62706E023703}">
                      <ahyp:hlinkClr xmlns:ahyp="http://schemas.microsoft.com/office/drawing/2018/hyperlinkcolor" val="tx"/>
                    </a:ext>
                  </a:extLst>
                </a:hlinkClick>
              </a:rPr>
              <a:t>Guilty</a:t>
            </a:r>
            <a:endParaRPr lang="en-GB" sz="2200" dirty="0">
              <a:solidFill>
                <a:schemeClr val="bg1"/>
              </a:solidFill>
            </a:endParaRPr>
          </a:p>
          <a:p>
            <a:pPr algn="ctr"/>
            <a:endParaRPr lang="en-GB" sz="2200" dirty="0">
              <a:solidFill>
                <a:schemeClr val="bg1"/>
              </a:solidFill>
            </a:endParaRPr>
          </a:p>
        </p:txBody>
      </p:sp>
      <p:sp>
        <p:nvSpPr>
          <p:cNvPr id="34" name="Content Placeholder 2">
            <a:extLst>
              <a:ext uri="{FF2B5EF4-FFF2-40B4-BE49-F238E27FC236}">
                <a16:creationId xmlns:a16="http://schemas.microsoft.com/office/drawing/2014/main" id="{3B5CBB2F-8909-4AE2-827D-4C0F95A39B0F}"/>
              </a:ext>
            </a:extLst>
          </p:cNvPr>
          <p:cNvSpPr txBox="1">
            <a:spLocks/>
          </p:cNvSpPr>
          <p:nvPr/>
        </p:nvSpPr>
        <p:spPr>
          <a:xfrm>
            <a:off x="4215048" y="1870874"/>
            <a:ext cx="1663585" cy="458214"/>
          </a:xfrm>
          <a:prstGeom prst="rect">
            <a:avLst/>
          </a:prstGeom>
          <a:noFill/>
          <a:ln>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2200" dirty="0">
                <a:solidFill>
                  <a:schemeClr val="bg1"/>
                </a:solidFill>
                <a:hlinkClick r:id="rId6" action="ppaction://hlinksldjump">
                  <a:extLst>
                    <a:ext uri="{A12FA001-AC4F-418D-AE19-62706E023703}">
                      <ahyp:hlinkClr xmlns:ahyp="http://schemas.microsoft.com/office/drawing/2018/hyperlinkcolor" val="tx"/>
                    </a:ext>
                  </a:extLst>
                </a:hlinkClick>
              </a:rPr>
              <a:t>Punishment</a:t>
            </a:r>
            <a:endParaRPr lang="en-GB" sz="2200" dirty="0">
              <a:solidFill>
                <a:schemeClr val="bg1"/>
              </a:solidFill>
            </a:endParaRPr>
          </a:p>
          <a:p>
            <a:pPr algn="ctr"/>
            <a:endParaRPr lang="en-GB" sz="2200" dirty="0">
              <a:solidFill>
                <a:schemeClr val="bg1"/>
              </a:solidFill>
            </a:endParaRPr>
          </a:p>
        </p:txBody>
      </p:sp>
      <p:sp>
        <p:nvSpPr>
          <p:cNvPr id="35" name="Content Placeholder 2">
            <a:extLst>
              <a:ext uri="{FF2B5EF4-FFF2-40B4-BE49-F238E27FC236}">
                <a16:creationId xmlns:a16="http://schemas.microsoft.com/office/drawing/2014/main" id="{C5741A29-9ACD-4305-86FB-DAD1985601B8}"/>
              </a:ext>
            </a:extLst>
          </p:cNvPr>
          <p:cNvSpPr txBox="1">
            <a:spLocks/>
          </p:cNvSpPr>
          <p:nvPr/>
        </p:nvSpPr>
        <p:spPr>
          <a:xfrm>
            <a:off x="2456396" y="2537089"/>
            <a:ext cx="1313079" cy="526681"/>
          </a:xfrm>
          <a:prstGeom prst="rect">
            <a:avLst/>
          </a:prstGeom>
          <a:noFill/>
          <a:ln>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2200" dirty="0">
                <a:solidFill>
                  <a:schemeClr val="bg1"/>
                </a:solidFill>
                <a:hlinkClick r:id="rId7" action="ppaction://hlinksldjump">
                  <a:extLst>
                    <a:ext uri="{A12FA001-AC4F-418D-AE19-62706E023703}">
                      <ahyp:hlinkClr xmlns:ahyp="http://schemas.microsoft.com/office/drawing/2018/hyperlinkcolor" val="tx"/>
                    </a:ext>
                  </a:extLst>
                </a:hlinkClick>
              </a:rPr>
              <a:t>Liability</a:t>
            </a:r>
            <a:endParaRPr lang="en-GB" sz="2200" dirty="0">
              <a:solidFill>
                <a:schemeClr val="bg1"/>
              </a:solidFill>
            </a:endParaRPr>
          </a:p>
          <a:p>
            <a:pPr algn="ctr"/>
            <a:endParaRPr lang="en-GB" sz="2200" dirty="0">
              <a:solidFill>
                <a:schemeClr val="bg1"/>
              </a:solidFill>
            </a:endParaRPr>
          </a:p>
        </p:txBody>
      </p:sp>
      <p:sp>
        <p:nvSpPr>
          <p:cNvPr id="36" name="Content Placeholder 2">
            <a:extLst>
              <a:ext uri="{FF2B5EF4-FFF2-40B4-BE49-F238E27FC236}">
                <a16:creationId xmlns:a16="http://schemas.microsoft.com/office/drawing/2014/main" id="{5BAE3310-2978-4885-A5DD-CB7337FCC072}"/>
              </a:ext>
            </a:extLst>
          </p:cNvPr>
          <p:cNvSpPr txBox="1">
            <a:spLocks/>
          </p:cNvSpPr>
          <p:nvPr/>
        </p:nvSpPr>
        <p:spPr>
          <a:xfrm>
            <a:off x="3817752" y="3315371"/>
            <a:ext cx="1208230" cy="648072"/>
          </a:xfrm>
          <a:prstGeom prst="rect">
            <a:avLst/>
          </a:prstGeom>
          <a:noFill/>
          <a:ln>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sz="2200" dirty="0">
                <a:solidFill>
                  <a:schemeClr val="bg1"/>
                </a:solidFill>
                <a:hlinkClick r:id="rId8" action="ppaction://hlinksldjump">
                  <a:extLst>
                    <a:ext uri="{A12FA001-AC4F-418D-AE19-62706E023703}">
                      <ahyp:hlinkClr xmlns:ahyp="http://schemas.microsoft.com/office/drawing/2018/hyperlinkcolor" val="tx"/>
                    </a:ext>
                  </a:extLst>
                </a:hlinkClick>
              </a:rPr>
              <a:t>Fine</a:t>
            </a:r>
            <a:endParaRPr lang="en-GB" sz="2200" dirty="0">
              <a:solidFill>
                <a:schemeClr val="bg1"/>
              </a:solidFill>
            </a:endParaRPr>
          </a:p>
          <a:p>
            <a:endParaRPr lang="en-GB" sz="2200" dirty="0">
              <a:solidFill>
                <a:schemeClr val="bg1"/>
              </a:solidFill>
            </a:endParaRPr>
          </a:p>
        </p:txBody>
      </p:sp>
      <p:sp>
        <p:nvSpPr>
          <p:cNvPr id="37" name="Content Placeholder 2">
            <a:extLst>
              <a:ext uri="{FF2B5EF4-FFF2-40B4-BE49-F238E27FC236}">
                <a16:creationId xmlns:a16="http://schemas.microsoft.com/office/drawing/2014/main" id="{2237904B-3F52-400F-BB40-295D0EE11EEF}"/>
              </a:ext>
            </a:extLst>
          </p:cNvPr>
          <p:cNvSpPr txBox="1">
            <a:spLocks/>
          </p:cNvSpPr>
          <p:nvPr/>
        </p:nvSpPr>
        <p:spPr>
          <a:xfrm>
            <a:off x="5693521" y="3293836"/>
            <a:ext cx="1383937" cy="648072"/>
          </a:xfrm>
          <a:prstGeom prst="rect">
            <a:avLst/>
          </a:prstGeom>
          <a:noFill/>
          <a:ln>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sz="2200" dirty="0">
                <a:solidFill>
                  <a:schemeClr val="bg1"/>
                </a:solidFill>
                <a:hlinkClick r:id="rId9" action="ppaction://hlinksldjump">
                  <a:extLst>
                    <a:ext uri="{A12FA001-AC4F-418D-AE19-62706E023703}">
                      <ahyp:hlinkClr xmlns:ahyp="http://schemas.microsoft.com/office/drawing/2018/hyperlinkcolor" val="tx"/>
                    </a:ext>
                  </a:extLst>
                </a:hlinkClick>
              </a:rPr>
              <a:t>Sued</a:t>
            </a:r>
            <a:endParaRPr lang="en-GB" sz="2200" dirty="0">
              <a:solidFill>
                <a:schemeClr val="bg1"/>
              </a:solidFill>
            </a:endParaRPr>
          </a:p>
          <a:p>
            <a:endParaRPr lang="en-GB" sz="2200" dirty="0">
              <a:solidFill>
                <a:schemeClr val="bg1"/>
              </a:solidFill>
            </a:endParaRPr>
          </a:p>
        </p:txBody>
      </p:sp>
      <p:sp>
        <p:nvSpPr>
          <p:cNvPr id="38" name="Content Placeholder 2">
            <a:extLst>
              <a:ext uri="{FF2B5EF4-FFF2-40B4-BE49-F238E27FC236}">
                <a16:creationId xmlns:a16="http://schemas.microsoft.com/office/drawing/2014/main" id="{A067F980-CAFA-437B-8FDB-C2AADFEE2094}"/>
              </a:ext>
            </a:extLst>
          </p:cNvPr>
          <p:cNvSpPr txBox="1">
            <a:spLocks/>
          </p:cNvSpPr>
          <p:nvPr/>
        </p:nvSpPr>
        <p:spPr>
          <a:xfrm>
            <a:off x="2476875" y="1839732"/>
            <a:ext cx="1435622" cy="475884"/>
          </a:xfrm>
          <a:prstGeom prst="rect">
            <a:avLst/>
          </a:prstGeom>
          <a:noFill/>
          <a:ln>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2200" dirty="0">
                <a:solidFill>
                  <a:schemeClr val="bg1"/>
                </a:solidFill>
                <a:hlinkClick r:id="rId10" action="ppaction://hlinksldjump">
                  <a:extLst>
                    <a:ext uri="{A12FA001-AC4F-418D-AE19-62706E023703}">
                      <ahyp:hlinkClr xmlns:ahyp="http://schemas.microsoft.com/office/drawing/2018/hyperlinkcolor" val="tx"/>
                    </a:ext>
                  </a:extLst>
                </a:hlinkClick>
              </a:rPr>
              <a:t>Sentence</a:t>
            </a:r>
            <a:endParaRPr lang="en-GB" sz="2200" dirty="0">
              <a:solidFill>
                <a:schemeClr val="bg1"/>
              </a:solidFill>
            </a:endParaRPr>
          </a:p>
          <a:p>
            <a:pPr algn="ctr"/>
            <a:endParaRPr lang="en-GB" sz="2200" dirty="0">
              <a:solidFill>
                <a:schemeClr val="bg1"/>
              </a:solidFill>
            </a:endParaRPr>
          </a:p>
        </p:txBody>
      </p:sp>
      <p:sp>
        <p:nvSpPr>
          <p:cNvPr id="39" name="Content Placeholder 2">
            <a:extLst>
              <a:ext uri="{FF2B5EF4-FFF2-40B4-BE49-F238E27FC236}">
                <a16:creationId xmlns:a16="http://schemas.microsoft.com/office/drawing/2014/main" id="{EE897B5F-5A78-4B16-A3E6-DAF263F1AE81}"/>
              </a:ext>
            </a:extLst>
          </p:cNvPr>
          <p:cNvSpPr txBox="1">
            <a:spLocks/>
          </p:cNvSpPr>
          <p:nvPr/>
        </p:nvSpPr>
        <p:spPr>
          <a:xfrm>
            <a:off x="3149318" y="4016823"/>
            <a:ext cx="2823246" cy="648072"/>
          </a:xfrm>
          <a:prstGeom prst="rect">
            <a:avLst/>
          </a:prstGeom>
          <a:noFill/>
          <a:ln>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sz="2200" dirty="0">
                <a:solidFill>
                  <a:schemeClr val="bg1"/>
                </a:solidFill>
                <a:hlinkClick r:id="rId11" action="ppaction://hlinksldjump">
                  <a:extLst>
                    <a:ext uri="{A12FA001-AC4F-418D-AE19-62706E023703}">
                      <ahyp:hlinkClr xmlns:ahyp="http://schemas.microsoft.com/office/drawing/2018/hyperlinkcolor" val="tx"/>
                    </a:ext>
                  </a:extLst>
                </a:hlinkClick>
              </a:rPr>
              <a:t>Compensation</a:t>
            </a:r>
            <a:endParaRPr lang="en-GB" sz="2200" dirty="0">
              <a:solidFill>
                <a:schemeClr val="bg1"/>
              </a:solidFill>
            </a:endParaRPr>
          </a:p>
          <a:p>
            <a:endParaRPr lang="en-GB" sz="2200" dirty="0">
              <a:solidFill>
                <a:schemeClr val="bg1"/>
              </a:solidFill>
            </a:endParaRPr>
          </a:p>
        </p:txBody>
      </p:sp>
      <p:sp>
        <p:nvSpPr>
          <p:cNvPr id="40" name="Content Placeholder 2">
            <a:extLst>
              <a:ext uri="{FF2B5EF4-FFF2-40B4-BE49-F238E27FC236}">
                <a16:creationId xmlns:a16="http://schemas.microsoft.com/office/drawing/2014/main" id="{D354FDA7-E0E9-477C-9203-598F9EF2B23C}"/>
              </a:ext>
            </a:extLst>
          </p:cNvPr>
          <p:cNvSpPr txBox="1">
            <a:spLocks/>
          </p:cNvSpPr>
          <p:nvPr/>
        </p:nvSpPr>
        <p:spPr>
          <a:xfrm>
            <a:off x="1620701" y="3303353"/>
            <a:ext cx="1357257" cy="521006"/>
          </a:xfrm>
          <a:prstGeom prst="rect">
            <a:avLst/>
          </a:prstGeom>
          <a:noFill/>
          <a:ln>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sz="2200" dirty="0">
                <a:solidFill>
                  <a:schemeClr val="bg1"/>
                </a:solidFill>
                <a:hlinkClick r:id="rId12" action="ppaction://hlinksldjump">
                  <a:extLst>
                    <a:ext uri="{A12FA001-AC4F-418D-AE19-62706E023703}">
                      <ahyp:hlinkClr xmlns:ahyp="http://schemas.microsoft.com/office/drawing/2018/hyperlinkcolor" val="tx"/>
                    </a:ext>
                  </a:extLst>
                </a:hlinkClick>
              </a:rPr>
              <a:t>Claimant</a:t>
            </a:r>
            <a:endParaRPr lang="en-GB" sz="2200" dirty="0">
              <a:solidFill>
                <a:schemeClr val="bg1"/>
              </a:solidFill>
            </a:endParaRPr>
          </a:p>
          <a:p>
            <a:endParaRPr lang="en-GB" sz="2200" dirty="0">
              <a:solidFill>
                <a:schemeClr val="bg1"/>
              </a:solidFill>
            </a:endParaRPr>
          </a:p>
        </p:txBody>
      </p:sp>
      <p:sp>
        <p:nvSpPr>
          <p:cNvPr id="41" name="Content Placeholder 2">
            <a:extLst>
              <a:ext uri="{FF2B5EF4-FFF2-40B4-BE49-F238E27FC236}">
                <a16:creationId xmlns:a16="http://schemas.microsoft.com/office/drawing/2014/main" id="{4ECF6A92-90F1-4425-A3B6-9FB0C457B129}"/>
              </a:ext>
            </a:extLst>
          </p:cNvPr>
          <p:cNvSpPr txBox="1">
            <a:spLocks/>
          </p:cNvSpPr>
          <p:nvPr/>
        </p:nvSpPr>
        <p:spPr>
          <a:xfrm>
            <a:off x="455098" y="2506718"/>
            <a:ext cx="1478507" cy="517986"/>
          </a:xfrm>
          <a:prstGeom prst="rect">
            <a:avLst/>
          </a:prstGeom>
          <a:noFill/>
          <a:ln>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2200" dirty="0">
                <a:solidFill>
                  <a:schemeClr val="bg1"/>
                </a:solidFill>
                <a:hlinkClick r:id="rId13" action="ppaction://hlinksldjump">
                  <a:extLst>
                    <a:ext uri="{A12FA001-AC4F-418D-AE19-62706E023703}">
                      <ahyp:hlinkClr xmlns:ahyp="http://schemas.microsoft.com/office/drawing/2018/hyperlinkcolor" val="tx"/>
                    </a:ext>
                  </a:extLst>
                </a:hlinkClick>
              </a:rPr>
              <a:t>Defendant</a:t>
            </a:r>
            <a:endParaRPr lang="en-GB" sz="2200" dirty="0">
              <a:solidFill>
                <a:schemeClr val="bg1"/>
              </a:solidFill>
            </a:endParaRPr>
          </a:p>
          <a:p>
            <a:pPr algn="ctr"/>
            <a:endParaRPr lang="en-GB" sz="2200" dirty="0">
              <a:solidFill>
                <a:schemeClr val="bg1"/>
              </a:solidFill>
            </a:endParaRPr>
          </a:p>
          <a:p>
            <a:pPr algn="ctr"/>
            <a:endParaRPr lang="en-GB" sz="2200" dirty="0">
              <a:solidFill>
                <a:schemeClr val="bg1"/>
              </a:solidFill>
            </a:endParaRPr>
          </a:p>
        </p:txBody>
      </p:sp>
      <p:sp>
        <p:nvSpPr>
          <p:cNvPr id="17" name="Rectangle: Rounded Corners 16">
            <a:extLst>
              <a:ext uri="{FF2B5EF4-FFF2-40B4-BE49-F238E27FC236}">
                <a16:creationId xmlns:a16="http://schemas.microsoft.com/office/drawing/2014/main" id="{698C1347-CA80-4814-83A1-5BE4810D2C38}"/>
              </a:ext>
            </a:extLst>
          </p:cNvPr>
          <p:cNvSpPr/>
          <p:nvPr/>
        </p:nvSpPr>
        <p:spPr>
          <a:xfrm>
            <a:off x="3294430" y="1077735"/>
            <a:ext cx="1564357" cy="509291"/>
          </a:xfrm>
          <a:prstGeom prst="roundRect">
            <a:avLst/>
          </a:prstGeom>
          <a:solidFill>
            <a:srgbClr val="456188"/>
          </a:solidFill>
          <a:ln>
            <a:solidFill>
              <a:srgbClr val="456188"/>
            </a:solidFill>
          </a:ln>
        </p:spPr>
        <p:txBody>
          <a:bodyPr wrap="square" lIns="0" tIns="0" rIns="0" bIns="0" rtlCol="0" anchor="ctr"/>
          <a:lstStyle/>
          <a:p>
            <a:pPr marL="12700" algn="l"/>
            <a:endParaRPr lang="en-GB" sz="1400" b="1" dirty="0">
              <a:latin typeface="+mj-lt"/>
            </a:endParaRPr>
          </a:p>
        </p:txBody>
      </p:sp>
      <p:sp>
        <p:nvSpPr>
          <p:cNvPr id="30" name="Content Placeholder 2">
            <a:extLst>
              <a:ext uri="{FF2B5EF4-FFF2-40B4-BE49-F238E27FC236}">
                <a16:creationId xmlns:a16="http://schemas.microsoft.com/office/drawing/2014/main" id="{382E7D4C-CFAA-4D2E-8954-84E4858D5D71}"/>
              </a:ext>
            </a:extLst>
          </p:cNvPr>
          <p:cNvSpPr txBox="1">
            <a:spLocks/>
          </p:cNvSpPr>
          <p:nvPr/>
        </p:nvSpPr>
        <p:spPr>
          <a:xfrm>
            <a:off x="3295675" y="1117660"/>
            <a:ext cx="1564357" cy="517986"/>
          </a:xfrm>
          <a:prstGeom prst="rect">
            <a:avLst/>
          </a:prstGeom>
          <a:noFill/>
          <a:ln>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2200" dirty="0">
                <a:solidFill>
                  <a:schemeClr val="bg1"/>
                </a:solidFill>
                <a:hlinkClick r:id="rId14" action="ppaction://hlinksldjump">
                  <a:extLst>
                    <a:ext uri="{A12FA001-AC4F-418D-AE19-62706E023703}">
                      <ahyp:hlinkClr xmlns:ahyp="http://schemas.microsoft.com/office/drawing/2018/hyperlinkcolor" val="tx"/>
                    </a:ext>
                  </a:extLst>
                </a:hlinkClick>
              </a:rPr>
              <a:t>Private law</a:t>
            </a:r>
            <a:endParaRPr lang="en-GB" sz="2200" dirty="0">
              <a:solidFill>
                <a:schemeClr val="bg1"/>
              </a:solidFill>
            </a:endParaRPr>
          </a:p>
          <a:p>
            <a:pPr algn="ctr"/>
            <a:endParaRPr lang="en-GB" sz="2200" dirty="0">
              <a:solidFill>
                <a:schemeClr val="bg1"/>
              </a:solidFill>
            </a:endParaRPr>
          </a:p>
        </p:txBody>
      </p:sp>
    </p:spTree>
    <p:extLst>
      <p:ext uri="{BB962C8B-B14F-4D97-AF65-F5344CB8AC3E}">
        <p14:creationId xmlns:p14="http://schemas.microsoft.com/office/powerpoint/2010/main" val="4074183620"/>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Criminal Terms</a:t>
            </a:r>
            <a:endParaRPr lang="en-US" dirty="0"/>
          </a:p>
        </p:txBody>
      </p:sp>
      <p:sp>
        <p:nvSpPr>
          <p:cNvPr id="17" name="Content Placeholder 2">
            <a:extLst>
              <a:ext uri="{FF2B5EF4-FFF2-40B4-BE49-F238E27FC236}">
                <a16:creationId xmlns:a16="http://schemas.microsoft.com/office/drawing/2014/main" id="{7DA47027-1B38-4186-8D2B-D8D11F350C88}"/>
              </a:ext>
            </a:extLst>
          </p:cNvPr>
          <p:cNvSpPr txBox="1">
            <a:spLocks/>
          </p:cNvSpPr>
          <p:nvPr/>
        </p:nvSpPr>
        <p:spPr>
          <a:xfrm>
            <a:off x="579436" y="1851670"/>
            <a:ext cx="7985127" cy="1980000"/>
          </a:xfrm>
          <a:prstGeom prst="rect">
            <a:avLst/>
          </a:prstGeom>
          <a:noFill/>
          <a:ln>
            <a:noFill/>
          </a:ln>
        </p:spPr>
        <p:txBody>
          <a:bodyPr anchor="ct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defTabSz="914400"/>
            <a:endParaRPr lang="en-GB" kern="0" dirty="0"/>
          </a:p>
          <a:p>
            <a:pPr defTabSz="914400">
              <a:spcBef>
                <a:spcPts val="0"/>
              </a:spcBef>
            </a:pPr>
            <a:r>
              <a:rPr lang="en-GB" sz="2200" b="1" kern="0" dirty="0">
                <a:solidFill>
                  <a:srgbClr val="456188"/>
                </a:solidFill>
              </a:rPr>
              <a:t>Public law </a:t>
            </a:r>
          </a:p>
          <a:p>
            <a:pPr defTabSz="914400">
              <a:spcBef>
                <a:spcPts val="0"/>
              </a:spcBef>
            </a:pPr>
            <a:r>
              <a:rPr lang="en-GB" sz="2200" kern="0" dirty="0"/>
              <a:t>Crimes are committed against the state.</a:t>
            </a:r>
          </a:p>
          <a:p>
            <a:pPr defTabSz="914400"/>
            <a:endParaRPr lang="en-GB" kern="0" dirty="0"/>
          </a:p>
        </p:txBody>
      </p:sp>
      <p:sp>
        <p:nvSpPr>
          <p:cNvPr id="4" name="Flowchart: Alternate Process 3">
            <a:extLst>
              <a:ext uri="{FF2B5EF4-FFF2-40B4-BE49-F238E27FC236}">
                <a16:creationId xmlns:a16="http://schemas.microsoft.com/office/drawing/2014/main" id="{4801CF86-3192-4FD8-86C1-456F9A86F1F0}"/>
              </a:ext>
            </a:extLst>
          </p:cNvPr>
          <p:cNvSpPr/>
          <p:nvPr/>
        </p:nvSpPr>
        <p:spPr>
          <a:xfrm>
            <a:off x="531168" y="1851670"/>
            <a:ext cx="8033395" cy="1944216"/>
          </a:xfrm>
          <a:prstGeom prst="flowChartAlternateProcess">
            <a:avLst/>
          </a:prstGeom>
          <a:noFill/>
          <a:ln w="19050">
            <a:solidFill>
              <a:srgbClr val="456188"/>
            </a:solidFill>
          </a:ln>
        </p:spPr>
        <p:txBody>
          <a:bodyPr wrap="square" lIns="0" tIns="0" rIns="0" bIns="0" rtlCol="0" anchor="ctr"/>
          <a:lstStyle/>
          <a:p>
            <a:pPr marL="12700" algn="l"/>
            <a:endParaRPr lang="en-GB" sz="1400" b="1" dirty="0">
              <a:latin typeface="+mj-lt"/>
            </a:endParaRPr>
          </a:p>
        </p:txBody>
      </p:sp>
      <p:sp>
        <p:nvSpPr>
          <p:cNvPr id="5" name="Rectangle: Rounded Corners 4">
            <a:extLst>
              <a:ext uri="{FF2B5EF4-FFF2-40B4-BE49-F238E27FC236}">
                <a16:creationId xmlns:a16="http://schemas.microsoft.com/office/drawing/2014/main" id="{5D265F1C-B251-4C3C-ACBB-C9A247FC201F}"/>
              </a:ext>
            </a:extLst>
          </p:cNvPr>
          <p:cNvSpPr/>
          <p:nvPr/>
        </p:nvSpPr>
        <p:spPr>
          <a:xfrm>
            <a:off x="531168" y="4385443"/>
            <a:ext cx="2312640" cy="319907"/>
          </a:xfrm>
          <a:prstGeom prst="roundRect">
            <a:avLst/>
          </a:prstGeom>
          <a:solidFill>
            <a:srgbClr val="456188"/>
          </a:solidFill>
          <a:ln>
            <a:solidFill>
              <a:srgbClr val="456188"/>
            </a:solidFill>
          </a:ln>
        </p:spPr>
        <p:txBody>
          <a:bodyPr wrap="square" lIns="0" tIns="0" rIns="0" bIns="0" rtlCol="0" anchor="ctr"/>
          <a:lstStyle/>
          <a:p>
            <a:pPr marL="0" indent="0" algn="ctr">
              <a:buFont typeface="Arial" panose="020B0604020202020204" pitchFamily="34" charset="0"/>
              <a:buNone/>
            </a:pPr>
            <a:r>
              <a:rPr lang="en-GB" sz="1400" dirty="0">
                <a:solidFill>
                  <a:schemeClr val="bg1"/>
                </a:solidFill>
                <a:hlinkClick r:id="rId2" action="ppaction://hlinksldjump">
                  <a:extLst>
                    <a:ext uri="{A12FA001-AC4F-418D-AE19-62706E023703}">
                      <ahyp:hlinkClr xmlns:ahyp="http://schemas.microsoft.com/office/drawing/2018/hyperlinkcolor" val="tx"/>
                    </a:ext>
                  </a:extLst>
                </a:hlinkClick>
              </a:rPr>
              <a:t>Return to table of terminology</a:t>
            </a:r>
            <a:endParaRPr lang="en-GB" sz="1400" dirty="0">
              <a:solidFill>
                <a:schemeClr val="bg1"/>
              </a:solidFill>
            </a:endParaRPr>
          </a:p>
        </p:txBody>
      </p:sp>
    </p:spTree>
    <p:extLst>
      <p:ext uri="{BB962C8B-B14F-4D97-AF65-F5344CB8AC3E}">
        <p14:creationId xmlns:p14="http://schemas.microsoft.com/office/powerpoint/2010/main" val="3960594826"/>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Criminal Terms</a:t>
            </a:r>
            <a:endParaRPr lang="en-US" dirty="0"/>
          </a:p>
        </p:txBody>
      </p:sp>
      <p:sp>
        <p:nvSpPr>
          <p:cNvPr id="17" name="Content Placeholder 2">
            <a:extLst>
              <a:ext uri="{FF2B5EF4-FFF2-40B4-BE49-F238E27FC236}">
                <a16:creationId xmlns:a16="http://schemas.microsoft.com/office/drawing/2014/main" id="{7DA47027-1B38-4186-8D2B-D8D11F350C88}"/>
              </a:ext>
            </a:extLst>
          </p:cNvPr>
          <p:cNvSpPr txBox="1">
            <a:spLocks/>
          </p:cNvSpPr>
          <p:nvPr/>
        </p:nvSpPr>
        <p:spPr>
          <a:xfrm>
            <a:off x="579436" y="1851670"/>
            <a:ext cx="7985127" cy="1980000"/>
          </a:xfrm>
          <a:prstGeom prst="rect">
            <a:avLst/>
          </a:prstGeom>
          <a:noFill/>
          <a:ln>
            <a:noFill/>
          </a:ln>
        </p:spPr>
        <p:txBody>
          <a:bodyPr anchor="ct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defTabSz="914400"/>
            <a:endParaRPr lang="en-GB" kern="0" dirty="0"/>
          </a:p>
          <a:p>
            <a:pPr marL="0" indent="0">
              <a:buNone/>
            </a:pPr>
            <a:r>
              <a:rPr lang="en-GB" sz="2200" b="1" dirty="0">
                <a:solidFill>
                  <a:srgbClr val="456188"/>
                </a:solidFill>
              </a:rPr>
              <a:t>Prosecuted</a:t>
            </a:r>
            <a:r>
              <a:rPr lang="en-GB" sz="2200" dirty="0"/>
              <a:t>  </a:t>
            </a:r>
            <a:br>
              <a:rPr lang="en-GB" sz="2200" dirty="0"/>
            </a:br>
            <a:r>
              <a:rPr lang="en-GB" sz="2200" dirty="0"/>
              <a:t>Offenders are prosecuted by the Crown Prosecution Service </a:t>
            </a:r>
            <a:br>
              <a:rPr lang="en-GB" sz="2200" dirty="0"/>
            </a:br>
            <a:r>
              <a:rPr lang="en-GB" sz="2200" dirty="0"/>
              <a:t>on behalf of the Crown.</a:t>
            </a:r>
          </a:p>
          <a:p>
            <a:pPr defTabSz="914400"/>
            <a:endParaRPr lang="en-GB" kern="0" dirty="0"/>
          </a:p>
        </p:txBody>
      </p:sp>
      <p:sp>
        <p:nvSpPr>
          <p:cNvPr id="4" name="Flowchart: Alternate Process 3">
            <a:extLst>
              <a:ext uri="{FF2B5EF4-FFF2-40B4-BE49-F238E27FC236}">
                <a16:creationId xmlns:a16="http://schemas.microsoft.com/office/drawing/2014/main" id="{4801CF86-3192-4FD8-86C1-456F9A86F1F0}"/>
              </a:ext>
            </a:extLst>
          </p:cNvPr>
          <p:cNvSpPr/>
          <p:nvPr/>
        </p:nvSpPr>
        <p:spPr>
          <a:xfrm>
            <a:off x="531168" y="1851670"/>
            <a:ext cx="8033395" cy="1944216"/>
          </a:xfrm>
          <a:prstGeom prst="flowChartAlternateProcess">
            <a:avLst/>
          </a:prstGeom>
          <a:noFill/>
          <a:ln w="19050">
            <a:solidFill>
              <a:srgbClr val="456188"/>
            </a:solidFill>
          </a:ln>
        </p:spPr>
        <p:txBody>
          <a:bodyPr wrap="square" lIns="0" tIns="0" rIns="0" bIns="0" rtlCol="0" anchor="ctr"/>
          <a:lstStyle/>
          <a:p>
            <a:pPr marL="12700" algn="l"/>
            <a:endParaRPr lang="en-GB" sz="1400" b="1" dirty="0">
              <a:latin typeface="+mj-lt"/>
            </a:endParaRPr>
          </a:p>
        </p:txBody>
      </p:sp>
      <p:sp>
        <p:nvSpPr>
          <p:cNvPr id="5" name="Rectangle: Rounded Corners 4">
            <a:hlinkClick r:id="rId2" action="ppaction://hlinksldjump"/>
            <a:extLst>
              <a:ext uri="{FF2B5EF4-FFF2-40B4-BE49-F238E27FC236}">
                <a16:creationId xmlns:a16="http://schemas.microsoft.com/office/drawing/2014/main" id="{298BEEAB-8E22-4927-8D05-5E40669E6693}"/>
              </a:ext>
            </a:extLst>
          </p:cNvPr>
          <p:cNvSpPr/>
          <p:nvPr/>
        </p:nvSpPr>
        <p:spPr>
          <a:xfrm>
            <a:off x="531168" y="4385443"/>
            <a:ext cx="2312640" cy="319907"/>
          </a:xfrm>
          <a:prstGeom prst="roundRect">
            <a:avLst/>
          </a:prstGeom>
          <a:solidFill>
            <a:srgbClr val="456188"/>
          </a:solidFill>
          <a:ln>
            <a:solidFill>
              <a:srgbClr val="456188"/>
            </a:solidFill>
          </a:ln>
        </p:spPr>
        <p:txBody>
          <a:bodyPr wrap="square" lIns="0" tIns="0" rIns="0" bIns="0" rtlCol="0" anchor="ctr"/>
          <a:lstStyle/>
          <a:p>
            <a:pPr marL="0" indent="0" algn="ctr">
              <a:buFont typeface="Arial" panose="020B0604020202020204" pitchFamily="34" charset="0"/>
              <a:buNone/>
            </a:pPr>
            <a:r>
              <a:rPr lang="en-GB" sz="1400" dirty="0">
                <a:solidFill>
                  <a:schemeClr val="bg1"/>
                </a:solidFill>
                <a:hlinkClick r:id="rId2" action="ppaction://hlinksldjump">
                  <a:extLst>
                    <a:ext uri="{A12FA001-AC4F-418D-AE19-62706E023703}">
                      <ahyp:hlinkClr xmlns:ahyp="http://schemas.microsoft.com/office/drawing/2018/hyperlinkcolor" val="tx"/>
                    </a:ext>
                  </a:extLst>
                </a:hlinkClick>
              </a:rPr>
              <a:t>Return to table of terminology</a:t>
            </a:r>
            <a:endParaRPr lang="en-GB" sz="1400" dirty="0">
              <a:solidFill>
                <a:schemeClr val="bg1"/>
              </a:solidFill>
            </a:endParaRPr>
          </a:p>
        </p:txBody>
      </p:sp>
    </p:spTree>
    <p:extLst>
      <p:ext uri="{BB962C8B-B14F-4D97-AF65-F5344CB8AC3E}">
        <p14:creationId xmlns:p14="http://schemas.microsoft.com/office/powerpoint/2010/main" val="2766674265"/>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Criminal Terms</a:t>
            </a:r>
            <a:endParaRPr lang="en-US" dirty="0"/>
          </a:p>
        </p:txBody>
      </p:sp>
      <p:sp>
        <p:nvSpPr>
          <p:cNvPr id="17" name="Content Placeholder 2">
            <a:extLst>
              <a:ext uri="{FF2B5EF4-FFF2-40B4-BE49-F238E27FC236}">
                <a16:creationId xmlns:a16="http://schemas.microsoft.com/office/drawing/2014/main" id="{7DA47027-1B38-4186-8D2B-D8D11F350C88}"/>
              </a:ext>
            </a:extLst>
          </p:cNvPr>
          <p:cNvSpPr txBox="1">
            <a:spLocks/>
          </p:cNvSpPr>
          <p:nvPr/>
        </p:nvSpPr>
        <p:spPr>
          <a:xfrm>
            <a:off x="579436" y="1851670"/>
            <a:ext cx="7985127" cy="1980000"/>
          </a:xfrm>
          <a:prstGeom prst="rect">
            <a:avLst/>
          </a:prstGeom>
          <a:noFill/>
          <a:ln>
            <a:noFill/>
          </a:ln>
        </p:spPr>
        <p:txBody>
          <a:bodyPr anchor="ct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defTabSz="914400"/>
            <a:endParaRPr lang="en-GB" kern="0" dirty="0"/>
          </a:p>
          <a:p>
            <a:pPr marL="0" indent="0">
              <a:buNone/>
            </a:pPr>
            <a:r>
              <a:rPr lang="en-US" sz="2200" b="1" dirty="0">
                <a:solidFill>
                  <a:srgbClr val="456188"/>
                </a:solidFill>
              </a:rPr>
              <a:t>Punishment</a:t>
            </a:r>
            <a:r>
              <a:rPr lang="en-US" sz="2200" dirty="0"/>
              <a:t> </a:t>
            </a:r>
            <a:br>
              <a:rPr lang="en-US" sz="2200" dirty="0"/>
            </a:br>
            <a:r>
              <a:rPr lang="en-US" sz="2200" dirty="0"/>
              <a:t>Criminals are punished for their wrongdoing.</a:t>
            </a:r>
          </a:p>
          <a:p>
            <a:pPr defTabSz="914400"/>
            <a:endParaRPr lang="en-GB" kern="0" dirty="0"/>
          </a:p>
        </p:txBody>
      </p:sp>
      <p:sp>
        <p:nvSpPr>
          <p:cNvPr id="4" name="Flowchart: Alternate Process 3">
            <a:extLst>
              <a:ext uri="{FF2B5EF4-FFF2-40B4-BE49-F238E27FC236}">
                <a16:creationId xmlns:a16="http://schemas.microsoft.com/office/drawing/2014/main" id="{4801CF86-3192-4FD8-86C1-456F9A86F1F0}"/>
              </a:ext>
            </a:extLst>
          </p:cNvPr>
          <p:cNvSpPr/>
          <p:nvPr/>
        </p:nvSpPr>
        <p:spPr>
          <a:xfrm>
            <a:off x="531168" y="1851670"/>
            <a:ext cx="8033395" cy="1944216"/>
          </a:xfrm>
          <a:prstGeom prst="flowChartAlternateProcess">
            <a:avLst/>
          </a:prstGeom>
          <a:noFill/>
          <a:ln w="19050">
            <a:solidFill>
              <a:srgbClr val="456188"/>
            </a:solidFill>
          </a:ln>
        </p:spPr>
        <p:txBody>
          <a:bodyPr wrap="square" lIns="0" tIns="0" rIns="0" bIns="0" rtlCol="0" anchor="ctr"/>
          <a:lstStyle/>
          <a:p>
            <a:pPr marL="12700" algn="l"/>
            <a:endParaRPr lang="en-GB" sz="1400" b="1" dirty="0">
              <a:latin typeface="+mj-lt"/>
            </a:endParaRPr>
          </a:p>
        </p:txBody>
      </p:sp>
      <p:sp>
        <p:nvSpPr>
          <p:cNvPr id="5" name="Rectangle: Rounded Corners 4">
            <a:hlinkClick r:id="rId2" action="ppaction://hlinksldjump"/>
            <a:extLst>
              <a:ext uri="{FF2B5EF4-FFF2-40B4-BE49-F238E27FC236}">
                <a16:creationId xmlns:a16="http://schemas.microsoft.com/office/drawing/2014/main" id="{2EF5EE8F-F846-40BA-A2EB-DD825FE166AF}"/>
              </a:ext>
            </a:extLst>
          </p:cNvPr>
          <p:cNvSpPr/>
          <p:nvPr/>
        </p:nvSpPr>
        <p:spPr>
          <a:xfrm>
            <a:off x="531168" y="4385443"/>
            <a:ext cx="2312640" cy="319907"/>
          </a:xfrm>
          <a:prstGeom prst="roundRect">
            <a:avLst/>
          </a:prstGeom>
          <a:solidFill>
            <a:srgbClr val="456188"/>
          </a:solidFill>
          <a:ln>
            <a:solidFill>
              <a:srgbClr val="456188"/>
            </a:solidFill>
          </a:ln>
        </p:spPr>
        <p:txBody>
          <a:bodyPr wrap="square" lIns="0" tIns="0" rIns="0" bIns="0" rtlCol="0" anchor="ctr"/>
          <a:lstStyle/>
          <a:p>
            <a:pPr marL="0" indent="0" algn="ctr">
              <a:buFont typeface="Arial" panose="020B0604020202020204" pitchFamily="34" charset="0"/>
              <a:buNone/>
            </a:pPr>
            <a:r>
              <a:rPr lang="en-GB" sz="1400" dirty="0">
                <a:solidFill>
                  <a:schemeClr val="bg1"/>
                </a:solidFill>
                <a:hlinkClick r:id="rId2" action="ppaction://hlinksldjump">
                  <a:extLst>
                    <a:ext uri="{A12FA001-AC4F-418D-AE19-62706E023703}">
                      <ahyp:hlinkClr xmlns:ahyp="http://schemas.microsoft.com/office/drawing/2018/hyperlinkcolor" val="tx"/>
                    </a:ext>
                  </a:extLst>
                </a:hlinkClick>
              </a:rPr>
              <a:t>Return to table of terminology</a:t>
            </a:r>
            <a:endParaRPr lang="en-GB" sz="1400" dirty="0">
              <a:solidFill>
                <a:schemeClr val="bg1"/>
              </a:solidFill>
            </a:endParaRPr>
          </a:p>
        </p:txBody>
      </p:sp>
    </p:spTree>
    <p:extLst>
      <p:ext uri="{BB962C8B-B14F-4D97-AF65-F5344CB8AC3E}">
        <p14:creationId xmlns:p14="http://schemas.microsoft.com/office/powerpoint/2010/main" val="1544555008"/>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Criminal Terms</a:t>
            </a:r>
            <a:endParaRPr lang="en-US" dirty="0"/>
          </a:p>
        </p:txBody>
      </p:sp>
      <p:sp>
        <p:nvSpPr>
          <p:cNvPr id="17" name="Content Placeholder 2">
            <a:extLst>
              <a:ext uri="{FF2B5EF4-FFF2-40B4-BE49-F238E27FC236}">
                <a16:creationId xmlns:a16="http://schemas.microsoft.com/office/drawing/2014/main" id="{7DA47027-1B38-4186-8D2B-D8D11F350C88}"/>
              </a:ext>
            </a:extLst>
          </p:cNvPr>
          <p:cNvSpPr txBox="1">
            <a:spLocks/>
          </p:cNvSpPr>
          <p:nvPr/>
        </p:nvSpPr>
        <p:spPr>
          <a:xfrm>
            <a:off x="619321" y="1851670"/>
            <a:ext cx="7985127" cy="3168352"/>
          </a:xfrm>
          <a:prstGeom prst="rect">
            <a:avLst/>
          </a:prstGeom>
          <a:noFill/>
          <a:ln>
            <a:noFill/>
          </a:ln>
        </p:spPr>
        <p:txBody>
          <a:bodyPr anchor="ct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defTabSz="914400"/>
            <a:r>
              <a:rPr lang="en-US" sz="2200" b="1" kern="0" dirty="0">
                <a:solidFill>
                  <a:srgbClr val="456188"/>
                </a:solidFill>
              </a:rPr>
              <a:t>Liability </a:t>
            </a:r>
          </a:p>
          <a:p>
            <a:pPr defTabSz="914400"/>
            <a:r>
              <a:rPr lang="en-US" sz="2200" kern="0" dirty="0"/>
              <a:t>An offender is found criminally liable.</a:t>
            </a:r>
          </a:p>
          <a:p>
            <a:pPr defTabSz="914400"/>
            <a:r>
              <a:rPr lang="en-US" sz="2200" i="1" kern="0" dirty="0"/>
              <a:t>also</a:t>
            </a:r>
          </a:p>
          <a:p>
            <a:pPr defTabSz="914400"/>
            <a:r>
              <a:rPr lang="en-GB" sz="2200" b="1" dirty="0">
                <a:solidFill>
                  <a:srgbClr val="456188"/>
                </a:solidFill>
              </a:rPr>
              <a:t>Liability </a:t>
            </a:r>
          </a:p>
          <a:p>
            <a:pPr defTabSz="914400"/>
            <a:r>
              <a:rPr lang="en-GB" sz="2200" dirty="0"/>
              <a:t>The person responsible is said to be liable</a:t>
            </a:r>
            <a:r>
              <a:rPr lang="en-GB" sz="2400" dirty="0"/>
              <a:t>.</a:t>
            </a:r>
          </a:p>
          <a:p>
            <a:pPr defTabSz="914400"/>
            <a:endParaRPr lang="en-US" sz="2200" i="1" kern="0" dirty="0"/>
          </a:p>
          <a:p>
            <a:pPr defTabSz="914400"/>
            <a:endParaRPr lang="en-US" sz="2200" i="1" dirty="0"/>
          </a:p>
          <a:p>
            <a:pPr defTabSz="914400"/>
            <a:endParaRPr lang="en-GB" kern="0" dirty="0"/>
          </a:p>
        </p:txBody>
      </p:sp>
      <p:sp>
        <p:nvSpPr>
          <p:cNvPr id="4" name="Flowchart: Alternate Process 3">
            <a:extLst>
              <a:ext uri="{FF2B5EF4-FFF2-40B4-BE49-F238E27FC236}">
                <a16:creationId xmlns:a16="http://schemas.microsoft.com/office/drawing/2014/main" id="{4801CF86-3192-4FD8-86C1-456F9A86F1F0}"/>
              </a:ext>
            </a:extLst>
          </p:cNvPr>
          <p:cNvSpPr/>
          <p:nvPr/>
        </p:nvSpPr>
        <p:spPr>
          <a:xfrm>
            <a:off x="531168" y="1563638"/>
            <a:ext cx="8033395" cy="2664296"/>
          </a:xfrm>
          <a:prstGeom prst="flowChartAlternateProcess">
            <a:avLst/>
          </a:prstGeom>
          <a:noFill/>
          <a:ln w="19050">
            <a:solidFill>
              <a:srgbClr val="456188"/>
            </a:solidFill>
          </a:ln>
        </p:spPr>
        <p:txBody>
          <a:bodyPr wrap="square" lIns="0" tIns="0" rIns="0" bIns="0" rtlCol="0" anchor="ctr"/>
          <a:lstStyle/>
          <a:p>
            <a:pPr marL="12700" algn="l"/>
            <a:endParaRPr lang="en-GB" sz="1400" b="1" dirty="0">
              <a:latin typeface="+mj-lt"/>
            </a:endParaRPr>
          </a:p>
        </p:txBody>
      </p:sp>
      <p:sp>
        <p:nvSpPr>
          <p:cNvPr id="5" name="Rectangle: Rounded Corners 4">
            <a:hlinkClick r:id="rId2" action="ppaction://hlinksldjump"/>
            <a:extLst>
              <a:ext uri="{FF2B5EF4-FFF2-40B4-BE49-F238E27FC236}">
                <a16:creationId xmlns:a16="http://schemas.microsoft.com/office/drawing/2014/main" id="{63A130B2-BE56-44B0-A8A6-ED6F6DE91030}"/>
              </a:ext>
            </a:extLst>
          </p:cNvPr>
          <p:cNvSpPr/>
          <p:nvPr/>
        </p:nvSpPr>
        <p:spPr>
          <a:xfrm>
            <a:off x="531168" y="4385443"/>
            <a:ext cx="2312640" cy="319907"/>
          </a:xfrm>
          <a:prstGeom prst="roundRect">
            <a:avLst/>
          </a:prstGeom>
          <a:solidFill>
            <a:srgbClr val="456188"/>
          </a:solidFill>
          <a:ln>
            <a:solidFill>
              <a:srgbClr val="456188"/>
            </a:solidFill>
          </a:ln>
        </p:spPr>
        <p:txBody>
          <a:bodyPr wrap="square" lIns="0" tIns="0" rIns="0" bIns="0" rtlCol="0" anchor="ctr"/>
          <a:lstStyle/>
          <a:p>
            <a:pPr marL="0" indent="0" algn="ctr">
              <a:buFont typeface="Arial" panose="020B0604020202020204" pitchFamily="34" charset="0"/>
              <a:buNone/>
            </a:pPr>
            <a:r>
              <a:rPr lang="en-GB" sz="1400" dirty="0">
                <a:solidFill>
                  <a:schemeClr val="bg1"/>
                </a:solidFill>
                <a:hlinkClick r:id="rId2" action="ppaction://hlinksldjump">
                  <a:extLst>
                    <a:ext uri="{A12FA001-AC4F-418D-AE19-62706E023703}">
                      <ahyp:hlinkClr xmlns:ahyp="http://schemas.microsoft.com/office/drawing/2018/hyperlinkcolor" val="tx"/>
                    </a:ext>
                  </a:extLst>
                </a:hlinkClick>
              </a:rPr>
              <a:t>Return to table of terminology</a:t>
            </a:r>
            <a:endParaRPr lang="en-GB" sz="1400" dirty="0">
              <a:solidFill>
                <a:schemeClr val="bg1"/>
              </a:solidFill>
            </a:endParaRPr>
          </a:p>
        </p:txBody>
      </p:sp>
    </p:spTree>
    <p:extLst>
      <p:ext uri="{BB962C8B-B14F-4D97-AF65-F5344CB8AC3E}">
        <p14:creationId xmlns:p14="http://schemas.microsoft.com/office/powerpoint/2010/main" val="604346857"/>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Criminal Terms</a:t>
            </a:r>
            <a:endParaRPr lang="en-US" dirty="0"/>
          </a:p>
        </p:txBody>
      </p:sp>
      <p:sp>
        <p:nvSpPr>
          <p:cNvPr id="17" name="Content Placeholder 2">
            <a:extLst>
              <a:ext uri="{FF2B5EF4-FFF2-40B4-BE49-F238E27FC236}">
                <a16:creationId xmlns:a16="http://schemas.microsoft.com/office/drawing/2014/main" id="{7DA47027-1B38-4186-8D2B-D8D11F350C88}"/>
              </a:ext>
            </a:extLst>
          </p:cNvPr>
          <p:cNvSpPr txBox="1">
            <a:spLocks/>
          </p:cNvSpPr>
          <p:nvPr/>
        </p:nvSpPr>
        <p:spPr>
          <a:xfrm>
            <a:off x="627705" y="1779662"/>
            <a:ext cx="7985127" cy="3168352"/>
          </a:xfrm>
          <a:prstGeom prst="rect">
            <a:avLst/>
          </a:prstGeom>
          <a:noFill/>
          <a:ln>
            <a:noFill/>
          </a:ln>
        </p:spPr>
        <p:txBody>
          <a:bodyPr anchor="ct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defTabSz="914400"/>
            <a:r>
              <a:rPr lang="en-GB" sz="2200" b="1" dirty="0">
                <a:solidFill>
                  <a:srgbClr val="456188"/>
                </a:solidFill>
              </a:rPr>
              <a:t>Fine </a:t>
            </a:r>
          </a:p>
          <a:p>
            <a:pPr defTabSz="914400"/>
            <a:r>
              <a:rPr lang="en-GB" sz="2200" dirty="0"/>
              <a:t>This is a financial penalty which is a form of punishment </a:t>
            </a:r>
            <a:br>
              <a:rPr lang="en-GB" sz="2200" dirty="0"/>
            </a:br>
            <a:r>
              <a:rPr lang="en-GB" sz="2200" dirty="0"/>
              <a:t>for certain crimes.</a:t>
            </a:r>
          </a:p>
          <a:p>
            <a:pPr defTabSz="914400"/>
            <a:endParaRPr lang="en-US" sz="2200" i="1" kern="0" dirty="0"/>
          </a:p>
          <a:p>
            <a:pPr defTabSz="914400"/>
            <a:endParaRPr lang="en-US" sz="2200" i="1" dirty="0"/>
          </a:p>
          <a:p>
            <a:pPr defTabSz="914400"/>
            <a:endParaRPr lang="en-GB" kern="0" dirty="0"/>
          </a:p>
        </p:txBody>
      </p:sp>
      <p:sp>
        <p:nvSpPr>
          <p:cNvPr id="4" name="Flowchart: Alternate Process 3">
            <a:extLst>
              <a:ext uri="{FF2B5EF4-FFF2-40B4-BE49-F238E27FC236}">
                <a16:creationId xmlns:a16="http://schemas.microsoft.com/office/drawing/2014/main" id="{4801CF86-3192-4FD8-86C1-456F9A86F1F0}"/>
              </a:ext>
            </a:extLst>
          </p:cNvPr>
          <p:cNvSpPr/>
          <p:nvPr/>
        </p:nvSpPr>
        <p:spPr>
          <a:xfrm>
            <a:off x="531168" y="1923678"/>
            <a:ext cx="8033395" cy="1800200"/>
          </a:xfrm>
          <a:prstGeom prst="flowChartAlternateProcess">
            <a:avLst/>
          </a:prstGeom>
          <a:noFill/>
          <a:ln w="19050">
            <a:solidFill>
              <a:srgbClr val="456188"/>
            </a:solidFill>
          </a:ln>
        </p:spPr>
        <p:txBody>
          <a:bodyPr wrap="square" lIns="0" tIns="0" rIns="0" bIns="0" rtlCol="0" anchor="ctr"/>
          <a:lstStyle/>
          <a:p>
            <a:pPr marL="12700" algn="l"/>
            <a:endParaRPr lang="en-GB" sz="1400" b="1" dirty="0">
              <a:latin typeface="+mj-lt"/>
            </a:endParaRPr>
          </a:p>
        </p:txBody>
      </p:sp>
      <p:sp>
        <p:nvSpPr>
          <p:cNvPr id="5" name="Rectangle: Rounded Corners 4">
            <a:hlinkClick r:id="rId2" action="ppaction://hlinksldjump"/>
            <a:extLst>
              <a:ext uri="{FF2B5EF4-FFF2-40B4-BE49-F238E27FC236}">
                <a16:creationId xmlns:a16="http://schemas.microsoft.com/office/drawing/2014/main" id="{1DA4D327-453B-4F88-B279-AC036FFA821F}"/>
              </a:ext>
            </a:extLst>
          </p:cNvPr>
          <p:cNvSpPr/>
          <p:nvPr/>
        </p:nvSpPr>
        <p:spPr>
          <a:xfrm>
            <a:off x="531168" y="4385443"/>
            <a:ext cx="2312640" cy="319907"/>
          </a:xfrm>
          <a:prstGeom prst="roundRect">
            <a:avLst/>
          </a:prstGeom>
          <a:solidFill>
            <a:srgbClr val="456188"/>
          </a:solidFill>
          <a:ln>
            <a:solidFill>
              <a:srgbClr val="456188"/>
            </a:solidFill>
          </a:ln>
        </p:spPr>
        <p:txBody>
          <a:bodyPr wrap="square" lIns="0" tIns="0" rIns="0" bIns="0" rtlCol="0" anchor="ctr"/>
          <a:lstStyle/>
          <a:p>
            <a:pPr marL="0" indent="0" algn="ctr">
              <a:buFont typeface="Arial" panose="020B0604020202020204" pitchFamily="34" charset="0"/>
              <a:buNone/>
            </a:pPr>
            <a:r>
              <a:rPr lang="en-GB" sz="1400" dirty="0">
                <a:solidFill>
                  <a:schemeClr val="bg1"/>
                </a:solidFill>
                <a:hlinkClick r:id="rId2" action="ppaction://hlinksldjump">
                  <a:extLst>
                    <a:ext uri="{A12FA001-AC4F-418D-AE19-62706E023703}">
                      <ahyp:hlinkClr xmlns:ahyp="http://schemas.microsoft.com/office/drawing/2018/hyperlinkcolor" val="tx"/>
                    </a:ext>
                  </a:extLst>
                </a:hlinkClick>
              </a:rPr>
              <a:t>Return to table of terminology</a:t>
            </a:r>
            <a:endParaRPr lang="en-GB" sz="1400" dirty="0">
              <a:solidFill>
                <a:schemeClr val="bg1"/>
              </a:solidFill>
            </a:endParaRPr>
          </a:p>
        </p:txBody>
      </p:sp>
    </p:spTree>
    <p:extLst>
      <p:ext uri="{BB962C8B-B14F-4D97-AF65-F5344CB8AC3E}">
        <p14:creationId xmlns:p14="http://schemas.microsoft.com/office/powerpoint/2010/main" val="1650247403"/>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Criminal Terms</a:t>
            </a:r>
            <a:endParaRPr lang="en-US" dirty="0"/>
          </a:p>
        </p:txBody>
      </p:sp>
      <p:sp>
        <p:nvSpPr>
          <p:cNvPr id="17" name="Content Placeholder 2">
            <a:extLst>
              <a:ext uri="{FF2B5EF4-FFF2-40B4-BE49-F238E27FC236}">
                <a16:creationId xmlns:a16="http://schemas.microsoft.com/office/drawing/2014/main" id="{7DA47027-1B38-4186-8D2B-D8D11F350C88}"/>
              </a:ext>
            </a:extLst>
          </p:cNvPr>
          <p:cNvSpPr txBox="1">
            <a:spLocks/>
          </p:cNvSpPr>
          <p:nvPr/>
        </p:nvSpPr>
        <p:spPr>
          <a:xfrm>
            <a:off x="627705" y="1779662"/>
            <a:ext cx="7985127" cy="3168352"/>
          </a:xfrm>
          <a:prstGeom prst="rect">
            <a:avLst/>
          </a:prstGeom>
          <a:noFill/>
          <a:ln>
            <a:noFill/>
          </a:ln>
        </p:spPr>
        <p:txBody>
          <a:bodyPr anchor="ct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0" indent="0">
              <a:buNone/>
            </a:pPr>
            <a:r>
              <a:rPr lang="en-GB" sz="2400" b="1" dirty="0">
                <a:solidFill>
                  <a:srgbClr val="456188"/>
                </a:solidFill>
              </a:rPr>
              <a:t>Sentence </a:t>
            </a:r>
          </a:p>
          <a:p>
            <a:pPr marL="0" indent="0">
              <a:buNone/>
            </a:pPr>
            <a:r>
              <a:rPr lang="en-GB" sz="2400" dirty="0"/>
              <a:t>This is the choice of penalty given to a criminal. </a:t>
            </a:r>
          </a:p>
          <a:p>
            <a:pPr defTabSz="914400"/>
            <a:endParaRPr lang="en-US" sz="2200" i="1" kern="0" dirty="0"/>
          </a:p>
          <a:p>
            <a:pPr defTabSz="914400"/>
            <a:endParaRPr lang="en-US" sz="2200" i="1" dirty="0"/>
          </a:p>
          <a:p>
            <a:pPr defTabSz="914400"/>
            <a:endParaRPr lang="en-GB" kern="0" dirty="0"/>
          </a:p>
        </p:txBody>
      </p:sp>
      <p:sp>
        <p:nvSpPr>
          <p:cNvPr id="4" name="Flowchart: Alternate Process 3">
            <a:extLst>
              <a:ext uri="{FF2B5EF4-FFF2-40B4-BE49-F238E27FC236}">
                <a16:creationId xmlns:a16="http://schemas.microsoft.com/office/drawing/2014/main" id="{4801CF86-3192-4FD8-86C1-456F9A86F1F0}"/>
              </a:ext>
            </a:extLst>
          </p:cNvPr>
          <p:cNvSpPr/>
          <p:nvPr/>
        </p:nvSpPr>
        <p:spPr>
          <a:xfrm>
            <a:off x="531168" y="1923678"/>
            <a:ext cx="8033395" cy="1800200"/>
          </a:xfrm>
          <a:prstGeom prst="flowChartAlternateProcess">
            <a:avLst/>
          </a:prstGeom>
          <a:noFill/>
          <a:ln w="19050">
            <a:solidFill>
              <a:srgbClr val="456188"/>
            </a:solidFill>
          </a:ln>
        </p:spPr>
        <p:txBody>
          <a:bodyPr wrap="square" lIns="0" tIns="0" rIns="0" bIns="0" rtlCol="0" anchor="ctr"/>
          <a:lstStyle/>
          <a:p>
            <a:pPr marL="12700" algn="l"/>
            <a:endParaRPr lang="en-GB" sz="1400" b="1" dirty="0">
              <a:latin typeface="+mj-lt"/>
            </a:endParaRPr>
          </a:p>
        </p:txBody>
      </p:sp>
      <p:sp>
        <p:nvSpPr>
          <p:cNvPr id="5" name="Rectangle: Rounded Corners 4">
            <a:hlinkClick r:id="rId2" action="ppaction://hlinksldjump"/>
            <a:extLst>
              <a:ext uri="{FF2B5EF4-FFF2-40B4-BE49-F238E27FC236}">
                <a16:creationId xmlns:a16="http://schemas.microsoft.com/office/drawing/2014/main" id="{A10C54D2-3B72-454E-92E1-B5A30D4D1B3D}"/>
              </a:ext>
            </a:extLst>
          </p:cNvPr>
          <p:cNvSpPr/>
          <p:nvPr/>
        </p:nvSpPr>
        <p:spPr>
          <a:xfrm>
            <a:off x="531168" y="4385443"/>
            <a:ext cx="2312640" cy="319907"/>
          </a:xfrm>
          <a:prstGeom prst="roundRect">
            <a:avLst/>
          </a:prstGeom>
          <a:solidFill>
            <a:srgbClr val="456188"/>
          </a:solidFill>
          <a:ln>
            <a:solidFill>
              <a:srgbClr val="456188"/>
            </a:solidFill>
          </a:ln>
        </p:spPr>
        <p:txBody>
          <a:bodyPr wrap="square" lIns="0" tIns="0" rIns="0" bIns="0" rtlCol="0" anchor="ctr"/>
          <a:lstStyle/>
          <a:p>
            <a:pPr marL="0" indent="0" algn="ctr">
              <a:buFont typeface="Arial" panose="020B0604020202020204" pitchFamily="34" charset="0"/>
              <a:buNone/>
            </a:pPr>
            <a:r>
              <a:rPr lang="en-GB" sz="1400" dirty="0">
                <a:solidFill>
                  <a:schemeClr val="bg1"/>
                </a:solidFill>
                <a:hlinkClick r:id="rId2" action="ppaction://hlinksldjump">
                  <a:extLst>
                    <a:ext uri="{A12FA001-AC4F-418D-AE19-62706E023703}">
                      <ahyp:hlinkClr xmlns:ahyp="http://schemas.microsoft.com/office/drawing/2018/hyperlinkcolor" val="tx"/>
                    </a:ext>
                  </a:extLst>
                </a:hlinkClick>
              </a:rPr>
              <a:t>Return to table of terminology</a:t>
            </a:r>
            <a:endParaRPr lang="en-GB" sz="1400" dirty="0">
              <a:solidFill>
                <a:schemeClr val="bg1"/>
              </a:solidFill>
            </a:endParaRPr>
          </a:p>
        </p:txBody>
      </p:sp>
    </p:spTree>
    <p:extLst>
      <p:ext uri="{BB962C8B-B14F-4D97-AF65-F5344CB8AC3E}">
        <p14:creationId xmlns:p14="http://schemas.microsoft.com/office/powerpoint/2010/main" val="78735852"/>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Criminal Terms</a:t>
            </a:r>
            <a:endParaRPr lang="en-US" dirty="0"/>
          </a:p>
        </p:txBody>
      </p:sp>
      <p:sp>
        <p:nvSpPr>
          <p:cNvPr id="17" name="Content Placeholder 2">
            <a:extLst>
              <a:ext uri="{FF2B5EF4-FFF2-40B4-BE49-F238E27FC236}">
                <a16:creationId xmlns:a16="http://schemas.microsoft.com/office/drawing/2014/main" id="{7DA47027-1B38-4186-8D2B-D8D11F350C88}"/>
              </a:ext>
            </a:extLst>
          </p:cNvPr>
          <p:cNvSpPr txBox="1">
            <a:spLocks/>
          </p:cNvSpPr>
          <p:nvPr/>
        </p:nvSpPr>
        <p:spPr>
          <a:xfrm>
            <a:off x="627705" y="1779662"/>
            <a:ext cx="7985127" cy="3168352"/>
          </a:xfrm>
          <a:prstGeom prst="rect">
            <a:avLst/>
          </a:prstGeom>
          <a:noFill/>
          <a:ln>
            <a:noFill/>
          </a:ln>
        </p:spPr>
        <p:txBody>
          <a:bodyPr anchor="ct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r>
              <a:rPr lang="en-GB" sz="2200" b="1" dirty="0">
                <a:solidFill>
                  <a:srgbClr val="456188"/>
                </a:solidFill>
              </a:rPr>
              <a:t>Guilty </a:t>
            </a:r>
          </a:p>
          <a:p>
            <a:r>
              <a:rPr lang="en-GB" sz="2200" dirty="0"/>
              <a:t>This is the verdict in a criminal case where the crime has </a:t>
            </a:r>
            <a:br>
              <a:rPr lang="en-GB" sz="2200" dirty="0"/>
            </a:br>
            <a:r>
              <a:rPr lang="en-GB" sz="2200" dirty="0"/>
              <a:t>been proved. </a:t>
            </a:r>
          </a:p>
          <a:p>
            <a:pPr defTabSz="914400"/>
            <a:endParaRPr lang="en-US" sz="2200" i="1" kern="0" dirty="0"/>
          </a:p>
          <a:p>
            <a:pPr defTabSz="914400"/>
            <a:endParaRPr lang="en-US" sz="2200" i="1" dirty="0"/>
          </a:p>
          <a:p>
            <a:pPr defTabSz="914400"/>
            <a:endParaRPr lang="en-GB" kern="0" dirty="0"/>
          </a:p>
        </p:txBody>
      </p:sp>
      <p:sp>
        <p:nvSpPr>
          <p:cNvPr id="4" name="Flowchart: Alternate Process 3">
            <a:extLst>
              <a:ext uri="{FF2B5EF4-FFF2-40B4-BE49-F238E27FC236}">
                <a16:creationId xmlns:a16="http://schemas.microsoft.com/office/drawing/2014/main" id="{4801CF86-3192-4FD8-86C1-456F9A86F1F0}"/>
              </a:ext>
            </a:extLst>
          </p:cNvPr>
          <p:cNvSpPr/>
          <p:nvPr/>
        </p:nvSpPr>
        <p:spPr>
          <a:xfrm>
            <a:off x="531168" y="1923678"/>
            <a:ext cx="8033395" cy="1800200"/>
          </a:xfrm>
          <a:prstGeom prst="flowChartAlternateProcess">
            <a:avLst/>
          </a:prstGeom>
          <a:noFill/>
          <a:ln w="19050">
            <a:solidFill>
              <a:srgbClr val="456188"/>
            </a:solidFill>
          </a:ln>
        </p:spPr>
        <p:txBody>
          <a:bodyPr wrap="square" lIns="0" tIns="0" rIns="0" bIns="0" rtlCol="0" anchor="ctr"/>
          <a:lstStyle/>
          <a:p>
            <a:pPr marL="12700" algn="l"/>
            <a:endParaRPr lang="en-GB" sz="1400" b="1" dirty="0">
              <a:latin typeface="+mj-lt"/>
            </a:endParaRPr>
          </a:p>
        </p:txBody>
      </p:sp>
      <p:sp>
        <p:nvSpPr>
          <p:cNvPr id="5" name="Rectangle: Rounded Corners 4">
            <a:hlinkClick r:id="rId2" action="ppaction://hlinksldjump"/>
            <a:extLst>
              <a:ext uri="{FF2B5EF4-FFF2-40B4-BE49-F238E27FC236}">
                <a16:creationId xmlns:a16="http://schemas.microsoft.com/office/drawing/2014/main" id="{A8C81509-087B-4E61-9830-B4D133688B36}"/>
              </a:ext>
            </a:extLst>
          </p:cNvPr>
          <p:cNvSpPr/>
          <p:nvPr/>
        </p:nvSpPr>
        <p:spPr>
          <a:xfrm>
            <a:off x="531168" y="4385443"/>
            <a:ext cx="2312640" cy="319907"/>
          </a:xfrm>
          <a:prstGeom prst="roundRect">
            <a:avLst/>
          </a:prstGeom>
          <a:solidFill>
            <a:srgbClr val="456188"/>
          </a:solidFill>
          <a:ln>
            <a:solidFill>
              <a:srgbClr val="456188"/>
            </a:solidFill>
          </a:ln>
        </p:spPr>
        <p:txBody>
          <a:bodyPr wrap="square" lIns="0" tIns="0" rIns="0" bIns="0" rtlCol="0" anchor="ctr"/>
          <a:lstStyle/>
          <a:p>
            <a:pPr marL="0" indent="0" algn="ctr">
              <a:buFont typeface="Arial" panose="020B0604020202020204" pitchFamily="34" charset="0"/>
              <a:buNone/>
            </a:pPr>
            <a:r>
              <a:rPr lang="en-GB" sz="1400" dirty="0">
                <a:solidFill>
                  <a:schemeClr val="bg1"/>
                </a:solidFill>
                <a:hlinkClick r:id="rId2" action="ppaction://hlinksldjump">
                  <a:extLst>
                    <a:ext uri="{A12FA001-AC4F-418D-AE19-62706E023703}">
                      <ahyp:hlinkClr xmlns:ahyp="http://schemas.microsoft.com/office/drawing/2018/hyperlinkcolor" val="tx"/>
                    </a:ext>
                  </a:extLst>
                </a:hlinkClick>
              </a:rPr>
              <a:t>Return to table of terminology</a:t>
            </a:r>
            <a:endParaRPr lang="en-GB" sz="1400" dirty="0">
              <a:solidFill>
                <a:schemeClr val="bg1"/>
              </a:solidFill>
            </a:endParaRPr>
          </a:p>
        </p:txBody>
      </p:sp>
    </p:spTree>
    <p:extLst>
      <p:ext uri="{BB962C8B-B14F-4D97-AF65-F5344CB8AC3E}">
        <p14:creationId xmlns:p14="http://schemas.microsoft.com/office/powerpoint/2010/main" val="1799396368"/>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Criminal Terms</a:t>
            </a:r>
            <a:endParaRPr lang="en-US" dirty="0"/>
          </a:p>
        </p:txBody>
      </p:sp>
      <p:sp>
        <p:nvSpPr>
          <p:cNvPr id="17" name="Content Placeholder 2">
            <a:extLst>
              <a:ext uri="{FF2B5EF4-FFF2-40B4-BE49-F238E27FC236}">
                <a16:creationId xmlns:a16="http://schemas.microsoft.com/office/drawing/2014/main" id="{7DA47027-1B38-4186-8D2B-D8D11F350C88}"/>
              </a:ext>
            </a:extLst>
          </p:cNvPr>
          <p:cNvSpPr txBox="1">
            <a:spLocks/>
          </p:cNvSpPr>
          <p:nvPr/>
        </p:nvSpPr>
        <p:spPr>
          <a:xfrm>
            <a:off x="619321" y="1851670"/>
            <a:ext cx="7985127" cy="3168352"/>
          </a:xfrm>
          <a:prstGeom prst="rect">
            <a:avLst/>
          </a:prstGeom>
          <a:noFill/>
          <a:ln>
            <a:noFill/>
          </a:ln>
        </p:spPr>
        <p:txBody>
          <a:bodyPr anchor="ct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0" indent="0">
              <a:buNone/>
            </a:pPr>
            <a:r>
              <a:rPr lang="en-GB" sz="2400" b="1" dirty="0">
                <a:solidFill>
                  <a:srgbClr val="456188"/>
                </a:solidFill>
              </a:rPr>
              <a:t>Defendant </a:t>
            </a:r>
          </a:p>
          <a:p>
            <a:pPr marL="0" indent="0">
              <a:buNone/>
            </a:pPr>
            <a:r>
              <a:rPr lang="en-GB" sz="2400" dirty="0"/>
              <a:t>This is the name given to the person charged with a crime.</a:t>
            </a:r>
          </a:p>
          <a:p>
            <a:pPr defTabSz="914400"/>
            <a:r>
              <a:rPr lang="en-US" sz="2200" i="1" kern="0" dirty="0"/>
              <a:t>also</a:t>
            </a:r>
          </a:p>
          <a:p>
            <a:pPr marL="0" indent="0">
              <a:buNone/>
            </a:pPr>
            <a:r>
              <a:rPr lang="en-GB" sz="2400" b="1" dirty="0">
                <a:solidFill>
                  <a:srgbClr val="456188"/>
                </a:solidFill>
              </a:rPr>
              <a:t>Defendant</a:t>
            </a:r>
            <a:r>
              <a:rPr lang="en-GB" sz="2400" dirty="0"/>
              <a:t> </a:t>
            </a:r>
          </a:p>
          <a:p>
            <a:pPr marL="0" indent="0">
              <a:buNone/>
            </a:pPr>
            <a:r>
              <a:rPr lang="en-GB" sz="2400" dirty="0"/>
              <a:t>The person who the claim is made against. </a:t>
            </a:r>
          </a:p>
          <a:p>
            <a:pPr defTabSz="914400"/>
            <a:endParaRPr lang="en-US" sz="2200" i="1" kern="0" dirty="0"/>
          </a:p>
          <a:p>
            <a:pPr defTabSz="914400"/>
            <a:endParaRPr lang="en-US" sz="2200" i="1" dirty="0"/>
          </a:p>
          <a:p>
            <a:pPr defTabSz="914400"/>
            <a:endParaRPr lang="en-GB" kern="0" dirty="0"/>
          </a:p>
        </p:txBody>
      </p:sp>
      <p:sp>
        <p:nvSpPr>
          <p:cNvPr id="4" name="Flowchart: Alternate Process 3">
            <a:extLst>
              <a:ext uri="{FF2B5EF4-FFF2-40B4-BE49-F238E27FC236}">
                <a16:creationId xmlns:a16="http://schemas.microsoft.com/office/drawing/2014/main" id="{4801CF86-3192-4FD8-86C1-456F9A86F1F0}"/>
              </a:ext>
            </a:extLst>
          </p:cNvPr>
          <p:cNvSpPr/>
          <p:nvPr/>
        </p:nvSpPr>
        <p:spPr>
          <a:xfrm>
            <a:off x="531168" y="1563638"/>
            <a:ext cx="8033395" cy="2664296"/>
          </a:xfrm>
          <a:prstGeom prst="flowChartAlternateProcess">
            <a:avLst/>
          </a:prstGeom>
          <a:noFill/>
          <a:ln w="19050">
            <a:solidFill>
              <a:srgbClr val="456188"/>
            </a:solidFill>
          </a:ln>
        </p:spPr>
        <p:txBody>
          <a:bodyPr wrap="square" lIns="0" tIns="0" rIns="0" bIns="0" rtlCol="0" anchor="ctr"/>
          <a:lstStyle/>
          <a:p>
            <a:pPr marL="12700" algn="l"/>
            <a:endParaRPr lang="en-GB" sz="1400" b="1" dirty="0">
              <a:latin typeface="+mj-lt"/>
            </a:endParaRPr>
          </a:p>
        </p:txBody>
      </p:sp>
      <p:sp>
        <p:nvSpPr>
          <p:cNvPr id="5" name="Rectangle: Rounded Corners 4">
            <a:hlinkClick r:id="rId2" action="ppaction://hlinksldjump"/>
            <a:extLst>
              <a:ext uri="{FF2B5EF4-FFF2-40B4-BE49-F238E27FC236}">
                <a16:creationId xmlns:a16="http://schemas.microsoft.com/office/drawing/2014/main" id="{2CDBAA1A-3302-4D81-86CC-E719923CEE1C}"/>
              </a:ext>
            </a:extLst>
          </p:cNvPr>
          <p:cNvSpPr/>
          <p:nvPr/>
        </p:nvSpPr>
        <p:spPr>
          <a:xfrm>
            <a:off x="531168" y="4385443"/>
            <a:ext cx="2312640" cy="319907"/>
          </a:xfrm>
          <a:prstGeom prst="roundRect">
            <a:avLst/>
          </a:prstGeom>
          <a:solidFill>
            <a:srgbClr val="456188"/>
          </a:solidFill>
          <a:ln>
            <a:solidFill>
              <a:srgbClr val="456188"/>
            </a:solidFill>
          </a:ln>
        </p:spPr>
        <p:txBody>
          <a:bodyPr wrap="square" lIns="0" tIns="0" rIns="0" bIns="0" rtlCol="0" anchor="ctr"/>
          <a:lstStyle/>
          <a:p>
            <a:pPr marL="0" indent="0" algn="ctr">
              <a:buFont typeface="Arial" panose="020B0604020202020204" pitchFamily="34" charset="0"/>
              <a:buNone/>
            </a:pPr>
            <a:r>
              <a:rPr lang="en-GB" sz="1400" dirty="0">
                <a:solidFill>
                  <a:schemeClr val="bg1"/>
                </a:solidFill>
                <a:hlinkClick r:id="rId2" action="ppaction://hlinksldjump">
                  <a:extLst>
                    <a:ext uri="{A12FA001-AC4F-418D-AE19-62706E023703}">
                      <ahyp:hlinkClr xmlns:ahyp="http://schemas.microsoft.com/office/drawing/2018/hyperlinkcolor" val="tx"/>
                    </a:ext>
                  </a:extLst>
                </a:hlinkClick>
              </a:rPr>
              <a:t>Return to table of terminology</a:t>
            </a:r>
            <a:endParaRPr lang="en-GB" sz="1400" dirty="0">
              <a:solidFill>
                <a:schemeClr val="bg1"/>
              </a:solidFill>
            </a:endParaRPr>
          </a:p>
        </p:txBody>
      </p:sp>
    </p:spTree>
    <p:extLst>
      <p:ext uri="{BB962C8B-B14F-4D97-AF65-F5344CB8AC3E}">
        <p14:creationId xmlns:p14="http://schemas.microsoft.com/office/powerpoint/2010/main" val="73552986"/>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Criminal Terms</a:t>
            </a:r>
            <a:endParaRPr lang="en-US" dirty="0"/>
          </a:p>
        </p:txBody>
      </p:sp>
      <p:sp>
        <p:nvSpPr>
          <p:cNvPr id="17" name="Content Placeholder 2">
            <a:extLst>
              <a:ext uri="{FF2B5EF4-FFF2-40B4-BE49-F238E27FC236}">
                <a16:creationId xmlns:a16="http://schemas.microsoft.com/office/drawing/2014/main" id="{7DA47027-1B38-4186-8D2B-D8D11F350C88}"/>
              </a:ext>
            </a:extLst>
          </p:cNvPr>
          <p:cNvSpPr txBox="1">
            <a:spLocks/>
          </p:cNvSpPr>
          <p:nvPr/>
        </p:nvSpPr>
        <p:spPr>
          <a:xfrm>
            <a:off x="627705" y="1779662"/>
            <a:ext cx="7985127" cy="3168352"/>
          </a:xfrm>
          <a:prstGeom prst="rect">
            <a:avLst/>
          </a:prstGeom>
          <a:noFill/>
          <a:ln>
            <a:noFill/>
          </a:ln>
        </p:spPr>
        <p:txBody>
          <a:bodyPr anchor="ct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0" indent="0">
              <a:buNone/>
            </a:pPr>
            <a:r>
              <a:rPr lang="en-GB" sz="2400" b="1" dirty="0">
                <a:solidFill>
                  <a:srgbClr val="456188"/>
                </a:solidFill>
              </a:rPr>
              <a:t>Private law </a:t>
            </a:r>
          </a:p>
          <a:p>
            <a:pPr marL="0" indent="0">
              <a:buNone/>
            </a:pPr>
            <a:r>
              <a:rPr lang="en-GB" sz="2400" dirty="0"/>
              <a:t>Civil disputes are between private individuals.</a:t>
            </a:r>
          </a:p>
          <a:p>
            <a:pPr defTabSz="914400"/>
            <a:endParaRPr lang="en-US" sz="2200" i="1" kern="0" dirty="0"/>
          </a:p>
          <a:p>
            <a:pPr defTabSz="914400"/>
            <a:endParaRPr lang="en-US" sz="2200" i="1" dirty="0"/>
          </a:p>
          <a:p>
            <a:pPr defTabSz="914400"/>
            <a:endParaRPr lang="en-GB" kern="0" dirty="0"/>
          </a:p>
        </p:txBody>
      </p:sp>
      <p:sp>
        <p:nvSpPr>
          <p:cNvPr id="4" name="Flowchart: Alternate Process 3">
            <a:extLst>
              <a:ext uri="{FF2B5EF4-FFF2-40B4-BE49-F238E27FC236}">
                <a16:creationId xmlns:a16="http://schemas.microsoft.com/office/drawing/2014/main" id="{4801CF86-3192-4FD8-86C1-456F9A86F1F0}"/>
              </a:ext>
            </a:extLst>
          </p:cNvPr>
          <p:cNvSpPr/>
          <p:nvPr/>
        </p:nvSpPr>
        <p:spPr>
          <a:xfrm>
            <a:off x="531168" y="1923678"/>
            <a:ext cx="8033395" cy="1800200"/>
          </a:xfrm>
          <a:prstGeom prst="flowChartAlternateProcess">
            <a:avLst/>
          </a:prstGeom>
          <a:noFill/>
          <a:ln w="19050">
            <a:solidFill>
              <a:srgbClr val="456188"/>
            </a:solidFill>
          </a:ln>
        </p:spPr>
        <p:txBody>
          <a:bodyPr wrap="square" lIns="0" tIns="0" rIns="0" bIns="0" rtlCol="0" anchor="ctr"/>
          <a:lstStyle/>
          <a:p>
            <a:pPr marL="12700" algn="l"/>
            <a:endParaRPr lang="en-GB" sz="1400" b="1" dirty="0">
              <a:latin typeface="+mj-lt"/>
            </a:endParaRPr>
          </a:p>
        </p:txBody>
      </p:sp>
      <p:sp>
        <p:nvSpPr>
          <p:cNvPr id="5" name="Rectangle: Rounded Corners 4">
            <a:hlinkClick r:id="rId2" action="ppaction://hlinksldjump"/>
            <a:extLst>
              <a:ext uri="{FF2B5EF4-FFF2-40B4-BE49-F238E27FC236}">
                <a16:creationId xmlns:a16="http://schemas.microsoft.com/office/drawing/2014/main" id="{2A89A142-E19D-49C4-919E-C82C65CB7C0B}"/>
              </a:ext>
            </a:extLst>
          </p:cNvPr>
          <p:cNvSpPr/>
          <p:nvPr/>
        </p:nvSpPr>
        <p:spPr>
          <a:xfrm>
            <a:off x="531168" y="4385443"/>
            <a:ext cx="2312640" cy="319907"/>
          </a:xfrm>
          <a:prstGeom prst="roundRect">
            <a:avLst/>
          </a:prstGeom>
          <a:solidFill>
            <a:srgbClr val="456188"/>
          </a:solidFill>
          <a:ln>
            <a:solidFill>
              <a:srgbClr val="456188"/>
            </a:solidFill>
          </a:ln>
        </p:spPr>
        <p:txBody>
          <a:bodyPr wrap="square" lIns="0" tIns="0" rIns="0" bIns="0" rtlCol="0" anchor="ctr"/>
          <a:lstStyle/>
          <a:p>
            <a:pPr marL="0" indent="0" algn="ctr">
              <a:buFont typeface="Arial" panose="020B0604020202020204" pitchFamily="34" charset="0"/>
              <a:buNone/>
            </a:pPr>
            <a:r>
              <a:rPr lang="en-GB" sz="1400" dirty="0">
                <a:solidFill>
                  <a:schemeClr val="bg1"/>
                </a:solidFill>
                <a:hlinkClick r:id="rId2" action="ppaction://hlinksldjump">
                  <a:extLst>
                    <a:ext uri="{A12FA001-AC4F-418D-AE19-62706E023703}">
                      <ahyp:hlinkClr xmlns:ahyp="http://schemas.microsoft.com/office/drawing/2018/hyperlinkcolor" val="tx"/>
                    </a:ext>
                  </a:extLst>
                </a:hlinkClick>
              </a:rPr>
              <a:t>Return to table of terminology</a:t>
            </a:r>
            <a:endParaRPr lang="en-GB" sz="1400" dirty="0">
              <a:solidFill>
                <a:schemeClr val="bg1"/>
              </a:solidFill>
            </a:endParaRPr>
          </a:p>
        </p:txBody>
      </p:sp>
    </p:spTree>
    <p:extLst>
      <p:ext uri="{BB962C8B-B14F-4D97-AF65-F5344CB8AC3E}">
        <p14:creationId xmlns:p14="http://schemas.microsoft.com/office/powerpoint/2010/main" val="409204405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US" dirty="0"/>
              <a:t>Activities</a:t>
            </a:r>
          </a:p>
        </p:txBody>
      </p:sp>
      <p:sp>
        <p:nvSpPr>
          <p:cNvPr id="7" name="Content Placeholder 5">
            <a:extLst>
              <a:ext uri="{FF2B5EF4-FFF2-40B4-BE49-F238E27FC236}">
                <a16:creationId xmlns:a16="http://schemas.microsoft.com/office/drawing/2014/main" id="{160F3817-150A-440E-A74B-5D043E255ABF}"/>
              </a:ext>
            </a:extLst>
          </p:cNvPr>
          <p:cNvSpPr txBox="1">
            <a:spLocks/>
          </p:cNvSpPr>
          <p:nvPr/>
        </p:nvSpPr>
        <p:spPr>
          <a:xfrm>
            <a:off x="533401" y="1059582"/>
            <a:ext cx="7422975" cy="2808312"/>
          </a:xfrm>
          <a:prstGeom prst="rect">
            <a:avLst/>
          </a:prstGeom>
        </p:spPr>
        <p:txBody>
          <a:bodyPr lIns="91440" tIns="45720" rIns="91440" bIns="45720" anchor="t">
            <a:no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342900" indent="-342900" defTabSz="914400">
              <a:spcBef>
                <a:spcPts val="200"/>
              </a:spcBef>
              <a:buFont typeface="+mj-lt"/>
              <a:buAutoNum type="arabicPeriod"/>
            </a:pPr>
            <a:r>
              <a:rPr lang="en-GB" sz="1400" kern="0" dirty="0"/>
              <a:t>Start your own country</a:t>
            </a:r>
          </a:p>
          <a:p>
            <a:pPr marL="342900" indent="-342900" defTabSz="914400">
              <a:spcBef>
                <a:spcPts val="200"/>
              </a:spcBef>
              <a:buFont typeface="+mj-lt"/>
              <a:buAutoNum type="arabicPeriod"/>
            </a:pPr>
            <a:r>
              <a:rPr lang="en-GB" sz="1400" kern="0" dirty="0"/>
              <a:t>Rules for the class</a:t>
            </a:r>
          </a:p>
          <a:p>
            <a:pPr marL="342900" indent="-342900" defTabSz="914400">
              <a:spcBef>
                <a:spcPts val="200"/>
              </a:spcBef>
              <a:buFont typeface="+mj-lt"/>
              <a:buAutoNum type="arabicPeriod"/>
            </a:pPr>
            <a:r>
              <a:rPr lang="en-GB" sz="1400" kern="0" dirty="0"/>
              <a:t>Law in the news</a:t>
            </a:r>
          </a:p>
          <a:p>
            <a:pPr marL="342900" indent="-342900" defTabSz="914400">
              <a:spcBef>
                <a:spcPts val="200"/>
              </a:spcBef>
              <a:buFont typeface="+mj-lt"/>
              <a:buAutoNum type="arabicPeriod"/>
            </a:pPr>
            <a:r>
              <a:rPr lang="en-GB" sz="1400" kern="0" dirty="0"/>
              <a:t>Donoghue v Stevenson </a:t>
            </a:r>
          </a:p>
          <a:p>
            <a:pPr marL="342900" indent="-342900" defTabSz="914400">
              <a:spcBef>
                <a:spcPts val="200"/>
              </a:spcBef>
              <a:buFont typeface="+mj-lt"/>
              <a:buAutoNum type="arabicPeriod"/>
            </a:pPr>
            <a:r>
              <a:rPr lang="en-GB" sz="1400" kern="0" dirty="0"/>
              <a:t>R v Dudley and Stephens </a:t>
            </a:r>
          </a:p>
          <a:p>
            <a:pPr marL="342900" indent="-342900" defTabSz="914400">
              <a:spcBef>
                <a:spcPts val="200"/>
              </a:spcBef>
              <a:buFont typeface="+mj-lt"/>
              <a:buAutoNum type="arabicPeriod"/>
            </a:pPr>
            <a:r>
              <a:rPr lang="en-GB" sz="1400" kern="0" dirty="0"/>
              <a:t>Table of terminology – the difference between criminal and civil law</a:t>
            </a:r>
          </a:p>
          <a:p>
            <a:pPr marL="342900" indent="-342900" defTabSz="914400">
              <a:spcBef>
                <a:spcPts val="200"/>
              </a:spcBef>
              <a:buFont typeface="+mj-lt"/>
              <a:buAutoNum type="arabicPeriod"/>
            </a:pPr>
            <a:r>
              <a:rPr lang="en-GB" sz="1400" kern="0" dirty="0"/>
              <a:t>History of English law timeline</a:t>
            </a:r>
          </a:p>
          <a:p>
            <a:pPr marL="342900" indent="-342900" defTabSz="914400">
              <a:spcBef>
                <a:spcPts val="200"/>
              </a:spcBef>
              <a:buFont typeface="+mj-lt"/>
              <a:buAutoNum type="arabicPeriod"/>
            </a:pPr>
            <a:r>
              <a:rPr lang="en-GB" sz="1400" kern="0" dirty="0"/>
              <a:t>Table of key terms</a:t>
            </a:r>
          </a:p>
        </p:txBody>
      </p:sp>
    </p:spTree>
    <p:extLst>
      <p:ext uri="{BB962C8B-B14F-4D97-AF65-F5344CB8AC3E}">
        <p14:creationId xmlns:p14="http://schemas.microsoft.com/office/powerpoint/2010/main" val="1304485452"/>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Criminal Terms</a:t>
            </a:r>
            <a:endParaRPr lang="en-US" dirty="0"/>
          </a:p>
        </p:txBody>
      </p:sp>
      <p:sp>
        <p:nvSpPr>
          <p:cNvPr id="17" name="Content Placeholder 2">
            <a:extLst>
              <a:ext uri="{FF2B5EF4-FFF2-40B4-BE49-F238E27FC236}">
                <a16:creationId xmlns:a16="http://schemas.microsoft.com/office/drawing/2014/main" id="{7DA47027-1B38-4186-8D2B-D8D11F350C88}"/>
              </a:ext>
            </a:extLst>
          </p:cNvPr>
          <p:cNvSpPr txBox="1">
            <a:spLocks/>
          </p:cNvSpPr>
          <p:nvPr/>
        </p:nvSpPr>
        <p:spPr>
          <a:xfrm>
            <a:off x="627705" y="1779662"/>
            <a:ext cx="7985127" cy="3168352"/>
          </a:xfrm>
          <a:prstGeom prst="rect">
            <a:avLst/>
          </a:prstGeom>
          <a:noFill/>
          <a:ln>
            <a:noFill/>
          </a:ln>
        </p:spPr>
        <p:txBody>
          <a:bodyPr anchor="ct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r>
              <a:rPr lang="en-GB" sz="2400" b="1" dirty="0">
                <a:solidFill>
                  <a:srgbClr val="456188"/>
                </a:solidFill>
              </a:rPr>
              <a:t>Dispute </a:t>
            </a:r>
          </a:p>
          <a:p>
            <a:r>
              <a:rPr lang="en-GB" sz="2400" dirty="0"/>
              <a:t>A civil case tries to remedy the dispute between </a:t>
            </a:r>
            <a:br>
              <a:rPr lang="en-GB" sz="2400" dirty="0"/>
            </a:br>
            <a:r>
              <a:rPr lang="en-GB" sz="2400" dirty="0"/>
              <a:t>the parties.</a:t>
            </a:r>
          </a:p>
          <a:p>
            <a:pPr defTabSz="914400"/>
            <a:endParaRPr lang="en-US" sz="2200" i="1" kern="0" dirty="0"/>
          </a:p>
          <a:p>
            <a:pPr defTabSz="914400"/>
            <a:endParaRPr lang="en-US" sz="2200" i="1" dirty="0"/>
          </a:p>
          <a:p>
            <a:pPr defTabSz="914400"/>
            <a:endParaRPr lang="en-GB" kern="0" dirty="0"/>
          </a:p>
        </p:txBody>
      </p:sp>
      <p:sp>
        <p:nvSpPr>
          <p:cNvPr id="4" name="Flowchart: Alternate Process 3">
            <a:extLst>
              <a:ext uri="{FF2B5EF4-FFF2-40B4-BE49-F238E27FC236}">
                <a16:creationId xmlns:a16="http://schemas.microsoft.com/office/drawing/2014/main" id="{4801CF86-3192-4FD8-86C1-456F9A86F1F0}"/>
              </a:ext>
            </a:extLst>
          </p:cNvPr>
          <p:cNvSpPr/>
          <p:nvPr/>
        </p:nvSpPr>
        <p:spPr>
          <a:xfrm>
            <a:off x="531168" y="1923678"/>
            <a:ext cx="8033395" cy="1800200"/>
          </a:xfrm>
          <a:prstGeom prst="flowChartAlternateProcess">
            <a:avLst/>
          </a:prstGeom>
          <a:noFill/>
          <a:ln w="19050">
            <a:solidFill>
              <a:srgbClr val="456188"/>
            </a:solidFill>
          </a:ln>
        </p:spPr>
        <p:txBody>
          <a:bodyPr wrap="square" lIns="0" tIns="0" rIns="0" bIns="0" rtlCol="0" anchor="ctr"/>
          <a:lstStyle/>
          <a:p>
            <a:pPr marL="12700" algn="l"/>
            <a:endParaRPr lang="en-GB" sz="1400" b="1" dirty="0">
              <a:latin typeface="+mj-lt"/>
            </a:endParaRPr>
          </a:p>
        </p:txBody>
      </p:sp>
      <p:sp>
        <p:nvSpPr>
          <p:cNvPr id="5" name="Rectangle: Rounded Corners 4">
            <a:hlinkClick r:id="rId2" action="ppaction://hlinksldjump"/>
            <a:extLst>
              <a:ext uri="{FF2B5EF4-FFF2-40B4-BE49-F238E27FC236}">
                <a16:creationId xmlns:a16="http://schemas.microsoft.com/office/drawing/2014/main" id="{190BD765-F6E4-470E-975E-EF3AEEAEDCD2}"/>
              </a:ext>
            </a:extLst>
          </p:cNvPr>
          <p:cNvSpPr/>
          <p:nvPr/>
        </p:nvSpPr>
        <p:spPr>
          <a:xfrm>
            <a:off x="531168" y="4385443"/>
            <a:ext cx="2312640" cy="319907"/>
          </a:xfrm>
          <a:prstGeom prst="roundRect">
            <a:avLst/>
          </a:prstGeom>
          <a:solidFill>
            <a:srgbClr val="456188"/>
          </a:solidFill>
          <a:ln>
            <a:solidFill>
              <a:srgbClr val="456188"/>
            </a:solidFill>
          </a:ln>
        </p:spPr>
        <p:txBody>
          <a:bodyPr wrap="square" lIns="0" tIns="0" rIns="0" bIns="0" rtlCol="0" anchor="ctr"/>
          <a:lstStyle/>
          <a:p>
            <a:pPr marL="0" indent="0" algn="ctr">
              <a:buFont typeface="Arial" panose="020B0604020202020204" pitchFamily="34" charset="0"/>
              <a:buNone/>
            </a:pPr>
            <a:r>
              <a:rPr lang="en-GB" sz="1400" dirty="0">
                <a:solidFill>
                  <a:schemeClr val="bg1"/>
                </a:solidFill>
                <a:hlinkClick r:id="rId2" action="ppaction://hlinksldjump">
                  <a:extLst>
                    <a:ext uri="{A12FA001-AC4F-418D-AE19-62706E023703}">
                      <ahyp:hlinkClr xmlns:ahyp="http://schemas.microsoft.com/office/drawing/2018/hyperlinkcolor" val="tx"/>
                    </a:ext>
                  </a:extLst>
                </a:hlinkClick>
              </a:rPr>
              <a:t>Return to table of terminology</a:t>
            </a:r>
            <a:endParaRPr lang="en-GB" sz="1400" dirty="0">
              <a:solidFill>
                <a:schemeClr val="bg1"/>
              </a:solidFill>
            </a:endParaRPr>
          </a:p>
        </p:txBody>
      </p:sp>
    </p:spTree>
    <p:extLst>
      <p:ext uri="{BB962C8B-B14F-4D97-AF65-F5344CB8AC3E}">
        <p14:creationId xmlns:p14="http://schemas.microsoft.com/office/powerpoint/2010/main" val="2885793454"/>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Criminal Terms</a:t>
            </a:r>
            <a:endParaRPr lang="en-US" dirty="0"/>
          </a:p>
        </p:txBody>
      </p:sp>
      <p:sp>
        <p:nvSpPr>
          <p:cNvPr id="17" name="Content Placeholder 2">
            <a:extLst>
              <a:ext uri="{FF2B5EF4-FFF2-40B4-BE49-F238E27FC236}">
                <a16:creationId xmlns:a16="http://schemas.microsoft.com/office/drawing/2014/main" id="{7DA47027-1B38-4186-8D2B-D8D11F350C88}"/>
              </a:ext>
            </a:extLst>
          </p:cNvPr>
          <p:cNvSpPr txBox="1">
            <a:spLocks/>
          </p:cNvSpPr>
          <p:nvPr/>
        </p:nvSpPr>
        <p:spPr>
          <a:xfrm>
            <a:off x="627705" y="1779662"/>
            <a:ext cx="7985127" cy="3168352"/>
          </a:xfrm>
          <a:prstGeom prst="rect">
            <a:avLst/>
          </a:prstGeom>
          <a:noFill/>
          <a:ln>
            <a:noFill/>
          </a:ln>
        </p:spPr>
        <p:txBody>
          <a:bodyPr anchor="ct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0" indent="0">
              <a:buNone/>
            </a:pPr>
            <a:r>
              <a:rPr lang="en-GB" sz="2400" b="1" dirty="0">
                <a:solidFill>
                  <a:srgbClr val="456188"/>
                </a:solidFill>
              </a:rPr>
              <a:t>Sued</a:t>
            </a:r>
            <a:r>
              <a:rPr lang="en-GB" sz="2400" dirty="0"/>
              <a:t> </a:t>
            </a:r>
          </a:p>
          <a:p>
            <a:pPr marL="0" indent="0">
              <a:buNone/>
            </a:pPr>
            <a:r>
              <a:rPr lang="en-GB" sz="2400" dirty="0"/>
              <a:t>The person making the claim sues the other party.</a:t>
            </a:r>
          </a:p>
          <a:p>
            <a:pPr defTabSz="914400"/>
            <a:endParaRPr lang="en-US" sz="2200" i="1" kern="0" dirty="0"/>
          </a:p>
          <a:p>
            <a:pPr defTabSz="914400"/>
            <a:endParaRPr lang="en-US" sz="2200" i="1" dirty="0"/>
          </a:p>
          <a:p>
            <a:pPr defTabSz="914400"/>
            <a:endParaRPr lang="en-GB" kern="0" dirty="0"/>
          </a:p>
        </p:txBody>
      </p:sp>
      <p:sp>
        <p:nvSpPr>
          <p:cNvPr id="4" name="Flowchart: Alternate Process 3">
            <a:extLst>
              <a:ext uri="{FF2B5EF4-FFF2-40B4-BE49-F238E27FC236}">
                <a16:creationId xmlns:a16="http://schemas.microsoft.com/office/drawing/2014/main" id="{4801CF86-3192-4FD8-86C1-456F9A86F1F0}"/>
              </a:ext>
            </a:extLst>
          </p:cNvPr>
          <p:cNvSpPr/>
          <p:nvPr/>
        </p:nvSpPr>
        <p:spPr>
          <a:xfrm>
            <a:off x="531168" y="1923678"/>
            <a:ext cx="8033395" cy="1800200"/>
          </a:xfrm>
          <a:prstGeom prst="flowChartAlternateProcess">
            <a:avLst/>
          </a:prstGeom>
          <a:noFill/>
          <a:ln w="19050">
            <a:solidFill>
              <a:srgbClr val="456188"/>
            </a:solidFill>
          </a:ln>
        </p:spPr>
        <p:txBody>
          <a:bodyPr wrap="square" lIns="0" tIns="0" rIns="0" bIns="0" rtlCol="0" anchor="ctr"/>
          <a:lstStyle/>
          <a:p>
            <a:pPr marL="12700" algn="l"/>
            <a:endParaRPr lang="en-GB" sz="1400" b="1" dirty="0">
              <a:latin typeface="+mj-lt"/>
            </a:endParaRPr>
          </a:p>
        </p:txBody>
      </p:sp>
      <p:sp>
        <p:nvSpPr>
          <p:cNvPr id="5" name="Rectangle: Rounded Corners 4">
            <a:hlinkClick r:id="rId2" action="ppaction://hlinksldjump"/>
            <a:extLst>
              <a:ext uri="{FF2B5EF4-FFF2-40B4-BE49-F238E27FC236}">
                <a16:creationId xmlns:a16="http://schemas.microsoft.com/office/drawing/2014/main" id="{BA82D48B-F544-4597-9249-B7AC63D548BD}"/>
              </a:ext>
            </a:extLst>
          </p:cNvPr>
          <p:cNvSpPr/>
          <p:nvPr/>
        </p:nvSpPr>
        <p:spPr>
          <a:xfrm>
            <a:off x="531168" y="4385443"/>
            <a:ext cx="2312640" cy="319907"/>
          </a:xfrm>
          <a:prstGeom prst="roundRect">
            <a:avLst/>
          </a:prstGeom>
          <a:solidFill>
            <a:srgbClr val="456188"/>
          </a:solidFill>
          <a:ln>
            <a:solidFill>
              <a:srgbClr val="456188"/>
            </a:solidFill>
          </a:ln>
        </p:spPr>
        <p:txBody>
          <a:bodyPr wrap="square" lIns="0" tIns="0" rIns="0" bIns="0" rtlCol="0" anchor="ctr"/>
          <a:lstStyle/>
          <a:p>
            <a:pPr marL="0" indent="0" algn="ctr">
              <a:buFont typeface="Arial" panose="020B0604020202020204" pitchFamily="34" charset="0"/>
              <a:buNone/>
            </a:pPr>
            <a:r>
              <a:rPr lang="en-GB" sz="1400" dirty="0">
                <a:solidFill>
                  <a:schemeClr val="bg1"/>
                </a:solidFill>
                <a:hlinkClick r:id="rId2" action="ppaction://hlinksldjump">
                  <a:extLst>
                    <a:ext uri="{A12FA001-AC4F-418D-AE19-62706E023703}">
                      <ahyp:hlinkClr xmlns:ahyp="http://schemas.microsoft.com/office/drawing/2018/hyperlinkcolor" val="tx"/>
                    </a:ext>
                  </a:extLst>
                </a:hlinkClick>
              </a:rPr>
              <a:t>Return to table of terminology</a:t>
            </a:r>
            <a:endParaRPr lang="en-GB" sz="1400" dirty="0">
              <a:solidFill>
                <a:schemeClr val="bg1"/>
              </a:solidFill>
            </a:endParaRPr>
          </a:p>
        </p:txBody>
      </p:sp>
    </p:spTree>
    <p:extLst>
      <p:ext uri="{BB962C8B-B14F-4D97-AF65-F5344CB8AC3E}">
        <p14:creationId xmlns:p14="http://schemas.microsoft.com/office/powerpoint/2010/main" val="195715371"/>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Criminal Terms</a:t>
            </a:r>
            <a:endParaRPr lang="en-US" dirty="0"/>
          </a:p>
        </p:txBody>
      </p:sp>
      <p:sp>
        <p:nvSpPr>
          <p:cNvPr id="17" name="Content Placeholder 2">
            <a:extLst>
              <a:ext uri="{FF2B5EF4-FFF2-40B4-BE49-F238E27FC236}">
                <a16:creationId xmlns:a16="http://schemas.microsoft.com/office/drawing/2014/main" id="{7DA47027-1B38-4186-8D2B-D8D11F350C88}"/>
              </a:ext>
            </a:extLst>
          </p:cNvPr>
          <p:cNvSpPr txBox="1">
            <a:spLocks/>
          </p:cNvSpPr>
          <p:nvPr/>
        </p:nvSpPr>
        <p:spPr>
          <a:xfrm>
            <a:off x="627705" y="1779662"/>
            <a:ext cx="7985127" cy="3168352"/>
          </a:xfrm>
          <a:prstGeom prst="rect">
            <a:avLst/>
          </a:prstGeom>
          <a:noFill/>
          <a:ln>
            <a:noFill/>
          </a:ln>
        </p:spPr>
        <p:txBody>
          <a:bodyPr anchor="ct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0" indent="0">
              <a:buNone/>
            </a:pPr>
            <a:r>
              <a:rPr lang="en-GB" sz="2400" b="1" dirty="0">
                <a:solidFill>
                  <a:srgbClr val="456188"/>
                </a:solidFill>
              </a:rPr>
              <a:t>Compensation </a:t>
            </a:r>
          </a:p>
          <a:p>
            <a:pPr marL="0" indent="0">
              <a:buNone/>
            </a:pPr>
            <a:r>
              <a:rPr lang="en-GB" sz="2400" dirty="0"/>
              <a:t>This may be awarded to the winning party to restore </a:t>
            </a:r>
            <a:br>
              <a:rPr lang="en-GB" sz="2400" dirty="0"/>
            </a:br>
            <a:r>
              <a:rPr lang="en-GB" sz="2400" dirty="0"/>
              <a:t>any losses they have suffered.</a:t>
            </a:r>
          </a:p>
          <a:p>
            <a:pPr defTabSz="914400"/>
            <a:endParaRPr lang="en-US" sz="2200" i="1" kern="0" dirty="0"/>
          </a:p>
          <a:p>
            <a:pPr defTabSz="914400"/>
            <a:endParaRPr lang="en-US" sz="2200" i="1" dirty="0"/>
          </a:p>
          <a:p>
            <a:pPr defTabSz="914400"/>
            <a:endParaRPr lang="en-GB" kern="0" dirty="0"/>
          </a:p>
        </p:txBody>
      </p:sp>
      <p:sp>
        <p:nvSpPr>
          <p:cNvPr id="4" name="Flowchart: Alternate Process 3">
            <a:extLst>
              <a:ext uri="{FF2B5EF4-FFF2-40B4-BE49-F238E27FC236}">
                <a16:creationId xmlns:a16="http://schemas.microsoft.com/office/drawing/2014/main" id="{4801CF86-3192-4FD8-86C1-456F9A86F1F0}"/>
              </a:ext>
            </a:extLst>
          </p:cNvPr>
          <p:cNvSpPr/>
          <p:nvPr/>
        </p:nvSpPr>
        <p:spPr>
          <a:xfrm>
            <a:off x="531168" y="1923678"/>
            <a:ext cx="8033395" cy="1800200"/>
          </a:xfrm>
          <a:prstGeom prst="flowChartAlternateProcess">
            <a:avLst/>
          </a:prstGeom>
          <a:noFill/>
          <a:ln w="19050">
            <a:solidFill>
              <a:srgbClr val="456188"/>
            </a:solidFill>
          </a:ln>
        </p:spPr>
        <p:txBody>
          <a:bodyPr wrap="square" lIns="0" tIns="0" rIns="0" bIns="0" rtlCol="0" anchor="ctr"/>
          <a:lstStyle/>
          <a:p>
            <a:pPr marL="12700" algn="l"/>
            <a:endParaRPr lang="en-GB" sz="1400" b="1" dirty="0">
              <a:latin typeface="+mj-lt"/>
            </a:endParaRPr>
          </a:p>
        </p:txBody>
      </p:sp>
      <p:sp>
        <p:nvSpPr>
          <p:cNvPr id="5" name="Rectangle: Rounded Corners 4">
            <a:hlinkClick r:id="rId2" action="ppaction://hlinksldjump"/>
            <a:extLst>
              <a:ext uri="{FF2B5EF4-FFF2-40B4-BE49-F238E27FC236}">
                <a16:creationId xmlns:a16="http://schemas.microsoft.com/office/drawing/2014/main" id="{C892A386-3632-4D83-8EC6-C29E2C657100}"/>
              </a:ext>
            </a:extLst>
          </p:cNvPr>
          <p:cNvSpPr/>
          <p:nvPr/>
        </p:nvSpPr>
        <p:spPr>
          <a:xfrm>
            <a:off x="531168" y="4385443"/>
            <a:ext cx="2312640" cy="319907"/>
          </a:xfrm>
          <a:prstGeom prst="roundRect">
            <a:avLst/>
          </a:prstGeom>
          <a:solidFill>
            <a:srgbClr val="456188"/>
          </a:solidFill>
          <a:ln>
            <a:solidFill>
              <a:srgbClr val="456188"/>
            </a:solidFill>
          </a:ln>
        </p:spPr>
        <p:txBody>
          <a:bodyPr wrap="square" lIns="0" tIns="0" rIns="0" bIns="0" rtlCol="0" anchor="ctr"/>
          <a:lstStyle/>
          <a:p>
            <a:pPr marL="0" indent="0" algn="ctr">
              <a:buFont typeface="Arial" panose="020B0604020202020204" pitchFamily="34" charset="0"/>
              <a:buNone/>
            </a:pPr>
            <a:r>
              <a:rPr lang="en-GB" sz="1400" dirty="0">
                <a:solidFill>
                  <a:schemeClr val="bg1"/>
                </a:solidFill>
                <a:hlinkClick r:id="rId2" action="ppaction://hlinksldjump">
                  <a:extLst>
                    <a:ext uri="{A12FA001-AC4F-418D-AE19-62706E023703}">
                      <ahyp:hlinkClr xmlns:ahyp="http://schemas.microsoft.com/office/drawing/2018/hyperlinkcolor" val="tx"/>
                    </a:ext>
                  </a:extLst>
                </a:hlinkClick>
              </a:rPr>
              <a:t>Return to table of terminology</a:t>
            </a:r>
            <a:endParaRPr lang="en-GB" sz="1400" dirty="0">
              <a:solidFill>
                <a:schemeClr val="bg1"/>
              </a:solidFill>
            </a:endParaRPr>
          </a:p>
        </p:txBody>
      </p:sp>
    </p:spTree>
    <p:extLst>
      <p:ext uri="{BB962C8B-B14F-4D97-AF65-F5344CB8AC3E}">
        <p14:creationId xmlns:p14="http://schemas.microsoft.com/office/powerpoint/2010/main" val="471678404"/>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Criminal Terms</a:t>
            </a:r>
            <a:endParaRPr lang="en-US" dirty="0"/>
          </a:p>
        </p:txBody>
      </p:sp>
      <p:sp>
        <p:nvSpPr>
          <p:cNvPr id="17" name="Content Placeholder 2">
            <a:extLst>
              <a:ext uri="{FF2B5EF4-FFF2-40B4-BE49-F238E27FC236}">
                <a16:creationId xmlns:a16="http://schemas.microsoft.com/office/drawing/2014/main" id="{7DA47027-1B38-4186-8D2B-D8D11F350C88}"/>
              </a:ext>
            </a:extLst>
          </p:cNvPr>
          <p:cNvSpPr txBox="1">
            <a:spLocks/>
          </p:cNvSpPr>
          <p:nvPr/>
        </p:nvSpPr>
        <p:spPr>
          <a:xfrm>
            <a:off x="627705" y="1779662"/>
            <a:ext cx="7985127" cy="3168352"/>
          </a:xfrm>
          <a:prstGeom prst="rect">
            <a:avLst/>
          </a:prstGeom>
          <a:noFill/>
          <a:ln>
            <a:noFill/>
          </a:ln>
        </p:spPr>
        <p:txBody>
          <a:bodyPr anchor="ct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0" indent="0">
              <a:buNone/>
            </a:pPr>
            <a:r>
              <a:rPr lang="en-GB" sz="2200" b="1" dirty="0">
                <a:solidFill>
                  <a:srgbClr val="456188"/>
                </a:solidFill>
              </a:rPr>
              <a:t>Claimant </a:t>
            </a:r>
          </a:p>
          <a:p>
            <a:pPr marL="0" indent="0">
              <a:buNone/>
            </a:pPr>
            <a:r>
              <a:rPr lang="en-GB" sz="2200" dirty="0"/>
              <a:t>The person making the claim.</a:t>
            </a:r>
          </a:p>
          <a:p>
            <a:pPr defTabSz="914400"/>
            <a:endParaRPr lang="en-US" sz="2200" i="1" kern="0" dirty="0"/>
          </a:p>
          <a:p>
            <a:pPr defTabSz="914400"/>
            <a:endParaRPr lang="en-US" sz="2200" i="1" dirty="0"/>
          </a:p>
          <a:p>
            <a:pPr defTabSz="914400"/>
            <a:endParaRPr lang="en-GB" kern="0" dirty="0"/>
          </a:p>
        </p:txBody>
      </p:sp>
      <p:sp>
        <p:nvSpPr>
          <p:cNvPr id="4" name="Flowchart: Alternate Process 3">
            <a:extLst>
              <a:ext uri="{FF2B5EF4-FFF2-40B4-BE49-F238E27FC236}">
                <a16:creationId xmlns:a16="http://schemas.microsoft.com/office/drawing/2014/main" id="{4801CF86-3192-4FD8-86C1-456F9A86F1F0}"/>
              </a:ext>
            </a:extLst>
          </p:cNvPr>
          <p:cNvSpPr/>
          <p:nvPr/>
        </p:nvSpPr>
        <p:spPr>
          <a:xfrm>
            <a:off x="531168" y="1923678"/>
            <a:ext cx="8033395" cy="1800200"/>
          </a:xfrm>
          <a:prstGeom prst="flowChartAlternateProcess">
            <a:avLst/>
          </a:prstGeom>
          <a:noFill/>
          <a:ln w="19050">
            <a:solidFill>
              <a:srgbClr val="456188"/>
            </a:solidFill>
          </a:ln>
        </p:spPr>
        <p:txBody>
          <a:bodyPr wrap="square" lIns="0" tIns="0" rIns="0" bIns="0" rtlCol="0" anchor="ctr"/>
          <a:lstStyle/>
          <a:p>
            <a:pPr marL="12700" algn="l"/>
            <a:endParaRPr lang="en-GB" sz="1400" b="1" dirty="0">
              <a:latin typeface="+mj-lt"/>
            </a:endParaRPr>
          </a:p>
        </p:txBody>
      </p:sp>
      <p:sp>
        <p:nvSpPr>
          <p:cNvPr id="5" name="Rectangle: Rounded Corners 4">
            <a:hlinkClick r:id="rId2" action="ppaction://hlinksldjump"/>
            <a:extLst>
              <a:ext uri="{FF2B5EF4-FFF2-40B4-BE49-F238E27FC236}">
                <a16:creationId xmlns:a16="http://schemas.microsoft.com/office/drawing/2014/main" id="{6E68C564-646C-49C9-A9F6-8AEB9B2444C7}"/>
              </a:ext>
            </a:extLst>
          </p:cNvPr>
          <p:cNvSpPr/>
          <p:nvPr/>
        </p:nvSpPr>
        <p:spPr>
          <a:xfrm>
            <a:off x="531168" y="4385443"/>
            <a:ext cx="2312640" cy="319907"/>
          </a:xfrm>
          <a:prstGeom prst="roundRect">
            <a:avLst/>
          </a:prstGeom>
          <a:solidFill>
            <a:srgbClr val="456188"/>
          </a:solidFill>
          <a:ln>
            <a:solidFill>
              <a:srgbClr val="456188"/>
            </a:solidFill>
          </a:ln>
        </p:spPr>
        <p:txBody>
          <a:bodyPr wrap="square" lIns="0" tIns="0" rIns="0" bIns="0" rtlCol="0" anchor="ctr"/>
          <a:lstStyle/>
          <a:p>
            <a:pPr marL="0" indent="0" algn="ctr">
              <a:buFont typeface="Arial" panose="020B0604020202020204" pitchFamily="34" charset="0"/>
              <a:buNone/>
            </a:pPr>
            <a:r>
              <a:rPr lang="en-GB" sz="1400" dirty="0">
                <a:solidFill>
                  <a:schemeClr val="bg1"/>
                </a:solidFill>
                <a:hlinkClick r:id="rId2" action="ppaction://hlinksldjump">
                  <a:extLst>
                    <a:ext uri="{A12FA001-AC4F-418D-AE19-62706E023703}">
                      <ahyp:hlinkClr xmlns:ahyp="http://schemas.microsoft.com/office/drawing/2018/hyperlinkcolor" val="tx"/>
                    </a:ext>
                  </a:extLst>
                </a:hlinkClick>
              </a:rPr>
              <a:t>Return to table of terminology</a:t>
            </a:r>
            <a:endParaRPr lang="en-GB" sz="1400" dirty="0">
              <a:solidFill>
                <a:schemeClr val="bg1"/>
              </a:solidFill>
            </a:endParaRPr>
          </a:p>
        </p:txBody>
      </p:sp>
    </p:spTree>
    <p:extLst>
      <p:ext uri="{BB962C8B-B14F-4D97-AF65-F5344CB8AC3E}">
        <p14:creationId xmlns:p14="http://schemas.microsoft.com/office/powerpoint/2010/main" val="2762648522"/>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Criminal and Civil Terms</a:t>
            </a:r>
            <a:endParaRPr lang="en-US" dirty="0"/>
          </a:p>
        </p:txBody>
      </p:sp>
      <p:sp>
        <p:nvSpPr>
          <p:cNvPr id="17" name="Content Placeholder 2">
            <a:extLst>
              <a:ext uri="{FF2B5EF4-FFF2-40B4-BE49-F238E27FC236}">
                <a16:creationId xmlns:a16="http://schemas.microsoft.com/office/drawing/2014/main" id="{7DA47027-1B38-4186-8D2B-D8D11F350C88}"/>
              </a:ext>
            </a:extLst>
          </p:cNvPr>
          <p:cNvSpPr txBox="1">
            <a:spLocks/>
          </p:cNvSpPr>
          <p:nvPr/>
        </p:nvSpPr>
        <p:spPr>
          <a:xfrm>
            <a:off x="627705" y="1779662"/>
            <a:ext cx="7985127" cy="3168352"/>
          </a:xfrm>
          <a:prstGeom prst="rect">
            <a:avLst/>
          </a:prstGeom>
          <a:noFill/>
          <a:ln>
            <a:noFill/>
          </a:ln>
        </p:spPr>
        <p:txBody>
          <a:bodyPr anchor="ct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0" indent="0">
              <a:buNone/>
            </a:pPr>
            <a:r>
              <a:rPr lang="en-GB" sz="2400" b="1" dirty="0">
                <a:solidFill>
                  <a:srgbClr val="456188"/>
                </a:solidFill>
              </a:rPr>
              <a:t>Liability </a:t>
            </a:r>
          </a:p>
          <a:p>
            <a:pPr marL="0" indent="0">
              <a:buNone/>
            </a:pPr>
            <a:r>
              <a:rPr lang="en-GB" sz="2400" dirty="0"/>
              <a:t>This word can be used in both criminal and civil law </a:t>
            </a:r>
            <a:br>
              <a:rPr lang="en-GB" sz="2400" dirty="0"/>
            </a:br>
            <a:r>
              <a:rPr lang="en-GB" sz="2400" dirty="0"/>
              <a:t>e.g. criminal liability and civil liability.</a:t>
            </a:r>
          </a:p>
          <a:p>
            <a:pPr defTabSz="914400"/>
            <a:endParaRPr lang="en-US" sz="2200" i="1" kern="0" dirty="0"/>
          </a:p>
          <a:p>
            <a:pPr defTabSz="914400"/>
            <a:endParaRPr lang="en-US" sz="2200" i="1" dirty="0"/>
          </a:p>
          <a:p>
            <a:pPr defTabSz="914400"/>
            <a:endParaRPr lang="en-GB" kern="0" dirty="0"/>
          </a:p>
        </p:txBody>
      </p:sp>
      <p:sp>
        <p:nvSpPr>
          <p:cNvPr id="4" name="Flowchart: Alternate Process 3">
            <a:extLst>
              <a:ext uri="{FF2B5EF4-FFF2-40B4-BE49-F238E27FC236}">
                <a16:creationId xmlns:a16="http://schemas.microsoft.com/office/drawing/2014/main" id="{4801CF86-3192-4FD8-86C1-456F9A86F1F0}"/>
              </a:ext>
            </a:extLst>
          </p:cNvPr>
          <p:cNvSpPr/>
          <p:nvPr/>
        </p:nvSpPr>
        <p:spPr>
          <a:xfrm>
            <a:off x="531168" y="1923678"/>
            <a:ext cx="8033395" cy="1800200"/>
          </a:xfrm>
          <a:prstGeom prst="flowChartAlternateProcess">
            <a:avLst/>
          </a:prstGeom>
          <a:noFill/>
          <a:ln w="19050">
            <a:solidFill>
              <a:srgbClr val="456188"/>
            </a:solidFill>
          </a:ln>
        </p:spPr>
        <p:txBody>
          <a:bodyPr wrap="square" lIns="0" tIns="0" rIns="0" bIns="0" rtlCol="0" anchor="ctr"/>
          <a:lstStyle/>
          <a:p>
            <a:pPr marL="12700" algn="l"/>
            <a:endParaRPr lang="en-GB" sz="1400" b="1" dirty="0">
              <a:latin typeface="+mj-lt"/>
            </a:endParaRPr>
          </a:p>
        </p:txBody>
      </p:sp>
      <p:sp>
        <p:nvSpPr>
          <p:cNvPr id="5" name="Rectangle: Rounded Corners 4">
            <a:hlinkClick r:id="rId2" action="ppaction://hlinksldjump"/>
            <a:extLst>
              <a:ext uri="{FF2B5EF4-FFF2-40B4-BE49-F238E27FC236}">
                <a16:creationId xmlns:a16="http://schemas.microsoft.com/office/drawing/2014/main" id="{F22A1D11-A2F8-4936-B694-3897E53A52B3}"/>
              </a:ext>
            </a:extLst>
          </p:cNvPr>
          <p:cNvSpPr/>
          <p:nvPr/>
        </p:nvSpPr>
        <p:spPr>
          <a:xfrm>
            <a:off x="531168" y="4385443"/>
            <a:ext cx="2312640" cy="319907"/>
          </a:xfrm>
          <a:prstGeom prst="roundRect">
            <a:avLst/>
          </a:prstGeom>
          <a:solidFill>
            <a:srgbClr val="456188"/>
          </a:solidFill>
          <a:ln>
            <a:solidFill>
              <a:srgbClr val="456188"/>
            </a:solidFill>
          </a:ln>
        </p:spPr>
        <p:txBody>
          <a:bodyPr wrap="square" lIns="0" tIns="0" rIns="0" bIns="0" rtlCol="0" anchor="ctr"/>
          <a:lstStyle/>
          <a:p>
            <a:pPr marL="0" indent="0" algn="ctr">
              <a:buFont typeface="Arial" panose="020B0604020202020204" pitchFamily="34" charset="0"/>
              <a:buNone/>
            </a:pPr>
            <a:r>
              <a:rPr lang="en-GB" sz="1400" dirty="0">
                <a:solidFill>
                  <a:schemeClr val="bg1"/>
                </a:solidFill>
                <a:hlinkClick r:id="rId2" action="ppaction://hlinksldjump">
                  <a:extLst>
                    <a:ext uri="{A12FA001-AC4F-418D-AE19-62706E023703}">
                      <ahyp:hlinkClr xmlns:ahyp="http://schemas.microsoft.com/office/drawing/2018/hyperlinkcolor" val="tx"/>
                    </a:ext>
                  </a:extLst>
                </a:hlinkClick>
              </a:rPr>
              <a:t>Return to table of terminology</a:t>
            </a:r>
            <a:endParaRPr lang="en-GB" sz="1400" dirty="0">
              <a:solidFill>
                <a:schemeClr val="bg1"/>
              </a:solidFill>
            </a:endParaRPr>
          </a:p>
        </p:txBody>
      </p:sp>
    </p:spTree>
    <p:extLst>
      <p:ext uri="{BB962C8B-B14F-4D97-AF65-F5344CB8AC3E}">
        <p14:creationId xmlns:p14="http://schemas.microsoft.com/office/powerpoint/2010/main" val="3382833864"/>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Criminal and Civil Terms</a:t>
            </a:r>
            <a:endParaRPr lang="en-US" dirty="0"/>
          </a:p>
        </p:txBody>
      </p:sp>
      <p:sp>
        <p:nvSpPr>
          <p:cNvPr id="17" name="Content Placeholder 2">
            <a:extLst>
              <a:ext uri="{FF2B5EF4-FFF2-40B4-BE49-F238E27FC236}">
                <a16:creationId xmlns:a16="http://schemas.microsoft.com/office/drawing/2014/main" id="{7DA47027-1B38-4186-8D2B-D8D11F350C88}"/>
              </a:ext>
            </a:extLst>
          </p:cNvPr>
          <p:cNvSpPr txBox="1">
            <a:spLocks/>
          </p:cNvSpPr>
          <p:nvPr/>
        </p:nvSpPr>
        <p:spPr>
          <a:xfrm>
            <a:off x="627705" y="1779662"/>
            <a:ext cx="7985127" cy="3168352"/>
          </a:xfrm>
          <a:prstGeom prst="rect">
            <a:avLst/>
          </a:prstGeom>
          <a:noFill/>
          <a:ln>
            <a:noFill/>
          </a:ln>
        </p:spPr>
        <p:txBody>
          <a:bodyPr anchor="ct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0" indent="0">
              <a:buNone/>
            </a:pPr>
            <a:r>
              <a:rPr lang="en-US" sz="2200" b="1" dirty="0">
                <a:solidFill>
                  <a:srgbClr val="456188"/>
                </a:solidFill>
              </a:rPr>
              <a:t>Defendant </a:t>
            </a:r>
          </a:p>
          <a:p>
            <a:pPr marL="0" indent="0">
              <a:buNone/>
            </a:pPr>
            <a:r>
              <a:rPr lang="en-US" sz="2200" dirty="0"/>
              <a:t>In a criminal case the defendant is defending themselves against the state. In a civil case, the party who has a claim made against them will defend themselves in court.</a:t>
            </a:r>
          </a:p>
          <a:p>
            <a:pPr defTabSz="914400"/>
            <a:endParaRPr lang="en-US" sz="2200" i="1" kern="0" dirty="0"/>
          </a:p>
          <a:p>
            <a:pPr defTabSz="914400"/>
            <a:endParaRPr lang="en-US" sz="2200" i="1" dirty="0"/>
          </a:p>
          <a:p>
            <a:pPr defTabSz="914400"/>
            <a:endParaRPr lang="en-GB" kern="0" dirty="0"/>
          </a:p>
        </p:txBody>
      </p:sp>
      <p:sp>
        <p:nvSpPr>
          <p:cNvPr id="4" name="Flowchart: Alternate Process 3">
            <a:extLst>
              <a:ext uri="{FF2B5EF4-FFF2-40B4-BE49-F238E27FC236}">
                <a16:creationId xmlns:a16="http://schemas.microsoft.com/office/drawing/2014/main" id="{4801CF86-3192-4FD8-86C1-456F9A86F1F0}"/>
              </a:ext>
            </a:extLst>
          </p:cNvPr>
          <p:cNvSpPr/>
          <p:nvPr/>
        </p:nvSpPr>
        <p:spPr>
          <a:xfrm>
            <a:off x="531168" y="1923678"/>
            <a:ext cx="8033395" cy="1800200"/>
          </a:xfrm>
          <a:prstGeom prst="flowChartAlternateProcess">
            <a:avLst/>
          </a:prstGeom>
          <a:noFill/>
          <a:ln w="19050">
            <a:solidFill>
              <a:srgbClr val="456188"/>
            </a:solidFill>
          </a:ln>
        </p:spPr>
        <p:txBody>
          <a:bodyPr wrap="square" lIns="0" tIns="0" rIns="0" bIns="0" rtlCol="0" anchor="ctr"/>
          <a:lstStyle/>
          <a:p>
            <a:pPr marL="12700" algn="l"/>
            <a:endParaRPr lang="en-GB" sz="1400" b="1" dirty="0">
              <a:latin typeface="+mj-lt"/>
            </a:endParaRPr>
          </a:p>
        </p:txBody>
      </p:sp>
      <p:sp>
        <p:nvSpPr>
          <p:cNvPr id="5" name="Rectangle: Rounded Corners 4">
            <a:extLst>
              <a:ext uri="{FF2B5EF4-FFF2-40B4-BE49-F238E27FC236}">
                <a16:creationId xmlns:a16="http://schemas.microsoft.com/office/drawing/2014/main" id="{7D2A11F6-8A74-46FD-930F-D721CDF54E17}"/>
              </a:ext>
            </a:extLst>
          </p:cNvPr>
          <p:cNvSpPr/>
          <p:nvPr/>
        </p:nvSpPr>
        <p:spPr>
          <a:xfrm>
            <a:off x="531168" y="4385443"/>
            <a:ext cx="2312640" cy="319907"/>
          </a:xfrm>
          <a:prstGeom prst="roundRect">
            <a:avLst/>
          </a:prstGeom>
          <a:solidFill>
            <a:srgbClr val="456188"/>
          </a:solidFill>
          <a:ln>
            <a:solidFill>
              <a:srgbClr val="456188"/>
            </a:solidFill>
          </a:ln>
        </p:spPr>
        <p:txBody>
          <a:bodyPr wrap="square" lIns="0" tIns="0" rIns="0" bIns="0" rtlCol="0" anchor="ctr"/>
          <a:lstStyle/>
          <a:p>
            <a:pPr marL="0" indent="0" algn="ctr">
              <a:buFont typeface="Arial" panose="020B0604020202020204" pitchFamily="34" charset="0"/>
              <a:buNone/>
            </a:pPr>
            <a:r>
              <a:rPr lang="en-GB" sz="1400" dirty="0">
                <a:solidFill>
                  <a:schemeClr val="bg1"/>
                </a:solidFill>
                <a:hlinkClick r:id="rId2" action="ppaction://hlinksldjump">
                  <a:extLst>
                    <a:ext uri="{A12FA001-AC4F-418D-AE19-62706E023703}">
                      <ahyp:hlinkClr xmlns:ahyp="http://schemas.microsoft.com/office/drawing/2018/hyperlinkcolor" val="tx"/>
                    </a:ext>
                  </a:extLst>
                </a:hlinkClick>
              </a:rPr>
              <a:t>Return to table of terminology</a:t>
            </a:r>
            <a:endParaRPr lang="en-GB" sz="1400" dirty="0">
              <a:solidFill>
                <a:schemeClr val="bg1"/>
              </a:solidFill>
            </a:endParaRPr>
          </a:p>
        </p:txBody>
      </p:sp>
    </p:spTree>
    <p:extLst>
      <p:ext uri="{BB962C8B-B14F-4D97-AF65-F5344CB8AC3E}">
        <p14:creationId xmlns:p14="http://schemas.microsoft.com/office/powerpoint/2010/main" val="3407019365"/>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Table of terminology </a:t>
            </a:r>
            <a:endParaRPr lang="en-US" dirty="0"/>
          </a:p>
        </p:txBody>
      </p:sp>
      <p:graphicFrame>
        <p:nvGraphicFramePr>
          <p:cNvPr id="5" name="Content Placeholder 3">
            <a:extLst>
              <a:ext uri="{FF2B5EF4-FFF2-40B4-BE49-F238E27FC236}">
                <a16:creationId xmlns:a16="http://schemas.microsoft.com/office/drawing/2014/main" id="{295831B8-A60D-4937-AFC9-0EFD6A886448}"/>
              </a:ext>
            </a:extLst>
          </p:cNvPr>
          <p:cNvGraphicFramePr>
            <a:graphicFrameLocks/>
          </p:cNvGraphicFramePr>
          <p:nvPr>
            <p:extLst>
              <p:ext uri="{D42A27DB-BD31-4B8C-83A1-F6EECF244321}">
                <p14:modId xmlns:p14="http://schemas.microsoft.com/office/powerpoint/2010/main" val="1307060493"/>
              </p:ext>
            </p:extLst>
          </p:nvPr>
        </p:nvGraphicFramePr>
        <p:xfrm>
          <a:off x="899592" y="1203598"/>
          <a:ext cx="7055936" cy="3192356"/>
        </p:xfrm>
        <a:graphic>
          <a:graphicData uri="http://schemas.openxmlformats.org/drawingml/2006/table">
            <a:tbl>
              <a:tblPr firstRow="1" firstCol="1" bandRow="1">
                <a:tableStyleId>{5C22544A-7EE6-4342-B048-85BDC9FD1C3A}</a:tableStyleId>
              </a:tblPr>
              <a:tblGrid>
                <a:gridCol w="1967936">
                  <a:extLst>
                    <a:ext uri="{9D8B030D-6E8A-4147-A177-3AD203B41FA5}">
                      <a16:colId xmlns:a16="http://schemas.microsoft.com/office/drawing/2014/main" val="20000"/>
                    </a:ext>
                  </a:extLst>
                </a:gridCol>
                <a:gridCol w="2544000">
                  <a:extLst>
                    <a:ext uri="{9D8B030D-6E8A-4147-A177-3AD203B41FA5}">
                      <a16:colId xmlns:a16="http://schemas.microsoft.com/office/drawing/2014/main" val="20001"/>
                    </a:ext>
                  </a:extLst>
                </a:gridCol>
                <a:gridCol w="2544000">
                  <a:extLst>
                    <a:ext uri="{9D8B030D-6E8A-4147-A177-3AD203B41FA5}">
                      <a16:colId xmlns:a16="http://schemas.microsoft.com/office/drawing/2014/main" val="20002"/>
                    </a:ext>
                  </a:extLst>
                </a:gridCol>
              </a:tblGrid>
              <a:tr h="504056">
                <a:tc>
                  <a:txBody>
                    <a:bodyPr/>
                    <a:lstStyle/>
                    <a:p>
                      <a:pPr algn="l">
                        <a:lnSpc>
                          <a:spcPct val="107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 </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Criminal Law</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chemeClr val="tx1"/>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Civil Law</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extLst>
                  <a:ext uri="{0D108BD9-81ED-4DB2-BD59-A6C34878D82A}">
                    <a16:rowId xmlns:a16="http://schemas.microsoft.com/office/drawing/2014/main" val="10000"/>
                  </a:ext>
                </a:extLst>
              </a:tr>
              <a:tr h="2688300">
                <a:tc>
                  <a:txBody>
                    <a:bodyPr/>
                    <a:lstStyle/>
                    <a:p>
                      <a:pPr algn="l">
                        <a:lnSpc>
                          <a:spcPct val="100000"/>
                        </a:lnSpc>
                        <a:spcBef>
                          <a:spcPts val="1800"/>
                        </a:spcBef>
                        <a:spcAft>
                          <a:spcPts val="0"/>
                        </a:spcAft>
                        <a:tabLst>
                          <a:tab pos="1639570" algn="l"/>
                        </a:tabLst>
                      </a:pPr>
                      <a:endParaRPr lang="en-GB" sz="1400" dirty="0">
                        <a:solidFill>
                          <a:schemeClr val="tx1"/>
                        </a:solidFill>
                        <a:effectLst/>
                        <a:latin typeface="Arial" panose="020B0604020202020204" pitchFamily="34" charset="0"/>
                        <a:cs typeface="Arial" panose="020B0604020202020204" pitchFamily="34" charset="0"/>
                      </a:endParaRPr>
                    </a:p>
                    <a:p>
                      <a:pPr algn="l">
                        <a:lnSpc>
                          <a:spcPct val="100000"/>
                        </a:lnSpc>
                        <a:spcBef>
                          <a:spcPts val="1800"/>
                        </a:spcBef>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Public or private?</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sz="140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1400" dirty="0">
                        <a:latin typeface="Arial" panose="020B0604020202020204" pitchFamily="34" charset="0"/>
                        <a:cs typeface="Arial" panose="020B0604020202020204" pitchFamily="34" charset="0"/>
                      </a:endParaRPr>
                    </a:p>
                    <a:p>
                      <a:pPr>
                        <a:lnSpc>
                          <a:spcPct val="100000"/>
                        </a:lnSpc>
                        <a:spcAft>
                          <a:spcPts val="0"/>
                        </a:spcAft>
                      </a:pP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0000"/>
                        </a:lnSpc>
                        <a:spcAft>
                          <a:spcPts val="0"/>
                        </a:spcAft>
                      </a:pPr>
                      <a:endParaRPr lang="en-GB" sz="1400" dirty="0">
                        <a:effectLst/>
                        <a:latin typeface="Arial" panose="020B0604020202020204" pitchFamily="34" charset="0"/>
                        <a:ea typeface="SimSun" panose="02010600030101010101" pitchFamily="2" charset="-122"/>
                        <a:cs typeface="Arial" panose="020B0604020202020204" pitchFamily="34" charset="0"/>
                      </a:endParaRPr>
                    </a:p>
                    <a:p>
                      <a:pPr>
                        <a:lnSpc>
                          <a:spcPct val="100000"/>
                        </a:lnSpc>
                        <a:spcAft>
                          <a:spcPts val="0"/>
                        </a:spcAft>
                      </a:pPr>
                      <a:endParaRPr lang="en-GB" sz="1400" dirty="0">
                        <a:effectLst/>
                        <a:latin typeface="Arial" panose="020B0604020202020204" pitchFamily="34" charset="0"/>
                        <a:ea typeface="SimSun" panose="02010600030101010101" pitchFamily="2" charset="-122"/>
                        <a:cs typeface="Arial" panose="020B0604020202020204" pitchFamily="34" charset="0"/>
                      </a:endParaRPr>
                    </a:p>
                    <a:p>
                      <a:pPr>
                        <a:lnSpc>
                          <a:spcPct val="100000"/>
                        </a:lnSpc>
                        <a:spcAft>
                          <a:spcPts val="0"/>
                        </a:spcAft>
                      </a:pP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extLst>
                  <a:ext uri="{0D108BD9-81ED-4DB2-BD59-A6C34878D82A}">
                    <a16:rowId xmlns:a16="http://schemas.microsoft.com/office/drawing/2014/main" val="10001"/>
                  </a:ext>
                </a:extLst>
              </a:tr>
            </a:tbl>
          </a:graphicData>
        </a:graphic>
      </p:graphicFrame>
      <p:sp>
        <p:nvSpPr>
          <p:cNvPr id="7" name="TextBox 6">
            <a:extLst>
              <a:ext uri="{FF2B5EF4-FFF2-40B4-BE49-F238E27FC236}">
                <a16:creationId xmlns:a16="http://schemas.microsoft.com/office/drawing/2014/main" id="{EF0AE6F7-66CD-4C2E-AFFB-FB5F087D56E1}"/>
              </a:ext>
            </a:extLst>
          </p:cNvPr>
          <p:cNvSpPr txBox="1"/>
          <p:nvPr/>
        </p:nvSpPr>
        <p:spPr>
          <a:xfrm>
            <a:off x="2987824" y="2067694"/>
            <a:ext cx="2304256" cy="738664"/>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Public - a crime is committed against the state.</a:t>
            </a:r>
          </a:p>
        </p:txBody>
      </p:sp>
      <p:sp>
        <p:nvSpPr>
          <p:cNvPr id="8" name="TextBox 7">
            <a:extLst>
              <a:ext uri="{FF2B5EF4-FFF2-40B4-BE49-F238E27FC236}">
                <a16:creationId xmlns:a16="http://schemas.microsoft.com/office/drawing/2014/main" id="{13A5FD36-C76F-422C-908B-0CBEA832D4D4}"/>
              </a:ext>
            </a:extLst>
          </p:cNvPr>
          <p:cNvSpPr txBox="1"/>
          <p:nvPr/>
        </p:nvSpPr>
        <p:spPr>
          <a:xfrm>
            <a:off x="5580112" y="2067694"/>
            <a:ext cx="2232248" cy="954107"/>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Private - a civil case is a dispute between individuals.</a:t>
            </a:r>
          </a:p>
          <a:p>
            <a:endParaRPr lang="en-GB" sz="1400" dirty="0"/>
          </a:p>
        </p:txBody>
      </p:sp>
    </p:spTree>
    <p:extLst>
      <p:ext uri="{BB962C8B-B14F-4D97-AF65-F5344CB8AC3E}">
        <p14:creationId xmlns:p14="http://schemas.microsoft.com/office/powerpoint/2010/main" val="25954140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Table of terminology </a:t>
            </a:r>
            <a:endParaRPr lang="en-US" dirty="0"/>
          </a:p>
        </p:txBody>
      </p:sp>
      <p:graphicFrame>
        <p:nvGraphicFramePr>
          <p:cNvPr id="5" name="Content Placeholder 3">
            <a:extLst>
              <a:ext uri="{FF2B5EF4-FFF2-40B4-BE49-F238E27FC236}">
                <a16:creationId xmlns:a16="http://schemas.microsoft.com/office/drawing/2014/main" id="{295831B8-A60D-4937-AFC9-0EFD6A886448}"/>
              </a:ext>
            </a:extLst>
          </p:cNvPr>
          <p:cNvGraphicFramePr>
            <a:graphicFrameLocks/>
          </p:cNvGraphicFramePr>
          <p:nvPr>
            <p:extLst>
              <p:ext uri="{D42A27DB-BD31-4B8C-83A1-F6EECF244321}">
                <p14:modId xmlns:p14="http://schemas.microsoft.com/office/powerpoint/2010/main" val="1727197937"/>
              </p:ext>
            </p:extLst>
          </p:nvPr>
        </p:nvGraphicFramePr>
        <p:xfrm>
          <a:off x="899592" y="1203598"/>
          <a:ext cx="7055936" cy="3192356"/>
        </p:xfrm>
        <a:graphic>
          <a:graphicData uri="http://schemas.openxmlformats.org/drawingml/2006/table">
            <a:tbl>
              <a:tblPr firstRow="1" firstCol="1" bandRow="1">
                <a:tableStyleId>{5C22544A-7EE6-4342-B048-85BDC9FD1C3A}</a:tableStyleId>
              </a:tblPr>
              <a:tblGrid>
                <a:gridCol w="1967936">
                  <a:extLst>
                    <a:ext uri="{9D8B030D-6E8A-4147-A177-3AD203B41FA5}">
                      <a16:colId xmlns:a16="http://schemas.microsoft.com/office/drawing/2014/main" val="20000"/>
                    </a:ext>
                  </a:extLst>
                </a:gridCol>
                <a:gridCol w="2544000">
                  <a:extLst>
                    <a:ext uri="{9D8B030D-6E8A-4147-A177-3AD203B41FA5}">
                      <a16:colId xmlns:a16="http://schemas.microsoft.com/office/drawing/2014/main" val="20001"/>
                    </a:ext>
                  </a:extLst>
                </a:gridCol>
                <a:gridCol w="2544000">
                  <a:extLst>
                    <a:ext uri="{9D8B030D-6E8A-4147-A177-3AD203B41FA5}">
                      <a16:colId xmlns:a16="http://schemas.microsoft.com/office/drawing/2014/main" val="20002"/>
                    </a:ext>
                  </a:extLst>
                </a:gridCol>
              </a:tblGrid>
              <a:tr h="504056">
                <a:tc>
                  <a:txBody>
                    <a:bodyPr/>
                    <a:lstStyle/>
                    <a:p>
                      <a:pPr algn="ctr">
                        <a:lnSpc>
                          <a:spcPct val="107000"/>
                        </a:lnSpc>
                        <a:spcAft>
                          <a:spcPts val="0"/>
                        </a:spcAft>
                        <a:tabLst>
                          <a:tab pos="1639570" algn="l"/>
                        </a:tabLst>
                      </a:pPr>
                      <a:r>
                        <a:rPr lang="en-GB" sz="1400" dirty="0">
                          <a:effectLst/>
                          <a:latin typeface="Arial" panose="020B0604020202020204" pitchFamily="34" charset="0"/>
                          <a:cs typeface="Arial" panose="020B0604020202020204" pitchFamily="34" charset="0"/>
                        </a:rPr>
                        <a:t> </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Criminal Law</a:t>
                      </a:r>
                    </a:p>
                  </a:txBody>
                  <a:tcPr marL="68150" marR="68150" marT="0" marB="0">
                    <a:lnL w="12700" cap="flat" cmpd="sng" algn="ctr">
                      <a:solidFill>
                        <a:schemeClr val="tx1"/>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Civil Law</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extLst>
                  <a:ext uri="{0D108BD9-81ED-4DB2-BD59-A6C34878D82A}">
                    <a16:rowId xmlns:a16="http://schemas.microsoft.com/office/drawing/2014/main" val="10000"/>
                  </a:ext>
                </a:extLst>
              </a:tr>
              <a:tr h="2688300">
                <a:tc>
                  <a:txBody>
                    <a:bodyPr/>
                    <a:lstStyle/>
                    <a:p>
                      <a:pPr>
                        <a:lnSpc>
                          <a:spcPct val="107000"/>
                        </a:lnSpc>
                        <a:spcAft>
                          <a:spcPts val="0"/>
                        </a:spcAft>
                        <a:tabLst>
                          <a:tab pos="1639570" algn="l"/>
                        </a:tabLst>
                      </a:pPr>
                      <a:endParaRPr lang="en-GB" sz="1400" dirty="0">
                        <a:solidFill>
                          <a:schemeClr val="tx1"/>
                        </a:solidFill>
                        <a:effectLst/>
                        <a:latin typeface="Arial" panose="020B0604020202020204" pitchFamily="34" charset="0"/>
                        <a:cs typeface="Arial" panose="020B0604020202020204" pitchFamily="34" charset="0"/>
                      </a:endParaRPr>
                    </a:p>
                    <a:p>
                      <a:pPr algn="l">
                        <a:lnSpc>
                          <a:spcPct val="107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Which courts?</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7000"/>
                        </a:lnSpc>
                        <a:spcAft>
                          <a:spcPts val="0"/>
                        </a:spcAft>
                        <a:tabLst>
                          <a:tab pos="1639570" algn="l"/>
                        </a:tabLst>
                      </a:pP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7000"/>
                        </a:lnSpc>
                        <a:spcAft>
                          <a:spcPts val="0"/>
                        </a:spcAft>
                        <a:tabLst>
                          <a:tab pos="1639570" algn="l"/>
                        </a:tabLst>
                      </a:pP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extLst>
                  <a:ext uri="{0D108BD9-81ED-4DB2-BD59-A6C34878D82A}">
                    <a16:rowId xmlns:a16="http://schemas.microsoft.com/office/drawing/2014/main" val="10001"/>
                  </a:ext>
                </a:extLst>
              </a:tr>
            </a:tbl>
          </a:graphicData>
        </a:graphic>
      </p:graphicFrame>
      <p:sp>
        <p:nvSpPr>
          <p:cNvPr id="4" name="TextBox 3">
            <a:extLst>
              <a:ext uri="{FF2B5EF4-FFF2-40B4-BE49-F238E27FC236}">
                <a16:creationId xmlns:a16="http://schemas.microsoft.com/office/drawing/2014/main" id="{B2BDFAB8-0E86-450E-A3C7-C97CF5B3B16F}"/>
              </a:ext>
            </a:extLst>
          </p:cNvPr>
          <p:cNvSpPr txBox="1"/>
          <p:nvPr/>
        </p:nvSpPr>
        <p:spPr>
          <a:xfrm>
            <a:off x="2915816" y="1862689"/>
            <a:ext cx="2592288" cy="997645"/>
          </a:xfrm>
          <a:prstGeom prst="rect">
            <a:avLst/>
          </a:prstGeom>
          <a:noFill/>
        </p:spPr>
        <p:txBody>
          <a:bodyPr wrap="square" rtlCol="0">
            <a:spAutoFit/>
          </a:bodyPr>
          <a:lstStyle/>
          <a:p>
            <a:pPr>
              <a:lnSpc>
                <a:spcPct val="107000"/>
              </a:lnSpc>
              <a:spcAft>
                <a:spcPts val="0"/>
              </a:spcAft>
              <a:tabLst>
                <a:tab pos="1639570" algn="l"/>
              </a:tabLst>
            </a:pPr>
            <a:r>
              <a:rPr lang="en-GB" sz="1400" dirty="0">
                <a:latin typeface="Arial" panose="020B0604020202020204" pitchFamily="34" charset="0"/>
                <a:cs typeface="Arial" panose="020B0604020202020204" pitchFamily="34" charset="0"/>
              </a:rPr>
              <a:t>The Magistrates’ Court deals with petty crimes and the Crown Court deals with the serious crimes.</a:t>
            </a:r>
            <a:endParaRPr lang="en-GB" sz="1400" dirty="0">
              <a:latin typeface="Arial" panose="020B0604020202020204" pitchFamily="34" charset="0"/>
              <a:ea typeface="SimSun" panose="02010600030101010101" pitchFamily="2" charset="-122"/>
              <a:cs typeface="Arial" panose="020B0604020202020204" pitchFamily="34" charset="0"/>
            </a:endParaRPr>
          </a:p>
        </p:txBody>
      </p:sp>
      <p:sp>
        <p:nvSpPr>
          <p:cNvPr id="6" name="TextBox 5">
            <a:extLst>
              <a:ext uri="{FF2B5EF4-FFF2-40B4-BE49-F238E27FC236}">
                <a16:creationId xmlns:a16="http://schemas.microsoft.com/office/drawing/2014/main" id="{04E3BB09-4456-4544-8D24-E2D2EEDD1819}"/>
              </a:ext>
            </a:extLst>
          </p:cNvPr>
          <p:cNvSpPr txBox="1"/>
          <p:nvPr/>
        </p:nvSpPr>
        <p:spPr>
          <a:xfrm>
            <a:off x="5508104" y="1851670"/>
            <a:ext cx="2592288" cy="1228157"/>
          </a:xfrm>
          <a:prstGeom prst="rect">
            <a:avLst/>
          </a:prstGeom>
          <a:noFill/>
        </p:spPr>
        <p:txBody>
          <a:bodyPr wrap="square" rtlCol="0">
            <a:spAutoFit/>
          </a:bodyPr>
          <a:lstStyle/>
          <a:p>
            <a:pPr>
              <a:lnSpc>
                <a:spcPct val="107000"/>
              </a:lnSpc>
              <a:tabLst>
                <a:tab pos="1639570" algn="l"/>
              </a:tabLst>
            </a:pPr>
            <a:r>
              <a:rPr lang="en-GB" sz="1400" dirty="0">
                <a:latin typeface="Arial" panose="020B0604020202020204" pitchFamily="34" charset="0"/>
                <a:cs typeface="Arial" panose="020B0604020202020204" pitchFamily="34" charset="0"/>
              </a:rPr>
              <a:t>Trials are held in the County Court or the High Court depending on the value and complexity of the case.</a:t>
            </a:r>
          </a:p>
          <a:p>
            <a:pPr>
              <a:lnSpc>
                <a:spcPct val="107000"/>
              </a:lnSpc>
              <a:tabLst>
                <a:tab pos="1639570" algn="l"/>
              </a:tabLst>
            </a:pPr>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16648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Table of terminology </a:t>
            </a:r>
            <a:endParaRPr lang="en-US" dirty="0"/>
          </a:p>
        </p:txBody>
      </p:sp>
      <p:graphicFrame>
        <p:nvGraphicFramePr>
          <p:cNvPr id="5" name="Content Placeholder 3">
            <a:extLst>
              <a:ext uri="{FF2B5EF4-FFF2-40B4-BE49-F238E27FC236}">
                <a16:creationId xmlns:a16="http://schemas.microsoft.com/office/drawing/2014/main" id="{295831B8-A60D-4937-AFC9-0EFD6A886448}"/>
              </a:ext>
            </a:extLst>
          </p:cNvPr>
          <p:cNvGraphicFramePr>
            <a:graphicFrameLocks/>
          </p:cNvGraphicFramePr>
          <p:nvPr>
            <p:extLst>
              <p:ext uri="{D42A27DB-BD31-4B8C-83A1-F6EECF244321}">
                <p14:modId xmlns:p14="http://schemas.microsoft.com/office/powerpoint/2010/main" val="4266619833"/>
              </p:ext>
            </p:extLst>
          </p:nvPr>
        </p:nvGraphicFramePr>
        <p:xfrm>
          <a:off x="899592" y="1203598"/>
          <a:ext cx="7055936" cy="3192356"/>
        </p:xfrm>
        <a:graphic>
          <a:graphicData uri="http://schemas.openxmlformats.org/drawingml/2006/table">
            <a:tbl>
              <a:tblPr firstRow="1" firstCol="1" bandRow="1">
                <a:tableStyleId>{5C22544A-7EE6-4342-B048-85BDC9FD1C3A}</a:tableStyleId>
              </a:tblPr>
              <a:tblGrid>
                <a:gridCol w="1967936">
                  <a:extLst>
                    <a:ext uri="{9D8B030D-6E8A-4147-A177-3AD203B41FA5}">
                      <a16:colId xmlns:a16="http://schemas.microsoft.com/office/drawing/2014/main" val="20000"/>
                    </a:ext>
                  </a:extLst>
                </a:gridCol>
                <a:gridCol w="2544000">
                  <a:extLst>
                    <a:ext uri="{9D8B030D-6E8A-4147-A177-3AD203B41FA5}">
                      <a16:colId xmlns:a16="http://schemas.microsoft.com/office/drawing/2014/main" val="20001"/>
                    </a:ext>
                  </a:extLst>
                </a:gridCol>
                <a:gridCol w="2544000">
                  <a:extLst>
                    <a:ext uri="{9D8B030D-6E8A-4147-A177-3AD203B41FA5}">
                      <a16:colId xmlns:a16="http://schemas.microsoft.com/office/drawing/2014/main" val="20002"/>
                    </a:ext>
                  </a:extLst>
                </a:gridCol>
              </a:tblGrid>
              <a:tr h="504056">
                <a:tc>
                  <a:txBody>
                    <a:bodyPr/>
                    <a:lstStyle/>
                    <a:p>
                      <a:pPr algn="ctr">
                        <a:lnSpc>
                          <a:spcPct val="107000"/>
                        </a:lnSpc>
                        <a:spcAft>
                          <a:spcPts val="0"/>
                        </a:spcAft>
                        <a:tabLst>
                          <a:tab pos="1639570" algn="l"/>
                        </a:tabLst>
                      </a:pPr>
                      <a:r>
                        <a:rPr lang="en-GB" sz="1400" dirty="0">
                          <a:effectLst/>
                          <a:latin typeface="Arial" panose="020B0604020202020204" pitchFamily="34" charset="0"/>
                          <a:cs typeface="Arial" panose="020B0604020202020204" pitchFamily="34" charset="0"/>
                        </a:rPr>
                        <a:t> </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Criminal Law</a:t>
                      </a:r>
                    </a:p>
                  </a:txBody>
                  <a:tcPr marL="68150" marR="68150" marT="0" marB="0">
                    <a:lnL w="12700" cap="flat" cmpd="sng" algn="ctr">
                      <a:solidFill>
                        <a:schemeClr val="tx1"/>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Civil Law</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extLst>
                  <a:ext uri="{0D108BD9-81ED-4DB2-BD59-A6C34878D82A}">
                    <a16:rowId xmlns:a16="http://schemas.microsoft.com/office/drawing/2014/main" val="10000"/>
                  </a:ext>
                </a:extLst>
              </a:tr>
              <a:tr h="2688300">
                <a:tc>
                  <a:txBody>
                    <a:bodyPr/>
                    <a:lstStyle/>
                    <a:p>
                      <a:pPr>
                        <a:lnSpc>
                          <a:spcPct val="107000"/>
                        </a:lnSpc>
                        <a:spcAft>
                          <a:spcPts val="0"/>
                        </a:spcAft>
                        <a:tabLst>
                          <a:tab pos="1639570" algn="l"/>
                        </a:tabLst>
                      </a:pPr>
                      <a:endParaRPr lang="en-GB" sz="1400" dirty="0">
                        <a:solidFill>
                          <a:schemeClr val="tx1"/>
                        </a:solidFill>
                        <a:effectLst/>
                        <a:latin typeface="Arial" panose="020B0604020202020204" pitchFamily="34" charset="0"/>
                        <a:cs typeface="Arial" panose="020B0604020202020204" pitchFamily="34" charset="0"/>
                      </a:endParaRPr>
                    </a:p>
                    <a:p>
                      <a:pPr>
                        <a:lnSpc>
                          <a:spcPct val="107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The defendant is…?</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7000"/>
                        </a:lnSpc>
                        <a:spcAft>
                          <a:spcPts val="0"/>
                        </a:spcAft>
                      </a:pP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7000"/>
                        </a:lnSpc>
                        <a:spcAft>
                          <a:spcPts val="0"/>
                        </a:spcAft>
                        <a:tabLst>
                          <a:tab pos="1639570" algn="l"/>
                        </a:tabLst>
                      </a:pP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extLst>
                  <a:ext uri="{0D108BD9-81ED-4DB2-BD59-A6C34878D82A}">
                    <a16:rowId xmlns:a16="http://schemas.microsoft.com/office/drawing/2014/main" val="10001"/>
                  </a:ext>
                </a:extLst>
              </a:tr>
            </a:tbl>
          </a:graphicData>
        </a:graphic>
      </p:graphicFrame>
      <p:sp>
        <p:nvSpPr>
          <p:cNvPr id="4" name="TextBox 3">
            <a:extLst>
              <a:ext uri="{FF2B5EF4-FFF2-40B4-BE49-F238E27FC236}">
                <a16:creationId xmlns:a16="http://schemas.microsoft.com/office/drawing/2014/main" id="{CA46AD04-8455-4DBC-AD0A-49847E56691A}"/>
              </a:ext>
            </a:extLst>
          </p:cNvPr>
          <p:cNvSpPr txBox="1"/>
          <p:nvPr/>
        </p:nvSpPr>
        <p:spPr>
          <a:xfrm>
            <a:off x="2915816" y="1870279"/>
            <a:ext cx="2520280" cy="306109"/>
          </a:xfrm>
          <a:prstGeom prst="rect">
            <a:avLst/>
          </a:prstGeom>
          <a:noFill/>
        </p:spPr>
        <p:txBody>
          <a:bodyPr wrap="square" rtlCol="0">
            <a:spAutoFit/>
          </a:bodyPr>
          <a:lstStyle/>
          <a:p>
            <a:pPr>
              <a:lnSpc>
                <a:spcPct val="107000"/>
              </a:lnSpc>
              <a:spcAft>
                <a:spcPts val="0"/>
              </a:spcAft>
            </a:pPr>
            <a:r>
              <a:rPr lang="en-GB" sz="1400" dirty="0">
                <a:latin typeface="Arial" panose="020B0604020202020204" pitchFamily="34" charset="0"/>
                <a:cs typeface="Arial" panose="020B0604020202020204" pitchFamily="34" charset="0"/>
              </a:rPr>
              <a:t>The defendant is prosecuted.</a:t>
            </a:r>
            <a:endParaRPr lang="en-GB" sz="1400" dirty="0">
              <a:latin typeface="Arial" panose="020B0604020202020204" pitchFamily="34" charset="0"/>
              <a:ea typeface="SimSun" panose="02010600030101010101" pitchFamily="2" charset="-122"/>
              <a:cs typeface="Arial" panose="020B0604020202020204" pitchFamily="34" charset="0"/>
            </a:endParaRPr>
          </a:p>
        </p:txBody>
      </p:sp>
      <p:sp>
        <p:nvSpPr>
          <p:cNvPr id="6" name="TextBox 5">
            <a:extLst>
              <a:ext uri="{FF2B5EF4-FFF2-40B4-BE49-F238E27FC236}">
                <a16:creationId xmlns:a16="http://schemas.microsoft.com/office/drawing/2014/main" id="{16169F9C-5C4D-49FB-9233-40D49D5B56CA}"/>
              </a:ext>
            </a:extLst>
          </p:cNvPr>
          <p:cNvSpPr txBox="1"/>
          <p:nvPr/>
        </p:nvSpPr>
        <p:spPr>
          <a:xfrm>
            <a:off x="5580112" y="1851670"/>
            <a:ext cx="2448272" cy="538289"/>
          </a:xfrm>
          <a:prstGeom prst="rect">
            <a:avLst/>
          </a:prstGeom>
          <a:noFill/>
        </p:spPr>
        <p:txBody>
          <a:bodyPr wrap="square" rtlCol="0">
            <a:spAutoFit/>
          </a:bodyPr>
          <a:lstStyle/>
          <a:p>
            <a:pPr>
              <a:lnSpc>
                <a:spcPct val="107000"/>
              </a:lnSpc>
            </a:pPr>
            <a:r>
              <a:rPr lang="en-GB" sz="1400" dirty="0">
                <a:latin typeface="Arial" panose="020B0604020202020204" pitchFamily="34" charset="0"/>
                <a:cs typeface="Arial" panose="020B0604020202020204" pitchFamily="34" charset="0"/>
              </a:rPr>
              <a:t>The defendant is sued.</a:t>
            </a:r>
          </a:p>
          <a:p>
            <a:endParaRPr lang="en-GB" sz="1400" dirty="0"/>
          </a:p>
        </p:txBody>
      </p:sp>
    </p:spTree>
    <p:extLst>
      <p:ext uri="{BB962C8B-B14F-4D97-AF65-F5344CB8AC3E}">
        <p14:creationId xmlns:p14="http://schemas.microsoft.com/office/powerpoint/2010/main" val="5502913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Table of terminology </a:t>
            </a:r>
            <a:endParaRPr lang="en-US" dirty="0"/>
          </a:p>
        </p:txBody>
      </p:sp>
      <p:graphicFrame>
        <p:nvGraphicFramePr>
          <p:cNvPr id="5" name="Content Placeholder 3">
            <a:extLst>
              <a:ext uri="{FF2B5EF4-FFF2-40B4-BE49-F238E27FC236}">
                <a16:creationId xmlns:a16="http://schemas.microsoft.com/office/drawing/2014/main" id="{295831B8-A60D-4937-AFC9-0EFD6A886448}"/>
              </a:ext>
            </a:extLst>
          </p:cNvPr>
          <p:cNvGraphicFramePr>
            <a:graphicFrameLocks/>
          </p:cNvGraphicFramePr>
          <p:nvPr>
            <p:extLst>
              <p:ext uri="{D42A27DB-BD31-4B8C-83A1-F6EECF244321}">
                <p14:modId xmlns:p14="http://schemas.microsoft.com/office/powerpoint/2010/main" val="1395840749"/>
              </p:ext>
            </p:extLst>
          </p:nvPr>
        </p:nvGraphicFramePr>
        <p:xfrm>
          <a:off x="899592" y="1203598"/>
          <a:ext cx="7055936" cy="3192356"/>
        </p:xfrm>
        <a:graphic>
          <a:graphicData uri="http://schemas.openxmlformats.org/drawingml/2006/table">
            <a:tbl>
              <a:tblPr firstRow="1" firstCol="1" bandRow="1">
                <a:tableStyleId>{5C22544A-7EE6-4342-B048-85BDC9FD1C3A}</a:tableStyleId>
              </a:tblPr>
              <a:tblGrid>
                <a:gridCol w="1967936">
                  <a:extLst>
                    <a:ext uri="{9D8B030D-6E8A-4147-A177-3AD203B41FA5}">
                      <a16:colId xmlns:a16="http://schemas.microsoft.com/office/drawing/2014/main" val="20000"/>
                    </a:ext>
                  </a:extLst>
                </a:gridCol>
                <a:gridCol w="2544000">
                  <a:extLst>
                    <a:ext uri="{9D8B030D-6E8A-4147-A177-3AD203B41FA5}">
                      <a16:colId xmlns:a16="http://schemas.microsoft.com/office/drawing/2014/main" val="20001"/>
                    </a:ext>
                  </a:extLst>
                </a:gridCol>
                <a:gridCol w="2544000">
                  <a:extLst>
                    <a:ext uri="{9D8B030D-6E8A-4147-A177-3AD203B41FA5}">
                      <a16:colId xmlns:a16="http://schemas.microsoft.com/office/drawing/2014/main" val="20002"/>
                    </a:ext>
                  </a:extLst>
                </a:gridCol>
              </a:tblGrid>
              <a:tr h="504056">
                <a:tc>
                  <a:txBody>
                    <a:bodyPr/>
                    <a:lstStyle/>
                    <a:p>
                      <a:pPr algn="ctr">
                        <a:lnSpc>
                          <a:spcPct val="107000"/>
                        </a:lnSpc>
                        <a:spcAft>
                          <a:spcPts val="0"/>
                        </a:spcAft>
                        <a:tabLst>
                          <a:tab pos="1639570" algn="l"/>
                        </a:tabLst>
                      </a:pPr>
                      <a:r>
                        <a:rPr lang="en-GB" sz="1400" dirty="0">
                          <a:effectLst/>
                          <a:latin typeface="Arial" panose="020B0604020202020204" pitchFamily="34" charset="0"/>
                          <a:cs typeface="Arial" panose="020B0604020202020204" pitchFamily="34" charset="0"/>
                        </a:rPr>
                        <a:t> </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Criminal Law</a:t>
                      </a:r>
                    </a:p>
                  </a:txBody>
                  <a:tcPr marL="68150" marR="68150" marT="0" marB="0">
                    <a:lnL w="12700" cap="flat" cmpd="sng" algn="ctr">
                      <a:solidFill>
                        <a:schemeClr val="tx1"/>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Civil Law</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extLst>
                  <a:ext uri="{0D108BD9-81ED-4DB2-BD59-A6C34878D82A}">
                    <a16:rowId xmlns:a16="http://schemas.microsoft.com/office/drawing/2014/main" val="10000"/>
                  </a:ext>
                </a:extLst>
              </a:tr>
              <a:tr h="2688300">
                <a:tc>
                  <a:txBody>
                    <a:bodyPr/>
                    <a:lstStyle/>
                    <a:p>
                      <a:pPr>
                        <a:lnSpc>
                          <a:spcPct val="107000"/>
                        </a:lnSpc>
                        <a:spcAft>
                          <a:spcPts val="0"/>
                        </a:spcAft>
                        <a:tabLst>
                          <a:tab pos="1639570" algn="l"/>
                        </a:tabLst>
                      </a:pPr>
                      <a:endParaRPr lang="en-GB" sz="1400" dirty="0">
                        <a:solidFill>
                          <a:schemeClr val="tx1"/>
                        </a:solidFill>
                        <a:effectLst/>
                        <a:latin typeface="Arial" panose="020B0604020202020204" pitchFamily="34" charset="0"/>
                        <a:cs typeface="Arial" panose="020B0604020202020204" pitchFamily="34" charset="0"/>
                      </a:endParaRPr>
                    </a:p>
                    <a:p>
                      <a:pPr>
                        <a:lnSpc>
                          <a:spcPct val="107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The outcome of the case is…?</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7000"/>
                        </a:lnSpc>
                        <a:spcAft>
                          <a:spcPts val="0"/>
                        </a:spcAft>
                        <a:tabLst>
                          <a:tab pos="1639570" algn="l"/>
                        </a:tabLst>
                      </a:pP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7000"/>
                        </a:lnSpc>
                        <a:spcAft>
                          <a:spcPts val="0"/>
                        </a:spcAft>
                        <a:tabLst>
                          <a:tab pos="1639570" algn="l"/>
                        </a:tabLst>
                      </a:pP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extLst>
                  <a:ext uri="{0D108BD9-81ED-4DB2-BD59-A6C34878D82A}">
                    <a16:rowId xmlns:a16="http://schemas.microsoft.com/office/drawing/2014/main" val="10001"/>
                  </a:ext>
                </a:extLst>
              </a:tr>
            </a:tbl>
          </a:graphicData>
        </a:graphic>
      </p:graphicFrame>
      <p:sp>
        <p:nvSpPr>
          <p:cNvPr id="4" name="TextBox 3">
            <a:extLst>
              <a:ext uri="{FF2B5EF4-FFF2-40B4-BE49-F238E27FC236}">
                <a16:creationId xmlns:a16="http://schemas.microsoft.com/office/drawing/2014/main" id="{EC46EA35-8AF4-4F20-9353-1DE0EBA48794}"/>
              </a:ext>
            </a:extLst>
          </p:cNvPr>
          <p:cNvSpPr txBox="1"/>
          <p:nvPr/>
        </p:nvSpPr>
        <p:spPr>
          <a:xfrm>
            <a:off x="2987824" y="1923678"/>
            <a:ext cx="2016224" cy="523220"/>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Guilty or not guilty</a:t>
            </a:r>
          </a:p>
          <a:p>
            <a:endParaRPr lang="en-GB" sz="1400" dirty="0"/>
          </a:p>
        </p:txBody>
      </p:sp>
      <p:sp>
        <p:nvSpPr>
          <p:cNvPr id="6" name="TextBox 5">
            <a:extLst>
              <a:ext uri="{FF2B5EF4-FFF2-40B4-BE49-F238E27FC236}">
                <a16:creationId xmlns:a16="http://schemas.microsoft.com/office/drawing/2014/main" id="{B3E4E690-644F-4C30-AAD4-392025D40B41}"/>
              </a:ext>
            </a:extLst>
          </p:cNvPr>
          <p:cNvSpPr txBox="1"/>
          <p:nvPr/>
        </p:nvSpPr>
        <p:spPr>
          <a:xfrm>
            <a:off x="5579799" y="1923678"/>
            <a:ext cx="2160240" cy="523220"/>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Liable</a:t>
            </a:r>
            <a:endParaRPr lang="en-GB" sz="1400" dirty="0">
              <a:latin typeface="Arial" panose="020B0604020202020204" pitchFamily="34" charset="0"/>
              <a:ea typeface="SimSun" panose="02010600030101010101" pitchFamily="2" charset="-122"/>
              <a:cs typeface="Arial" panose="020B0604020202020204" pitchFamily="34" charset="0"/>
            </a:endParaRPr>
          </a:p>
          <a:p>
            <a:endParaRPr lang="en-GB" sz="1400" dirty="0"/>
          </a:p>
        </p:txBody>
      </p:sp>
    </p:spTree>
    <p:extLst>
      <p:ext uri="{BB962C8B-B14F-4D97-AF65-F5344CB8AC3E}">
        <p14:creationId xmlns:p14="http://schemas.microsoft.com/office/powerpoint/2010/main" val="28560413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US" dirty="0"/>
              <a:t>Start your own country </a:t>
            </a:r>
          </a:p>
        </p:txBody>
      </p:sp>
      <p:pic>
        <p:nvPicPr>
          <p:cNvPr id="5" name="Picture 4" descr="Tropical island">
            <a:extLst>
              <a:ext uri="{FF2B5EF4-FFF2-40B4-BE49-F238E27FC236}">
                <a16:creationId xmlns:a16="http://schemas.microsoft.com/office/drawing/2014/main" id="{B0A55C4E-ABBA-477D-A784-96141BBB8B5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2421" b="11759"/>
          <a:stretch/>
        </p:blipFill>
        <p:spPr>
          <a:xfrm>
            <a:off x="539750" y="1003499"/>
            <a:ext cx="8024814" cy="3512467"/>
          </a:xfrm>
          <a:prstGeom prst="rect">
            <a:avLst/>
          </a:prstGeom>
        </p:spPr>
      </p:pic>
    </p:spTree>
    <p:extLst>
      <p:ext uri="{BB962C8B-B14F-4D97-AF65-F5344CB8AC3E}">
        <p14:creationId xmlns:p14="http://schemas.microsoft.com/office/powerpoint/2010/main" val="572439635"/>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Table of terminology </a:t>
            </a:r>
            <a:endParaRPr lang="en-US" dirty="0"/>
          </a:p>
        </p:txBody>
      </p:sp>
      <p:graphicFrame>
        <p:nvGraphicFramePr>
          <p:cNvPr id="5" name="Content Placeholder 3">
            <a:extLst>
              <a:ext uri="{FF2B5EF4-FFF2-40B4-BE49-F238E27FC236}">
                <a16:creationId xmlns:a16="http://schemas.microsoft.com/office/drawing/2014/main" id="{295831B8-A60D-4937-AFC9-0EFD6A886448}"/>
              </a:ext>
            </a:extLst>
          </p:cNvPr>
          <p:cNvGraphicFramePr>
            <a:graphicFrameLocks/>
          </p:cNvGraphicFramePr>
          <p:nvPr>
            <p:extLst>
              <p:ext uri="{D42A27DB-BD31-4B8C-83A1-F6EECF244321}">
                <p14:modId xmlns:p14="http://schemas.microsoft.com/office/powerpoint/2010/main" val="392340476"/>
              </p:ext>
            </p:extLst>
          </p:nvPr>
        </p:nvGraphicFramePr>
        <p:xfrm>
          <a:off x="899592" y="1203598"/>
          <a:ext cx="7055936" cy="3192356"/>
        </p:xfrm>
        <a:graphic>
          <a:graphicData uri="http://schemas.openxmlformats.org/drawingml/2006/table">
            <a:tbl>
              <a:tblPr firstRow="1" firstCol="1" bandRow="1">
                <a:tableStyleId>{5C22544A-7EE6-4342-B048-85BDC9FD1C3A}</a:tableStyleId>
              </a:tblPr>
              <a:tblGrid>
                <a:gridCol w="1967936">
                  <a:extLst>
                    <a:ext uri="{9D8B030D-6E8A-4147-A177-3AD203B41FA5}">
                      <a16:colId xmlns:a16="http://schemas.microsoft.com/office/drawing/2014/main" val="20000"/>
                    </a:ext>
                  </a:extLst>
                </a:gridCol>
                <a:gridCol w="2544000">
                  <a:extLst>
                    <a:ext uri="{9D8B030D-6E8A-4147-A177-3AD203B41FA5}">
                      <a16:colId xmlns:a16="http://schemas.microsoft.com/office/drawing/2014/main" val="20001"/>
                    </a:ext>
                  </a:extLst>
                </a:gridCol>
                <a:gridCol w="2544000">
                  <a:extLst>
                    <a:ext uri="{9D8B030D-6E8A-4147-A177-3AD203B41FA5}">
                      <a16:colId xmlns:a16="http://schemas.microsoft.com/office/drawing/2014/main" val="20002"/>
                    </a:ext>
                  </a:extLst>
                </a:gridCol>
              </a:tblGrid>
              <a:tr h="504056">
                <a:tc>
                  <a:txBody>
                    <a:bodyPr/>
                    <a:lstStyle/>
                    <a:p>
                      <a:pPr algn="ctr">
                        <a:lnSpc>
                          <a:spcPct val="107000"/>
                        </a:lnSpc>
                        <a:spcAft>
                          <a:spcPts val="0"/>
                        </a:spcAft>
                        <a:tabLst>
                          <a:tab pos="1639570" algn="l"/>
                        </a:tabLst>
                      </a:pPr>
                      <a:r>
                        <a:rPr lang="en-GB" sz="1400" dirty="0">
                          <a:effectLst/>
                          <a:latin typeface="Arial" panose="020B0604020202020204" pitchFamily="34" charset="0"/>
                          <a:cs typeface="Arial" panose="020B0604020202020204" pitchFamily="34" charset="0"/>
                        </a:rPr>
                        <a:t> </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Criminal Law</a:t>
                      </a:r>
                    </a:p>
                  </a:txBody>
                  <a:tcPr marL="68150" marR="68150" marT="0" marB="0">
                    <a:lnL w="12700" cap="flat" cmpd="sng" algn="ctr">
                      <a:solidFill>
                        <a:schemeClr val="tx1"/>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Civil Law</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extLst>
                  <a:ext uri="{0D108BD9-81ED-4DB2-BD59-A6C34878D82A}">
                    <a16:rowId xmlns:a16="http://schemas.microsoft.com/office/drawing/2014/main" val="10000"/>
                  </a:ext>
                </a:extLst>
              </a:tr>
              <a:tr h="2688300">
                <a:tc>
                  <a:txBody>
                    <a:bodyPr/>
                    <a:lstStyle/>
                    <a:p>
                      <a:pPr>
                        <a:lnSpc>
                          <a:spcPct val="107000"/>
                        </a:lnSpc>
                        <a:spcAft>
                          <a:spcPts val="0"/>
                        </a:spcAft>
                        <a:tabLst>
                          <a:tab pos="1639570" algn="l"/>
                        </a:tabLst>
                      </a:pPr>
                      <a:endParaRPr lang="en-GB" sz="1400" dirty="0">
                        <a:solidFill>
                          <a:schemeClr val="tx1"/>
                        </a:solidFill>
                        <a:effectLst/>
                        <a:latin typeface="Arial" panose="020B0604020202020204" pitchFamily="34" charset="0"/>
                        <a:cs typeface="Arial" panose="020B0604020202020204" pitchFamily="34" charset="0"/>
                      </a:endParaRPr>
                    </a:p>
                    <a:p>
                      <a:pPr>
                        <a:lnSpc>
                          <a:spcPct val="107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If responsible, the defendant is…?</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7000"/>
                        </a:lnSpc>
                        <a:spcAft>
                          <a:spcPts val="0"/>
                        </a:spcAft>
                      </a:pP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7000"/>
                        </a:lnSpc>
                        <a:spcAft>
                          <a:spcPts val="0"/>
                        </a:spcAft>
                      </a:pP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extLst>
                  <a:ext uri="{0D108BD9-81ED-4DB2-BD59-A6C34878D82A}">
                    <a16:rowId xmlns:a16="http://schemas.microsoft.com/office/drawing/2014/main" val="10001"/>
                  </a:ext>
                </a:extLst>
              </a:tr>
            </a:tbl>
          </a:graphicData>
        </a:graphic>
      </p:graphicFrame>
      <p:sp>
        <p:nvSpPr>
          <p:cNvPr id="4" name="TextBox 3">
            <a:extLst>
              <a:ext uri="{FF2B5EF4-FFF2-40B4-BE49-F238E27FC236}">
                <a16:creationId xmlns:a16="http://schemas.microsoft.com/office/drawing/2014/main" id="{AB3D7FC9-7898-41B1-95F5-A149C8ECA3CB}"/>
              </a:ext>
            </a:extLst>
          </p:cNvPr>
          <p:cNvSpPr txBox="1"/>
          <p:nvPr/>
        </p:nvSpPr>
        <p:spPr>
          <a:xfrm>
            <a:off x="2915816" y="1901022"/>
            <a:ext cx="2376264" cy="536622"/>
          </a:xfrm>
          <a:prstGeom prst="rect">
            <a:avLst/>
          </a:prstGeom>
          <a:noFill/>
        </p:spPr>
        <p:txBody>
          <a:bodyPr wrap="square" rtlCol="0">
            <a:spAutoFit/>
          </a:bodyPr>
          <a:lstStyle/>
          <a:p>
            <a:pPr>
              <a:lnSpc>
                <a:spcPct val="107000"/>
              </a:lnSpc>
              <a:spcAft>
                <a:spcPts val="0"/>
              </a:spcAft>
            </a:pPr>
            <a:r>
              <a:rPr lang="en-GB" sz="1400" dirty="0">
                <a:latin typeface="Arial" panose="020B0604020202020204" pitchFamily="34" charset="0"/>
                <a:cs typeface="Arial" panose="020B0604020202020204" pitchFamily="34" charset="0"/>
              </a:rPr>
              <a:t>The wrongdoer is punished and sentenced.</a:t>
            </a:r>
            <a:endParaRPr lang="en-GB" sz="1400" dirty="0">
              <a:latin typeface="Arial" panose="020B0604020202020204" pitchFamily="34" charset="0"/>
              <a:ea typeface="SimSun" panose="02010600030101010101" pitchFamily="2" charset="-122"/>
              <a:cs typeface="Arial" panose="020B0604020202020204" pitchFamily="34" charset="0"/>
            </a:endParaRPr>
          </a:p>
        </p:txBody>
      </p:sp>
      <p:sp>
        <p:nvSpPr>
          <p:cNvPr id="6" name="TextBox 5">
            <a:extLst>
              <a:ext uri="{FF2B5EF4-FFF2-40B4-BE49-F238E27FC236}">
                <a16:creationId xmlns:a16="http://schemas.microsoft.com/office/drawing/2014/main" id="{22568659-B075-443E-AF13-D45A6CEB4733}"/>
              </a:ext>
            </a:extLst>
          </p:cNvPr>
          <p:cNvSpPr txBox="1"/>
          <p:nvPr/>
        </p:nvSpPr>
        <p:spPr>
          <a:xfrm>
            <a:off x="5580112" y="1905675"/>
            <a:ext cx="2232248" cy="954107"/>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If found to be liable, the defendant may have to compensate the claimant.</a:t>
            </a:r>
            <a:endParaRPr lang="en-GB" sz="1400" dirty="0">
              <a:latin typeface="Arial" panose="020B0604020202020204" pitchFamily="34" charset="0"/>
              <a:ea typeface="SimSun" panose="02010600030101010101" pitchFamily="2" charset="-122"/>
              <a:cs typeface="Arial" panose="020B0604020202020204" pitchFamily="34" charset="0"/>
            </a:endParaRPr>
          </a:p>
          <a:p>
            <a:endParaRPr lang="en-GB" sz="1400" dirty="0"/>
          </a:p>
        </p:txBody>
      </p:sp>
    </p:spTree>
    <p:extLst>
      <p:ext uri="{BB962C8B-B14F-4D97-AF65-F5344CB8AC3E}">
        <p14:creationId xmlns:p14="http://schemas.microsoft.com/office/powerpoint/2010/main" val="9759677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Table of terminology </a:t>
            </a:r>
            <a:endParaRPr lang="en-US" dirty="0"/>
          </a:p>
        </p:txBody>
      </p:sp>
      <p:graphicFrame>
        <p:nvGraphicFramePr>
          <p:cNvPr id="5" name="Content Placeholder 3">
            <a:extLst>
              <a:ext uri="{FF2B5EF4-FFF2-40B4-BE49-F238E27FC236}">
                <a16:creationId xmlns:a16="http://schemas.microsoft.com/office/drawing/2014/main" id="{295831B8-A60D-4937-AFC9-0EFD6A886448}"/>
              </a:ext>
            </a:extLst>
          </p:cNvPr>
          <p:cNvGraphicFramePr>
            <a:graphicFrameLocks/>
          </p:cNvGraphicFramePr>
          <p:nvPr>
            <p:extLst>
              <p:ext uri="{D42A27DB-BD31-4B8C-83A1-F6EECF244321}">
                <p14:modId xmlns:p14="http://schemas.microsoft.com/office/powerpoint/2010/main" val="1514055458"/>
              </p:ext>
            </p:extLst>
          </p:nvPr>
        </p:nvGraphicFramePr>
        <p:xfrm>
          <a:off x="899592" y="1203598"/>
          <a:ext cx="7055936" cy="3192356"/>
        </p:xfrm>
        <a:graphic>
          <a:graphicData uri="http://schemas.openxmlformats.org/drawingml/2006/table">
            <a:tbl>
              <a:tblPr firstRow="1" firstCol="1" bandRow="1">
                <a:tableStyleId>{5C22544A-7EE6-4342-B048-85BDC9FD1C3A}</a:tableStyleId>
              </a:tblPr>
              <a:tblGrid>
                <a:gridCol w="1967936">
                  <a:extLst>
                    <a:ext uri="{9D8B030D-6E8A-4147-A177-3AD203B41FA5}">
                      <a16:colId xmlns:a16="http://schemas.microsoft.com/office/drawing/2014/main" val="20000"/>
                    </a:ext>
                  </a:extLst>
                </a:gridCol>
                <a:gridCol w="2544000">
                  <a:extLst>
                    <a:ext uri="{9D8B030D-6E8A-4147-A177-3AD203B41FA5}">
                      <a16:colId xmlns:a16="http://schemas.microsoft.com/office/drawing/2014/main" val="20001"/>
                    </a:ext>
                  </a:extLst>
                </a:gridCol>
                <a:gridCol w="2544000">
                  <a:extLst>
                    <a:ext uri="{9D8B030D-6E8A-4147-A177-3AD203B41FA5}">
                      <a16:colId xmlns:a16="http://schemas.microsoft.com/office/drawing/2014/main" val="20002"/>
                    </a:ext>
                  </a:extLst>
                </a:gridCol>
              </a:tblGrid>
              <a:tr h="504056">
                <a:tc>
                  <a:txBody>
                    <a:bodyPr/>
                    <a:lstStyle/>
                    <a:p>
                      <a:pPr algn="ctr">
                        <a:lnSpc>
                          <a:spcPct val="107000"/>
                        </a:lnSpc>
                        <a:spcAft>
                          <a:spcPts val="0"/>
                        </a:spcAft>
                        <a:tabLst>
                          <a:tab pos="1639570" algn="l"/>
                        </a:tabLst>
                      </a:pPr>
                      <a:r>
                        <a:rPr lang="en-GB" sz="1400" dirty="0">
                          <a:effectLst/>
                          <a:latin typeface="Arial" panose="020B0604020202020204" pitchFamily="34" charset="0"/>
                          <a:cs typeface="Arial" panose="020B0604020202020204" pitchFamily="34" charset="0"/>
                        </a:rPr>
                        <a:t> </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Criminal Law</a:t>
                      </a:r>
                    </a:p>
                  </a:txBody>
                  <a:tcPr marL="68150" marR="68150" marT="0" marB="0">
                    <a:lnL w="12700" cap="flat" cmpd="sng" algn="ctr">
                      <a:solidFill>
                        <a:schemeClr val="tx1"/>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Civil Law</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extLst>
                  <a:ext uri="{0D108BD9-81ED-4DB2-BD59-A6C34878D82A}">
                    <a16:rowId xmlns:a16="http://schemas.microsoft.com/office/drawing/2014/main" val="10000"/>
                  </a:ext>
                </a:extLst>
              </a:tr>
              <a:tr h="2688300">
                <a:tc>
                  <a:txBody>
                    <a:bodyPr/>
                    <a:lstStyle/>
                    <a:p>
                      <a:pPr>
                        <a:lnSpc>
                          <a:spcPct val="107000"/>
                        </a:lnSpc>
                        <a:spcAft>
                          <a:spcPts val="0"/>
                        </a:spcAft>
                        <a:tabLst>
                          <a:tab pos="1639570" algn="l"/>
                        </a:tabLst>
                      </a:pPr>
                      <a:endParaRPr lang="en-GB" sz="1400" dirty="0">
                        <a:solidFill>
                          <a:schemeClr val="tx1"/>
                        </a:solidFill>
                        <a:effectLst/>
                        <a:latin typeface="Arial" panose="020B0604020202020204" pitchFamily="34" charset="0"/>
                        <a:cs typeface="Arial" panose="020B0604020202020204" pitchFamily="34" charset="0"/>
                      </a:endParaRPr>
                    </a:p>
                    <a:p>
                      <a:pPr>
                        <a:lnSpc>
                          <a:spcPct val="107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Examples:</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7000"/>
                        </a:lnSpc>
                        <a:spcAft>
                          <a:spcPts val="0"/>
                        </a:spcAft>
                      </a:pP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7000"/>
                        </a:lnSpc>
                        <a:spcAft>
                          <a:spcPts val="0"/>
                        </a:spcAft>
                      </a:pP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extLst>
                  <a:ext uri="{0D108BD9-81ED-4DB2-BD59-A6C34878D82A}">
                    <a16:rowId xmlns:a16="http://schemas.microsoft.com/office/drawing/2014/main" val="10001"/>
                  </a:ext>
                </a:extLst>
              </a:tr>
            </a:tbl>
          </a:graphicData>
        </a:graphic>
      </p:graphicFrame>
      <p:sp>
        <p:nvSpPr>
          <p:cNvPr id="4" name="TextBox 3">
            <a:extLst>
              <a:ext uri="{FF2B5EF4-FFF2-40B4-BE49-F238E27FC236}">
                <a16:creationId xmlns:a16="http://schemas.microsoft.com/office/drawing/2014/main" id="{A7838E1B-268D-4780-B729-C3E246DB612B}"/>
              </a:ext>
            </a:extLst>
          </p:cNvPr>
          <p:cNvSpPr txBox="1"/>
          <p:nvPr/>
        </p:nvSpPr>
        <p:spPr>
          <a:xfrm>
            <a:off x="2915816" y="1923678"/>
            <a:ext cx="2304256" cy="767133"/>
          </a:xfrm>
          <a:prstGeom prst="rect">
            <a:avLst/>
          </a:prstGeom>
          <a:noFill/>
        </p:spPr>
        <p:txBody>
          <a:bodyPr wrap="square" rtlCol="0">
            <a:spAutoFit/>
          </a:bodyPr>
          <a:lstStyle/>
          <a:p>
            <a:pPr>
              <a:lnSpc>
                <a:spcPct val="107000"/>
              </a:lnSpc>
              <a:spcAft>
                <a:spcPts val="0"/>
              </a:spcAft>
            </a:pPr>
            <a:r>
              <a:rPr lang="en-GB" sz="1400" dirty="0">
                <a:latin typeface="Arial" panose="020B0604020202020204" pitchFamily="34" charset="0"/>
                <a:cs typeface="Arial" panose="020B0604020202020204" pitchFamily="34" charset="0"/>
              </a:rPr>
              <a:t>Examples of crimes include: theft, murder, assault etc.</a:t>
            </a:r>
            <a:endParaRPr lang="en-GB" sz="1400" dirty="0">
              <a:latin typeface="Arial" panose="020B0604020202020204" pitchFamily="34" charset="0"/>
              <a:ea typeface="SimSun" panose="02010600030101010101" pitchFamily="2" charset="-122"/>
              <a:cs typeface="Arial" panose="020B0604020202020204" pitchFamily="34" charset="0"/>
            </a:endParaRPr>
          </a:p>
        </p:txBody>
      </p:sp>
      <p:sp>
        <p:nvSpPr>
          <p:cNvPr id="6" name="TextBox 5">
            <a:extLst>
              <a:ext uri="{FF2B5EF4-FFF2-40B4-BE49-F238E27FC236}">
                <a16:creationId xmlns:a16="http://schemas.microsoft.com/office/drawing/2014/main" id="{61D77307-9DC2-46D2-937C-BF42332D3E42}"/>
              </a:ext>
            </a:extLst>
          </p:cNvPr>
          <p:cNvSpPr txBox="1"/>
          <p:nvPr/>
        </p:nvSpPr>
        <p:spPr>
          <a:xfrm>
            <a:off x="5580112" y="1931638"/>
            <a:ext cx="2304256" cy="954107"/>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Examples of civil disputes include: negligence, contract law &amp; family law. </a:t>
            </a:r>
            <a:endParaRPr lang="en-GB" sz="1400" dirty="0">
              <a:latin typeface="Arial" panose="020B0604020202020204" pitchFamily="34" charset="0"/>
              <a:ea typeface="SimSun" panose="02010600030101010101" pitchFamily="2" charset="-122"/>
              <a:cs typeface="Arial" panose="020B0604020202020204" pitchFamily="34" charset="0"/>
            </a:endParaRPr>
          </a:p>
          <a:p>
            <a:endParaRPr lang="en-GB" sz="1400" dirty="0"/>
          </a:p>
        </p:txBody>
      </p:sp>
    </p:spTree>
    <p:extLst>
      <p:ext uri="{BB962C8B-B14F-4D97-AF65-F5344CB8AC3E}">
        <p14:creationId xmlns:p14="http://schemas.microsoft.com/office/powerpoint/2010/main" val="13229543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Table of terminology </a:t>
            </a:r>
            <a:endParaRPr lang="en-US" dirty="0"/>
          </a:p>
        </p:txBody>
      </p:sp>
      <p:graphicFrame>
        <p:nvGraphicFramePr>
          <p:cNvPr id="5" name="Content Placeholder 3">
            <a:extLst>
              <a:ext uri="{FF2B5EF4-FFF2-40B4-BE49-F238E27FC236}">
                <a16:creationId xmlns:a16="http://schemas.microsoft.com/office/drawing/2014/main" id="{295831B8-A60D-4937-AFC9-0EFD6A886448}"/>
              </a:ext>
            </a:extLst>
          </p:cNvPr>
          <p:cNvGraphicFramePr>
            <a:graphicFrameLocks/>
          </p:cNvGraphicFramePr>
          <p:nvPr>
            <p:extLst>
              <p:ext uri="{D42A27DB-BD31-4B8C-83A1-F6EECF244321}">
                <p14:modId xmlns:p14="http://schemas.microsoft.com/office/powerpoint/2010/main" val="82191702"/>
              </p:ext>
            </p:extLst>
          </p:nvPr>
        </p:nvGraphicFramePr>
        <p:xfrm>
          <a:off x="899592" y="1203598"/>
          <a:ext cx="7055936" cy="3192356"/>
        </p:xfrm>
        <a:graphic>
          <a:graphicData uri="http://schemas.openxmlformats.org/drawingml/2006/table">
            <a:tbl>
              <a:tblPr firstRow="1" firstCol="1" bandRow="1">
                <a:tableStyleId>{5C22544A-7EE6-4342-B048-85BDC9FD1C3A}</a:tableStyleId>
              </a:tblPr>
              <a:tblGrid>
                <a:gridCol w="1967936">
                  <a:extLst>
                    <a:ext uri="{9D8B030D-6E8A-4147-A177-3AD203B41FA5}">
                      <a16:colId xmlns:a16="http://schemas.microsoft.com/office/drawing/2014/main" val="20000"/>
                    </a:ext>
                  </a:extLst>
                </a:gridCol>
                <a:gridCol w="2544000">
                  <a:extLst>
                    <a:ext uri="{9D8B030D-6E8A-4147-A177-3AD203B41FA5}">
                      <a16:colId xmlns:a16="http://schemas.microsoft.com/office/drawing/2014/main" val="20001"/>
                    </a:ext>
                  </a:extLst>
                </a:gridCol>
                <a:gridCol w="2544000">
                  <a:extLst>
                    <a:ext uri="{9D8B030D-6E8A-4147-A177-3AD203B41FA5}">
                      <a16:colId xmlns:a16="http://schemas.microsoft.com/office/drawing/2014/main" val="20002"/>
                    </a:ext>
                  </a:extLst>
                </a:gridCol>
              </a:tblGrid>
              <a:tr h="504056">
                <a:tc>
                  <a:txBody>
                    <a:bodyPr/>
                    <a:lstStyle/>
                    <a:p>
                      <a:pPr algn="ctr">
                        <a:lnSpc>
                          <a:spcPct val="107000"/>
                        </a:lnSpc>
                        <a:spcAft>
                          <a:spcPts val="0"/>
                        </a:spcAft>
                        <a:tabLst>
                          <a:tab pos="1639570" algn="l"/>
                        </a:tabLst>
                      </a:pPr>
                      <a:r>
                        <a:rPr lang="en-GB" sz="1400" dirty="0">
                          <a:effectLst/>
                          <a:latin typeface="Arial" panose="020B0604020202020204" pitchFamily="34" charset="0"/>
                          <a:cs typeface="Arial" panose="020B0604020202020204" pitchFamily="34" charset="0"/>
                        </a:rPr>
                        <a:t> </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Criminal Law</a:t>
                      </a:r>
                    </a:p>
                  </a:txBody>
                  <a:tcPr marL="68150" marR="68150" marT="0" marB="0">
                    <a:lnL w="12700" cap="flat" cmpd="sng" algn="ctr">
                      <a:solidFill>
                        <a:schemeClr val="tx1"/>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Civil Law</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extLst>
                  <a:ext uri="{0D108BD9-81ED-4DB2-BD59-A6C34878D82A}">
                    <a16:rowId xmlns:a16="http://schemas.microsoft.com/office/drawing/2014/main" val="10000"/>
                  </a:ext>
                </a:extLst>
              </a:tr>
              <a:tr h="2688300">
                <a:tc>
                  <a:txBody>
                    <a:bodyPr/>
                    <a:lstStyle/>
                    <a:p>
                      <a:pPr>
                        <a:lnSpc>
                          <a:spcPct val="107000"/>
                        </a:lnSpc>
                        <a:spcAft>
                          <a:spcPts val="0"/>
                        </a:spcAft>
                        <a:tabLst>
                          <a:tab pos="1639570" algn="l"/>
                        </a:tabLst>
                      </a:pPr>
                      <a:endParaRPr lang="en-GB" sz="1400" dirty="0">
                        <a:solidFill>
                          <a:schemeClr val="tx1"/>
                        </a:solidFill>
                        <a:effectLst/>
                        <a:latin typeface="Arial" panose="020B0604020202020204" pitchFamily="34" charset="0"/>
                        <a:cs typeface="Arial" panose="020B0604020202020204" pitchFamily="34" charset="0"/>
                      </a:endParaRPr>
                    </a:p>
                    <a:p>
                      <a:pPr>
                        <a:lnSpc>
                          <a:spcPct val="107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Burden of proof</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7000"/>
                        </a:lnSpc>
                        <a:spcAft>
                          <a:spcPts val="0"/>
                        </a:spcAft>
                      </a:pP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7000"/>
                        </a:lnSpc>
                        <a:spcAft>
                          <a:spcPts val="0"/>
                        </a:spcAft>
                      </a:pP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extLst>
                  <a:ext uri="{0D108BD9-81ED-4DB2-BD59-A6C34878D82A}">
                    <a16:rowId xmlns:a16="http://schemas.microsoft.com/office/drawing/2014/main" val="10001"/>
                  </a:ext>
                </a:extLst>
              </a:tr>
            </a:tbl>
          </a:graphicData>
        </a:graphic>
      </p:graphicFrame>
      <p:sp>
        <p:nvSpPr>
          <p:cNvPr id="4" name="TextBox 3">
            <a:extLst>
              <a:ext uri="{FF2B5EF4-FFF2-40B4-BE49-F238E27FC236}">
                <a16:creationId xmlns:a16="http://schemas.microsoft.com/office/drawing/2014/main" id="{28D3E232-925A-4C2B-8D87-ADFAF7F1A284}"/>
              </a:ext>
            </a:extLst>
          </p:cNvPr>
          <p:cNvSpPr txBox="1"/>
          <p:nvPr/>
        </p:nvSpPr>
        <p:spPr>
          <a:xfrm>
            <a:off x="2987824" y="1876625"/>
            <a:ext cx="2520280" cy="767133"/>
          </a:xfrm>
          <a:prstGeom prst="rect">
            <a:avLst/>
          </a:prstGeom>
          <a:noFill/>
        </p:spPr>
        <p:txBody>
          <a:bodyPr wrap="square" rtlCol="0">
            <a:spAutoFit/>
          </a:bodyPr>
          <a:lstStyle/>
          <a:p>
            <a:pPr>
              <a:lnSpc>
                <a:spcPct val="107000"/>
              </a:lnSpc>
              <a:spcAft>
                <a:spcPts val="0"/>
              </a:spcAft>
            </a:pPr>
            <a:r>
              <a:rPr lang="en-GB" sz="1400" dirty="0">
                <a:latin typeface="Arial" panose="020B0604020202020204" pitchFamily="34" charset="0"/>
                <a:cs typeface="Arial" panose="020B0604020202020204" pitchFamily="34" charset="0"/>
              </a:rPr>
              <a:t>The prosecution have the burden of proof to show </a:t>
            </a:r>
            <a:br>
              <a:rPr lang="en-GB" sz="1400" dirty="0">
                <a:latin typeface="Arial" panose="020B0604020202020204" pitchFamily="34" charset="0"/>
                <a:cs typeface="Arial" panose="020B0604020202020204" pitchFamily="34" charset="0"/>
              </a:rPr>
            </a:br>
            <a:r>
              <a:rPr lang="en-GB" sz="1400" dirty="0">
                <a:latin typeface="Arial" panose="020B0604020202020204" pitchFamily="34" charset="0"/>
                <a:cs typeface="Arial" panose="020B0604020202020204" pitchFamily="34" charset="0"/>
              </a:rPr>
              <a:t>the defendant is guilty.</a:t>
            </a:r>
            <a:endParaRPr lang="en-GB" sz="1400" dirty="0">
              <a:latin typeface="Arial" panose="020B0604020202020204" pitchFamily="34" charset="0"/>
              <a:ea typeface="SimSun" panose="02010600030101010101" pitchFamily="2" charset="-122"/>
              <a:cs typeface="Arial" panose="020B0604020202020204" pitchFamily="34" charset="0"/>
            </a:endParaRPr>
          </a:p>
        </p:txBody>
      </p:sp>
      <p:sp>
        <p:nvSpPr>
          <p:cNvPr id="6" name="TextBox 5">
            <a:extLst>
              <a:ext uri="{FF2B5EF4-FFF2-40B4-BE49-F238E27FC236}">
                <a16:creationId xmlns:a16="http://schemas.microsoft.com/office/drawing/2014/main" id="{3FE2CB41-6BC8-4B33-88C4-A18B7C06BCAB}"/>
              </a:ext>
            </a:extLst>
          </p:cNvPr>
          <p:cNvSpPr txBox="1"/>
          <p:nvPr/>
        </p:nvSpPr>
        <p:spPr>
          <a:xfrm>
            <a:off x="5508104" y="1876625"/>
            <a:ext cx="2520280" cy="767133"/>
          </a:xfrm>
          <a:prstGeom prst="rect">
            <a:avLst/>
          </a:prstGeom>
          <a:noFill/>
        </p:spPr>
        <p:txBody>
          <a:bodyPr wrap="square" rtlCol="0">
            <a:spAutoFit/>
          </a:bodyPr>
          <a:lstStyle/>
          <a:p>
            <a:pPr>
              <a:lnSpc>
                <a:spcPct val="107000"/>
              </a:lnSpc>
              <a:spcAft>
                <a:spcPts val="0"/>
              </a:spcAft>
            </a:pPr>
            <a:r>
              <a:rPr lang="en-GB" sz="1400" dirty="0">
                <a:latin typeface="Arial" panose="020B0604020202020204" pitchFamily="34" charset="0"/>
                <a:cs typeface="Arial" panose="020B0604020202020204" pitchFamily="34" charset="0"/>
              </a:rPr>
              <a:t>The claimant has the </a:t>
            </a:r>
            <a:br>
              <a:rPr lang="en-GB" sz="1400" dirty="0">
                <a:latin typeface="Arial" panose="020B0604020202020204" pitchFamily="34" charset="0"/>
                <a:cs typeface="Arial" panose="020B0604020202020204" pitchFamily="34" charset="0"/>
              </a:rPr>
            </a:br>
            <a:r>
              <a:rPr lang="en-GB" sz="1400" dirty="0">
                <a:latin typeface="Arial" panose="020B0604020202020204" pitchFamily="34" charset="0"/>
                <a:cs typeface="Arial" panose="020B0604020202020204" pitchFamily="34" charset="0"/>
              </a:rPr>
              <a:t>burden of proof to show</a:t>
            </a:r>
            <a:br>
              <a:rPr lang="en-GB" sz="1400" dirty="0">
                <a:latin typeface="Arial" panose="020B0604020202020204" pitchFamily="34" charset="0"/>
                <a:cs typeface="Arial" panose="020B0604020202020204" pitchFamily="34" charset="0"/>
              </a:rPr>
            </a:br>
            <a:r>
              <a:rPr lang="en-GB" sz="1400" dirty="0">
                <a:latin typeface="Arial" panose="020B0604020202020204" pitchFamily="34" charset="0"/>
                <a:cs typeface="Arial" panose="020B0604020202020204" pitchFamily="34" charset="0"/>
              </a:rPr>
              <a:t> the defendant is liable. </a:t>
            </a:r>
            <a:endParaRPr lang="en-GB" sz="1400" dirty="0">
              <a:latin typeface="Arial" panose="020B0604020202020204" pitchFamily="34" charset="0"/>
              <a:ea typeface="SimSun" panose="02010600030101010101" pitchFamily="2" charset="-122"/>
              <a:cs typeface="Arial" panose="020B0604020202020204" pitchFamily="34" charset="0"/>
            </a:endParaRPr>
          </a:p>
        </p:txBody>
      </p:sp>
    </p:spTree>
    <p:extLst>
      <p:ext uri="{BB962C8B-B14F-4D97-AF65-F5344CB8AC3E}">
        <p14:creationId xmlns:p14="http://schemas.microsoft.com/office/powerpoint/2010/main" val="32947919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Table of terminology </a:t>
            </a:r>
            <a:endParaRPr lang="en-US" dirty="0"/>
          </a:p>
        </p:txBody>
      </p:sp>
      <p:graphicFrame>
        <p:nvGraphicFramePr>
          <p:cNvPr id="5" name="Content Placeholder 3">
            <a:extLst>
              <a:ext uri="{FF2B5EF4-FFF2-40B4-BE49-F238E27FC236}">
                <a16:creationId xmlns:a16="http://schemas.microsoft.com/office/drawing/2014/main" id="{295831B8-A60D-4937-AFC9-0EFD6A886448}"/>
              </a:ext>
            </a:extLst>
          </p:cNvPr>
          <p:cNvGraphicFramePr>
            <a:graphicFrameLocks/>
          </p:cNvGraphicFramePr>
          <p:nvPr>
            <p:extLst>
              <p:ext uri="{D42A27DB-BD31-4B8C-83A1-F6EECF244321}">
                <p14:modId xmlns:p14="http://schemas.microsoft.com/office/powerpoint/2010/main" val="4043180351"/>
              </p:ext>
            </p:extLst>
          </p:nvPr>
        </p:nvGraphicFramePr>
        <p:xfrm>
          <a:off x="899592" y="1203598"/>
          <a:ext cx="7055936" cy="3192356"/>
        </p:xfrm>
        <a:graphic>
          <a:graphicData uri="http://schemas.openxmlformats.org/drawingml/2006/table">
            <a:tbl>
              <a:tblPr firstRow="1" firstCol="1" bandRow="1">
                <a:tableStyleId>{5C22544A-7EE6-4342-B048-85BDC9FD1C3A}</a:tableStyleId>
              </a:tblPr>
              <a:tblGrid>
                <a:gridCol w="1967936">
                  <a:extLst>
                    <a:ext uri="{9D8B030D-6E8A-4147-A177-3AD203B41FA5}">
                      <a16:colId xmlns:a16="http://schemas.microsoft.com/office/drawing/2014/main" val="20000"/>
                    </a:ext>
                  </a:extLst>
                </a:gridCol>
                <a:gridCol w="2544000">
                  <a:extLst>
                    <a:ext uri="{9D8B030D-6E8A-4147-A177-3AD203B41FA5}">
                      <a16:colId xmlns:a16="http://schemas.microsoft.com/office/drawing/2014/main" val="20001"/>
                    </a:ext>
                  </a:extLst>
                </a:gridCol>
                <a:gridCol w="2544000">
                  <a:extLst>
                    <a:ext uri="{9D8B030D-6E8A-4147-A177-3AD203B41FA5}">
                      <a16:colId xmlns:a16="http://schemas.microsoft.com/office/drawing/2014/main" val="20002"/>
                    </a:ext>
                  </a:extLst>
                </a:gridCol>
              </a:tblGrid>
              <a:tr h="504056">
                <a:tc>
                  <a:txBody>
                    <a:bodyPr/>
                    <a:lstStyle/>
                    <a:p>
                      <a:pPr algn="ctr">
                        <a:lnSpc>
                          <a:spcPct val="107000"/>
                        </a:lnSpc>
                        <a:spcAft>
                          <a:spcPts val="0"/>
                        </a:spcAft>
                        <a:tabLst>
                          <a:tab pos="1639570" algn="l"/>
                        </a:tabLst>
                      </a:pPr>
                      <a:r>
                        <a:rPr lang="en-GB" sz="1400" dirty="0">
                          <a:effectLst/>
                          <a:latin typeface="Arial" panose="020B0604020202020204" pitchFamily="34" charset="0"/>
                          <a:cs typeface="Arial" panose="020B0604020202020204" pitchFamily="34" charset="0"/>
                        </a:rPr>
                        <a:t> </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Criminal Law</a:t>
                      </a:r>
                    </a:p>
                  </a:txBody>
                  <a:tcPr marL="68150" marR="68150" marT="0" marB="0">
                    <a:lnL w="12700" cap="flat" cmpd="sng" algn="ctr">
                      <a:solidFill>
                        <a:schemeClr val="tx1"/>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Civil Law</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extLst>
                  <a:ext uri="{0D108BD9-81ED-4DB2-BD59-A6C34878D82A}">
                    <a16:rowId xmlns:a16="http://schemas.microsoft.com/office/drawing/2014/main" val="10000"/>
                  </a:ext>
                </a:extLst>
              </a:tr>
              <a:tr h="2688300">
                <a:tc>
                  <a:txBody>
                    <a:bodyPr/>
                    <a:lstStyle/>
                    <a:p>
                      <a:pPr>
                        <a:lnSpc>
                          <a:spcPct val="107000"/>
                        </a:lnSpc>
                        <a:spcAft>
                          <a:spcPts val="0"/>
                        </a:spcAft>
                        <a:tabLst>
                          <a:tab pos="1639570" algn="l"/>
                        </a:tabLst>
                      </a:pPr>
                      <a:endParaRPr lang="en-GB" sz="1400" dirty="0">
                        <a:solidFill>
                          <a:schemeClr val="tx1"/>
                        </a:solidFill>
                        <a:effectLst/>
                        <a:latin typeface="Arial" panose="020B0604020202020204" pitchFamily="34" charset="0"/>
                        <a:cs typeface="Arial" panose="020B0604020202020204" pitchFamily="34" charset="0"/>
                      </a:endParaRPr>
                    </a:p>
                    <a:p>
                      <a:pPr>
                        <a:lnSpc>
                          <a:spcPct val="107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Standard of proof</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7000"/>
                        </a:lnSpc>
                        <a:spcAft>
                          <a:spcPts val="0"/>
                        </a:spcAft>
                      </a:pP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7000"/>
                        </a:lnSpc>
                        <a:spcAft>
                          <a:spcPts val="0"/>
                        </a:spcAft>
                      </a:pP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extLst>
                  <a:ext uri="{0D108BD9-81ED-4DB2-BD59-A6C34878D82A}">
                    <a16:rowId xmlns:a16="http://schemas.microsoft.com/office/drawing/2014/main" val="10001"/>
                  </a:ext>
                </a:extLst>
              </a:tr>
            </a:tbl>
          </a:graphicData>
        </a:graphic>
      </p:graphicFrame>
      <p:sp>
        <p:nvSpPr>
          <p:cNvPr id="4" name="TextBox 3">
            <a:extLst>
              <a:ext uri="{FF2B5EF4-FFF2-40B4-BE49-F238E27FC236}">
                <a16:creationId xmlns:a16="http://schemas.microsoft.com/office/drawing/2014/main" id="{C8016AD2-2E3C-4C07-9A43-D39200BE3657}"/>
              </a:ext>
            </a:extLst>
          </p:cNvPr>
          <p:cNvSpPr txBox="1"/>
          <p:nvPr/>
        </p:nvSpPr>
        <p:spPr>
          <a:xfrm>
            <a:off x="3008705" y="1923678"/>
            <a:ext cx="2448272" cy="954107"/>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The standard of proof is ‘beyond all reasonable doubt’. </a:t>
            </a:r>
            <a:endParaRPr lang="en-GB" sz="1400" dirty="0">
              <a:latin typeface="Arial" panose="020B0604020202020204" pitchFamily="34" charset="0"/>
              <a:ea typeface="SimSun" panose="02010600030101010101" pitchFamily="2" charset="-122"/>
              <a:cs typeface="Arial" panose="020B0604020202020204" pitchFamily="34" charset="0"/>
            </a:endParaRPr>
          </a:p>
          <a:p>
            <a:endParaRPr lang="en-GB" sz="1400" dirty="0"/>
          </a:p>
        </p:txBody>
      </p:sp>
      <p:sp>
        <p:nvSpPr>
          <p:cNvPr id="6" name="TextBox 5">
            <a:extLst>
              <a:ext uri="{FF2B5EF4-FFF2-40B4-BE49-F238E27FC236}">
                <a16:creationId xmlns:a16="http://schemas.microsoft.com/office/drawing/2014/main" id="{6CBA8CFB-6A2B-4C60-8983-4E0CA42A1EF4}"/>
              </a:ext>
            </a:extLst>
          </p:cNvPr>
          <p:cNvSpPr txBox="1"/>
          <p:nvPr/>
        </p:nvSpPr>
        <p:spPr>
          <a:xfrm>
            <a:off x="5600993" y="1923678"/>
            <a:ext cx="2376264" cy="738664"/>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The standard of proof is on a ‘balance of probabilities’.</a:t>
            </a:r>
            <a:endParaRPr lang="en-GB" sz="1400" dirty="0">
              <a:latin typeface="Arial" panose="020B0604020202020204" pitchFamily="34" charset="0"/>
              <a:ea typeface="SimSun" panose="02010600030101010101" pitchFamily="2" charset="-122"/>
              <a:cs typeface="Arial" panose="020B0604020202020204" pitchFamily="34" charset="0"/>
            </a:endParaRPr>
          </a:p>
          <a:p>
            <a:endParaRPr lang="en-GB" sz="1400" dirty="0"/>
          </a:p>
        </p:txBody>
      </p:sp>
    </p:spTree>
    <p:extLst>
      <p:ext uri="{BB962C8B-B14F-4D97-AF65-F5344CB8AC3E}">
        <p14:creationId xmlns:p14="http://schemas.microsoft.com/office/powerpoint/2010/main" val="11612388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6 – Table of terminology </a:t>
            </a:r>
            <a:endParaRPr lang="en-US" dirty="0"/>
          </a:p>
        </p:txBody>
      </p:sp>
      <p:graphicFrame>
        <p:nvGraphicFramePr>
          <p:cNvPr id="5" name="Content Placeholder 3">
            <a:extLst>
              <a:ext uri="{FF2B5EF4-FFF2-40B4-BE49-F238E27FC236}">
                <a16:creationId xmlns:a16="http://schemas.microsoft.com/office/drawing/2014/main" id="{295831B8-A60D-4937-AFC9-0EFD6A886448}"/>
              </a:ext>
            </a:extLst>
          </p:cNvPr>
          <p:cNvGraphicFramePr>
            <a:graphicFrameLocks/>
          </p:cNvGraphicFramePr>
          <p:nvPr/>
        </p:nvGraphicFramePr>
        <p:xfrm>
          <a:off x="899592" y="1203598"/>
          <a:ext cx="7055936" cy="3192356"/>
        </p:xfrm>
        <a:graphic>
          <a:graphicData uri="http://schemas.openxmlformats.org/drawingml/2006/table">
            <a:tbl>
              <a:tblPr firstRow="1" firstCol="1" bandRow="1">
                <a:tableStyleId>{5C22544A-7EE6-4342-B048-85BDC9FD1C3A}</a:tableStyleId>
              </a:tblPr>
              <a:tblGrid>
                <a:gridCol w="1967936">
                  <a:extLst>
                    <a:ext uri="{9D8B030D-6E8A-4147-A177-3AD203B41FA5}">
                      <a16:colId xmlns:a16="http://schemas.microsoft.com/office/drawing/2014/main" val="20000"/>
                    </a:ext>
                  </a:extLst>
                </a:gridCol>
                <a:gridCol w="2544000">
                  <a:extLst>
                    <a:ext uri="{9D8B030D-6E8A-4147-A177-3AD203B41FA5}">
                      <a16:colId xmlns:a16="http://schemas.microsoft.com/office/drawing/2014/main" val="20001"/>
                    </a:ext>
                  </a:extLst>
                </a:gridCol>
                <a:gridCol w="2544000">
                  <a:extLst>
                    <a:ext uri="{9D8B030D-6E8A-4147-A177-3AD203B41FA5}">
                      <a16:colId xmlns:a16="http://schemas.microsoft.com/office/drawing/2014/main" val="20002"/>
                    </a:ext>
                  </a:extLst>
                </a:gridCol>
              </a:tblGrid>
              <a:tr h="504056">
                <a:tc>
                  <a:txBody>
                    <a:bodyPr/>
                    <a:lstStyle/>
                    <a:p>
                      <a:pPr algn="ctr">
                        <a:lnSpc>
                          <a:spcPct val="107000"/>
                        </a:lnSpc>
                        <a:spcAft>
                          <a:spcPts val="0"/>
                        </a:spcAft>
                        <a:tabLst>
                          <a:tab pos="1639570" algn="l"/>
                        </a:tabLst>
                      </a:pPr>
                      <a:r>
                        <a:rPr lang="en-GB" sz="1400" dirty="0">
                          <a:effectLst/>
                          <a:latin typeface="Arial" panose="020B0604020202020204" pitchFamily="34" charset="0"/>
                          <a:cs typeface="Arial" panose="020B0604020202020204" pitchFamily="34" charset="0"/>
                        </a:rPr>
                        <a:t> </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Criminal Law</a:t>
                      </a:r>
                    </a:p>
                  </a:txBody>
                  <a:tcPr marL="68150" marR="68150" marT="0" marB="0">
                    <a:lnL w="12700" cap="flat" cmpd="sng" algn="ctr">
                      <a:solidFill>
                        <a:schemeClr val="tx1"/>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tc>
                  <a:txBody>
                    <a:bodyPr/>
                    <a:lstStyle/>
                    <a:p>
                      <a:pPr algn="l">
                        <a:lnSpc>
                          <a:spcPct val="200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Civil Law</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89AAD3"/>
                    </a:solidFill>
                  </a:tcPr>
                </a:tc>
                <a:extLst>
                  <a:ext uri="{0D108BD9-81ED-4DB2-BD59-A6C34878D82A}">
                    <a16:rowId xmlns:a16="http://schemas.microsoft.com/office/drawing/2014/main" val="10000"/>
                  </a:ext>
                </a:extLst>
              </a:tr>
              <a:tr h="2688300">
                <a:tc>
                  <a:txBody>
                    <a:bodyPr/>
                    <a:lstStyle/>
                    <a:p>
                      <a:pPr>
                        <a:lnSpc>
                          <a:spcPct val="107000"/>
                        </a:lnSpc>
                        <a:spcAft>
                          <a:spcPts val="0"/>
                        </a:spcAft>
                        <a:tabLst>
                          <a:tab pos="1639570" algn="l"/>
                        </a:tabLst>
                      </a:pPr>
                      <a:endParaRPr lang="en-GB" sz="1400" dirty="0">
                        <a:solidFill>
                          <a:schemeClr val="tx1"/>
                        </a:solidFill>
                        <a:effectLst/>
                        <a:latin typeface="Arial" panose="020B0604020202020204" pitchFamily="34" charset="0"/>
                        <a:cs typeface="Arial" panose="020B0604020202020204" pitchFamily="34" charset="0"/>
                      </a:endParaRPr>
                    </a:p>
                    <a:p>
                      <a:pPr>
                        <a:lnSpc>
                          <a:spcPct val="107000"/>
                        </a:lnSpc>
                        <a:spcAft>
                          <a:spcPts val="0"/>
                        </a:spcAft>
                        <a:tabLst>
                          <a:tab pos="1639570" algn="l"/>
                        </a:tabLst>
                      </a:pPr>
                      <a:r>
                        <a:rPr lang="en-GB" sz="1400" dirty="0">
                          <a:solidFill>
                            <a:schemeClr val="tx1"/>
                          </a:solidFill>
                          <a:effectLst/>
                          <a:latin typeface="Arial" panose="020B0604020202020204" pitchFamily="34" charset="0"/>
                          <a:cs typeface="Arial" panose="020B0604020202020204" pitchFamily="34" charset="0"/>
                        </a:rPr>
                        <a:t>Cases are written:</a:t>
                      </a: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7000"/>
                        </a:lnSpc>
                        <a:spcAft>
                          <a:spcPts val="0"/>
                        </a:spcAft>
                      </a:pP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tc>
                  <a:txBody>
                    <a:bodyPr/>
                    <a:lstStyle/>
                    <a:p>
                      <a:pPr>
                        <a:lnSpc>
                          <a:spcPct val="107000"/>
                        </a:lnSpc>
                        <a:spcAft>
                          <a:spcPts val="0"/>
                        </a:spcAft>
                      </a:pPr>
                      <a:endParaRPr lang="en-GB" sz="14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150" marR="68150" marT="0" marB="0">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solidFill>
                      <a:srgbClr val="D6DFEA"/>
                    </a:solidFill>
                  </a:tcPr>
                </a:tc>
                <a:extLst>
                  <a:ext uri="{0D108BD9-81ED-4DB2-BD59-A6C34878D82A}">
                    <a16:rowId xmlns:a16="http://schemas.microsoft.com/office/drawing/2014/main" val="10001"/>
                  </a:ext>
                </a:extLst>
              </a:tr>
            </a:tbl>
          </a:graphicData>
        </a:graphic>
      </p:graphicFrame>
      <p:sp>
        <p:nvSpPr>
          <p:cNvPr id="7" name="TextBox 6">
            <a:extLst>
              <a:ext uri="{FF2B5EF4-FFF2-40B4-BE49-F238E27FC236}">
                <a16:creationId xmlns:a16="http://schemas.microsoft.com/office/drawing/2014/main" id="{5F4E3142-4FF2-4964-9C0C-DE827D299EA7}"/>
              </a:ext>
            </a:extLst>
          </p:cNvPr>
          <p:cNvSpPr txBox="1"/>
          <p:nvPr/>
        </p:nvSpPr>
        <p:spPr>
          <a:xfrm>
            <a:off x="2987824" y="1904514"/>
            <a:ext cx="2376264" cy="523220"/>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R v Defendant</a:t>
            </a:r>
            <a:endParaRPr lang="en-GB" sz="1400" dirty="0">
              <a:latin typeface="Arial" panose="020B0604020202020204" pitchFamily="34" charset="0"/>
              <a:ea typeface="SimSun" panose="02010600030101010101" pitchFamily="2" charset="-122"/>
              <a:cs typeface="Arial" panose="020B0604020202020204" pitchFamily="34" charset="0"/>
            </a:endParaRPr>
          </a:p>
          <a:p>
            <a:endParaRPr lang="en-GB" sz="1400" dirty="0"/>
          </a:p>
        </p:txBody>
      </p:sp>
      <p:sp>
        <p:nvSpPr>
          <p:cNvPr id="8" name="TextBox 7">
            <a:extLst>
              <a:ext uri="{FF2B5EF4-FFF2-40B4-BE49-F238E27FC236}">
                <a16:creationId xmlns:a16="http://schemas.microsoft.com/office/drawing/2014/main" id="{E62B226E-528B-4E5C-8109-0179ACC1CF64}"/>
              </a:ext>
            </a:extLst>
          </p:cNvPr>
          <p:cNvSpPr txBox="1"/>
          <p:nvPr/>
        </p:nvSpPr>
        <p:spPr>
          <a:xfrm>
            <a:off x="5652120" y="1904514"/>
            <a:ext cx="2088232" cy="523220"/>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Claimant v Defendant</a:t>
            </a:r>
            <a:endParaRPr lang="en-GB" sz="1400" dirty="0">
              <a:latin typeface="Arial" panose="020B0604020202020204" pitchFamily="34" charset="0"/>
              <a:ea typeface="SimSun" panose="02010600030101010101" pitchFamily="2" charset="-122"/>
              <a:cs typeface="Arial" panose="020B0604020202020204" pitchFamily="34" charset="0"/>
            </a:endParaRPr>
          </a:p>
          <a:p>
            <a:endParaRPr lang="en-GB" sz="1400" dirty="0"/>
          </a:p>
        </p:txBody>
      </p:sp>
    </p:spTree>
    <p:extLst>
      <p:ext uri="{BB962C8B-B14F-4D97-AF65-F5344CB8AC3E}">
        <p14:creationId xmlns:p14="http://schemas.microsoft.com/office/powerpoint/2010/main" val="20761930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Criminal and Civil Law</a:t>
            </a:r>
          </a:p>
        </p:txBody>
      </p:sp>
      <p:sp>
        <p:nvSpPr>
          <p:cNvPr id="4" name="Text Placeholder 3">
            <a:extLst>
              <a:ext uri="{FF2B5EF4-FFF2-40B4-BE49-F238E27FC236}">
                <a16:creationId xmlns:a16="http://schemas.microsoft.com/office/drawing/2014/main" id="{FE6B4023-045A-4D04-AA3D-0FD5079FC3CB}"/>
              </a:ext>
            </a:extLst>
          </p:cNvPr>
          <p:cNvSpPr txBox="1">
            <a:spLocks/>
          </p:cNvSpPr>
          <p:nvPr/>
        </p:nvSpPr>
        <p:spPr>
          <a:xfrm>
            <a:off x="470967" y="1131590"/>
            <a:ext cx="3780000" cy="4104456"/>
          </a:xfrm>
          <a:prstGeom prst="rect">
            <a:avLst/>
          </a:prstGeom>
        </p:spPr>
        <p:txBody>
          <a:bodyPr vert="horz" lIns="91440" tIns="45720" rIns="91440" bIns="45720" rtlCol="0" anchor="t">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defTabSz="914400"/>
            <a:r>
              <a:rPr lang="en-GB" sz="1400" b="1" kern="0" dirty="0">
                <a:latin typeface="+mj-lt"/>
                <a:cs typeface="Arial"/>
              </a:rPr>
              <a:t>Would criminal law, civil law or both deal with the following situations:</a:t>
            </a:r>
            <a:endParaRPr lang="en-GB" sz="1400" kern="0" dirty="0">
              <a:latin typeface="+mj-lt"/>
              <a:cs typeface="Arial"/>
            </a:endParaRPr>
          </a:p>
          <a:p>
            <a:pPr defTabSz="914400"/>
            <a:endParaRPr lang="en-GB" sz="1400" b="1" kern="0" dirty="0">
              <a:latin typeface="+mj-lt"/>
              <a:cs typeface="Arial"/>
            </a:endParaRPr>
          </a:p>
          <a:p>
            <a:pPr marL="342900" indent="-342900" defTabSz="914400">
              <a:buFont typeface="+mj-lt"/>
              <a:buAutoNum type="arabicPeriod"/>
            </a:pPr>
            <a:r>
              <a:rPr lang="en-GB" sz="1400" kern="0" dirty="0">
                <a:latin typeface="+mj-lt"/>
              </a:rPr>
              <a:t>James has an argument with John </a:t>
            </a:r>
            <a:br>
              <a:rPr lang="en-GB" sz="1400" kern="0" dirty="0">
                <a:latin typeface="+mj-lt"/>
              </a:rPr>
            </a:br>
            <a:r>
              <a:rPr lang="en-GB" sz="1400" kern="0" dirty="0">
                <a:latin typeface="+mj-lt"/>
              </a:rPr>
              <a:t>and punches him in the face and </a:t>
            </a:r>
            <a:br>
              <a:rPr lang="en-GB" sz="1400" kern="0" dirty="0">
                <a:latin typeface="+mj-lt"/>
              </a:rPr>
            </a:br>
            <a:r>
              <a:rPr lang="en-GB" sz="1400" kern="0" dirty="0">
                <a:latin typeface="+mj-lt"/>
              </a:rPr>
              <a:t>breaks his nose. </a:t>
            </a:r>
            <a:br>
              <a:rPr lang="en-GB" sz="1400" kern="0" dirty="0">
                <a:latin typeface="+mj-lt"/>
              </a:rPr>
            </a:br>
            <a:endParaRPr lang="en-GB" sz="1400" kern="0" dirty="0">
              <a:latin typeface="+mj-lt"/>
            </a:endParaRPr>
          </a:p>
          <a:p>
            <a:pPr defTabSz="914400"/>
            <a:r>
              <a:rPr lang="en-GB" sz="1400" kern="0" dirty="0">
                <a:latin typeface="+mj-lt"/>
              </a:rPr>
              <a:t>This is a criminal offence (Actual </a:t>
            </a:r>
            <a:br>
              <a:rPr lang="en-GB" sz="1400" kern="0" dirty="0">
                <a:latin typeface="+mj-lt"/>
              </a:rPr>
            </a:br>
            <a:r>
              <a:rPr lang="en-GB" sz="1400" kern="0" dirty="0">
                <a:latin typeface="+mj-lt"/>
              </a:rPr>
              <a:t>Bodily Harm).</a:t>
            </a:r>
          </a:p>
          <a:p>
            <a:pPr defTabSz="914400"/>
            <a:endParaRPr lang="en-GB" kern="0" dirty="0"/>
          </a:p>
        </p:txBody>
      </p:sp>
      <p:pic>
        <p:nvPicPr>
          <p:cNvPr id="6" name="Content Placeholder 8" descr="Two men fighting">
            <a:extLst>
              <a:ext uri="{FF2B5EF4-FFF2-40B4-BE49-F238E27FC236}">
                <a16:creationId xmlns:a16="http://schemas.microsoft.com/office/drawing/2014/main" id="{7F049DDD-8C3E-4AC0-B52E-1D4748ED48E8}"/>
              </a:ext>
            </a:extLst>
          </p:cNvPr>
          <p:cNvPicPr>
            <a:picLocks noChangeAspect="1"/>
          </p:cNvPicPr>
          <p:nvPr/>
        </p:nvPicPr>
        <p:blipFill rotWithShape="1">
          <a:blip r:embed="rId2">
            <a:extLst>
              <a:ext uri="{28A0092B-C50C-407E-A947-70E740481C1C}">
                <a14:useLocalDpi xmlns:a14="http://schemas.microsoft.com/office/drawing/2010/main" val="0"/>
              </a:ext>
            </a:extLst>
          </a:blip>
          <a:srcRect b="6432"/>
          <a:stretch/>
        </p:blipFill>
        <p:spPr>
          <a:xfrm>
            <a:off x="4355976" y="1134641"/>
            <a:ext cx="4112850" cy="3483311"/>
          </a:xfrm>
          <a:prstGeom prst="rect">
            <a:avLst/>
          </a:prstGeom>
        </p:spPr>
      </p:pic>
    </p:spTree>
    <p:extLst>
      <p:ext uri="{BB962C8B-B14F-4D97-AF65-F5344CB8AC3E}">
        <p14:creationId xmlns:p14="http://schemas.microsoft.com/office/powerpoint/2010/main" val="4062028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Criminal and Civil Law</a:t>
            </a:r>
          </a:p>
        </p:txBody>
      </p:sp>
      <p:sp>
        <p:nvSpPr>
          <p:cNvPr id="4" name="Text Placeholder 3">
            <a:extLst>
              <a:ext uri="{FF2B5EF4-FFF2-40B4-BE49-F238E27FC236}">
                <a16:creationId xmlns:a16="http://schemas.microsoft.com/office/drawing/2014/main" id="{FE6B4023-045A-4D04-AA3D-0FD5079FC3CB}"/>
              </a:ext>
            </a:extLst>
          </p:cNvPr>
          <p:cNvSpPr txBox="1">
            <a:spLocks/>
          </p:cNvSpPr>
          <p:nvPr/>
        </p:nvSpPr>
        <p:spPr>
          <a:xfrm>
            <a:off x="470967" y="1059582"/>
            <a:ext cx="3780000" cy="4104456"/>
          </a:xfrm>
          <a:prstGeom prst="rect">
            <a:avLst/>
          </a:prstGeom>
        </p:spPr>
        <p:txBody>
          <a:bodyPr vert="horz" lIns="91440" tIns="45720" rIns="91440" bIns="45720" rtlCol="0" anchor="t">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342900" lvl="0" indent="-342900">
              <a:buFont typeface="+mj-lt"/>
              <a:buAutoNum type="arabicPeriod" startAt="2"/>
            </a:pPr>
            <a:r>
              <a:rPr lang="en-GB" sz="1400" dirty="0"/>
              <a:t>Sarah plays her music very loud </a:t>
            </a:r>
            <a:br>
              <a:rPr lang="en-GB" sz="1400" dirty="0"/>
            </a:br>
            <a:r>
              <a:rPr lang="en-GB" sz="1400" dirty="0"/>
              <a:t>into the night. Her neighbours </a:t>
            </a:r>
            <a:br>
              <a:rPr lang="en-GB" sz="1400" dirty="0"/>
            </a:br>
            <a:r>
              <a:rPr lang="en-GB" sz="1400" dirty="0"/>
              <a:t>want to get her to stop.</a:t>
            </a:r>
            <a:br>
              <a:rPr lang="en-GB" sz="1400" dirty="0"/>
            </a:br>
            <a:endParaRPr lang="en-GB" sz="1400" dirty="0"/>
          </a:p>
          <a:p>
            <a:pPr lvl="0"/>
            <a:r>
              <a:rPr lang="en-GB" sz="1400" dirty="0"/>
              <a:t>This is a civil dispute between </a:t>
            </a:r>
            <a:br>
              <a:rPr lang="en-GB" sz="1400" dirty="0"/>
            </a:br>
            <a:r>
              <a:rPr lang="en-GB" sz="1400" dirty="0"/>
              <a:t>neighbours (private nuisance).</a:t>
            </a:r>
          </a:p>
          <a:p>
            <a:pPr defTabSz="914400"/>
            <a:endParaRPr lang="en-GB" kern="0" dirty="0"/>
          </a:p>
        </p:txBody>
      </p:sp>
      <p:pic>
        <p:nvPicPr>
          <p:cNvPr id="5" name="Picture 4" descr="Stressed woman with her hands over ears">
            <a:extLst>
              <a:ext uri="{FF2B5EF4-FFF2-40B4-BE49-F238E27FC236}">
                <a16:creationId xmlns:a16="http://schemas.microsoft.com/office/drawing/2014/main" id="{C98D5E3C-FD6A-4CA6-ACF1-EBE96055AFD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729" t="14797" r="49" b="716"/>
          <a:stretch/>
        </p:blipFill>
        <p:spPr>
          <a:xfrm>
            <a:off x="3707903" y="1131589"/>
            <a:ext cx="4965129" cy="3456385"/>
          </a:xfrm>
          <a:prstGeom prst="rect">
            <a:avLst/>
          </a:prstGeom>
        </p:spPr>
      </p:pic>
    </p:spTree>
    <p:extLst>
      <p:ext uri="{BB962C8B-B14F-4D97-AF65-F5344CB8AC3E}">
        <p14:creationId xmlns:p14="http://schemas.microsoft.com/office/powerpoint/2010/main" val="10348507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Criminal and Civil Law</a:t>
            </a:r>
          </a:p>
        </p:txBody>
      </p:sp>
      <p:sp>
        <p:nvSpPr>
          <p:cNvPr id="4" name="Text Placeholder 3">
            <a:extLst>
              <a:ext uri="{FF2B5EF4-FFF2-40B4-BE49-F238E27FC236}">
                <a16:creationId xmlns:a16="http://schemas.microsoft.com/office/drawing/2014/main" id="{FE6B4023-045A-4D04-AA3D-0FD5079FC3CB}"/>
              </a:ext>
            </a:extLst>
          </p:cNvPr>
          <p:cNvSpPr txBox="1">
            <a:spLocks/>
          </p:cNvSpPr>
          <p:nvPr/>
        </p:nvSpPr>
        <p:spPr>
          <a:xfrm>
            <a:off x="470967" y="1059582"/>
            <a:ext cx="3780000" cy="4104456"/>
          </a:xfrm>
          <a:prstGeom prst="rect">
            <a:avLst/>
          </a:prstGeom>
        </p:spPr>
        <p:txBody>
          <a:bodyPr vert="horz" lIns="91440" tIns="45720" rIns="91440" bIns="45720" rtlCol="0" anchor="t">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342900" lvl="0" indent="-342900">
              <a:buFont typeface="+mj-lt"/>
              <a:buAutoNum type="arabicPeriod" startAt="3"/>
            </a:pPr>
            <a:r>
              <a:rPr lang="en-US" sz="1400" dirty="0"/>
              <a:t>Simon buys a DVD player from </a:t>
            </a:r>
            <a:br>
              <a:rPr lang="en-US" sz="1400" dirty="0"/>
            </a:br>
            <a:r>
              <a:rPr lang="en-US" sz="1400" dirty="0"/>
              <a:t>a shop. When he plugs it in he</a:t>
            </a:r>
            <a:br>
              <a:rPr lang="en-US" sz="1400" dirty="0"/>
            </a:br>
            <a:r>
              <a:rPr lang="en-US" sz="1400" dirty="0"/>
              <a:t> receives an electric shock.</a:t>
            </a:r>
            <a:br>
              <a:rPr lang="en-US" sz="1400" dirty="0"/>
            </a:br>
            <a:endParaRPr lang="en-US" sz="1400" dirty="0"/>
          </a:p>
          <a:p>
            <a:pPr lvl="0"/>
            <a:r>
              <a:rPr lang="en-US" sz="1400" dirty="0"/>
              <a:t>Simon will most likely want </a:t>
            </a:r>
            <a:br>
              <a:rPr lang="en-US" sz="1400" dirty="0"/>
            </a:br>
            <a:r>
              <a:rPr lang="en-US" sz="1400" dirty="0"/>
              <a:t>compensation for his injuries </a:t>
            </a:r>
            <a:br>
              <a:rPr lang="en-US" sz="1400" dirty="0"/>
            </a:br>
            <a:r>
              <a:rPr lang="en-US" sz="1400" dirty="0"/>
              <a:t>so will take a civil action.</a:t>
            </a:r>
          </a:p>
          <a:p>
            <a:pPr defTabSz="914400"/>
            <a:endParaRPr lang="en-GB" kern="0" dirty="0"/>
          </a:p>
        </p:txBody>
      </p:sp>
      <p:pic>
        <p:nvPicPr>
          <p:cNvPr id="6" name="Picture 5" descr="Electrocuted unconscious electrician lying on the floor">
            <a:extLst>
              <a:ext uri="{FF2B5EF4-FFF2-40B4-BE49-F238E27FC236}">
                <a16:creationId xmlns:a16="http://schemas.microsoft.com/office/drawing/2014/main" id="{54DD69C9-A55E-49C5-9EC3-7C61B813822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306" t="14618" r="6118" b="305"/>
          <a:stretch/>
        </p:blipFill>
        <p:spPr>
          <a:xfrm>
            <a:off x="3563888" y="1131590"/>
            <a:ext cx="5000676" cy="3240360"/>
          </a:xfrm>
          <a:prstGeom prst="rect">
            <a:avLst/>
          </a:prstGeom>
        </p:spPr>
      </p:pic>
    </p:spTree>
    <p:extLst>
      <p:ext uri="{BB962C8B-B14F-4D97-AF65-F5344CB8AC3E}">
        <p14:creationId xmlns:p14="http://schemas.microsoft.com/office/powerpoint/2010/main" val="29179229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Criminal and Civil Law</a:t>
            </a:r>
          </a:p>
        </p:txBody>
      </p:sp>
      <p:sp>
        <p:nvSpPr>
          <p:cNvPr id="4" name="Text Placeholder 3">
            <a:extLst>
              <a:ext uri="{FF2B5EF4-FFF2-40B4-BE49-F238E27FC236}">
                <a16:creationId xmlns:a16="http://schemas.microsoft.com/office/drawing/2014/main" id="{FE6B4023-045A-4D04-AA3D-0FD5079FC3CB}"/>
              </a:ext>
            </a:extLst>
          </p:cNvPr>
          <p:cNvSpPr txBox="1">
            <a:spLocks/>
          </p:cNvSpPr>
          <p:nvPr/>
        </p:nvSpPr>
        <p:spPr>
          <a:xfrm>
            <a:off x="470967" y="1059582"/>
            <a:ext cx="3780000" cy="4104456"/>
          </a:xfrm>
          <a:prstGeom prst="rect">
            <a:avLst/>
          </a:prstGeom>
        </p:spPr>
        <p:txBody>
          <a:bodyPr vert="horz" lIns="91440" tIns="45720" rIns="91440" bIns="45720" rtlCol="0" anchor="t">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342900" lvl="0" indent="-342900">
              <a:buFont typeface="+mj-lt"/>
              <a:buAutoNum type="arabicPeriod" startAt="4"/>
            </a:pPr>
            <a:r>
              <a:rPr lang="en-GB" sz="1400" dirty="0"/>
              <a:t>Victoria takes a bottle of wine from </a:t>
            </a:r>
            <a:br>
              <a:rPr lang="en-GB" sz="1400" dirty="0"/>
            </a:br>
            <a:r>
              <a:rPr lang="en-GB" sz="1400" dirty="0"/>
              <a:t>the supermarket and does not pay </a:t>
            </a:r>
            <a:br>
              <a:rPr lang="en-GB" sz="1400" dirty="0"/>
            </a:br>
            <a:r>
              <a:rPr lang="en-GB" sz="1400" dirty="0"/>
              <a:t>for it.</a:t>
            </a:r>
          </a:p>
          <a:p>
            <a:pPr lvl="0"/>
            <a:endParaRPr lang="en-GB" sz="1400" dirty="0"/>
          </a:p>
          <a:p>
            <a:pPr lvl="0"/>
            <a:r>
              <a:rPr lang="en-GB" sz="1400" dirty="0"/>
              <a:t>This is a criminal offence (theft).</a:t>
            </a:r>
          </a:p>
          <a:p>
            <a:pPr defTabSz="914400"/>
            <a:endParaRPr lang="en-GB" kern="0" dirty="0"/>
          </a:p>
        </p:txBody>
      </p:sp>
      <p:pic>
        <p:nvPicPr>
          <p:cNvPr id="5" name="Picture 4" descr="Woman buying wine">
            <a:extLst>
              <a:ext uri="{FF2B5EF4-FFF2-40B4-BE49-F238E27FC236}">
                <a16:creationId xmlns:a16="http://schemas.microsoft.com/office/drawing/2014/main" id="{6663BA80-AB47-4ADA-BC4F-451DDBEE31E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0918" b="7414"/>
          <a:stretch/>
        </p:blipFill>
        <p:spPr>
          <a:xfrm>
            <a:off x="3837004" y="1131590"/>
            <a:ext cx="4727560" cy="3277319"/>
          </a:xfrm>
          <a:prstGeom prst="rect">
            <a:avLst/>
          </a:prstGeom>
        </p:spPr>
      </p:pic>
    </p:spTree>
    <p:extLst>
      <p:ext uri="{BB962C8B-B14F-4D97-AF65-F5344CB8AC3E}">
        <p14:creationId xmlns:p14="http://schemas.microsoft.com/office/powerpoint/2010/main" val="7768848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Criminal and Civil Law</a:t>
            </a:r>
          </a:p>
        </p:txBody>
      </p:sp>
      <p:sp>
        <p:nvSpPr>
          <p:cNvPr id="4" name="Text Placeholder 3">
            <a:extLst>
              <a:ext uri="{FF2B5EF4-FFF2-40B4-BE49-F238E27FC236}">
                <a16:creationId xmlns:a16="http://schemas.microsoft.com/office/drawing/2014/main" id="{FE6B4023-045A-4D04-AA3D-0FD5079FC3CB}"/>
              </a:ext>
            </a:extLst>
          </p:cNvPr>
          <p:cNvSpPr txBox="1">
            <a:spLocks/>
          </p:cNvSpPr>
          <p:nvPr/>
        </p:nvSpPr>
        <p:spPr>
          <a:xfrm>
            <a:off x="470967" y="1059582"/>
            <a:ext cx="3780000" cy="4104456"/>
          </a:xfrm>
          <a:prstGeom prst="rect">
            <a:avLst/>
          </a:prstGeom>
        </p:spPr>
        <p:txBody>
          <a:bodyPr vert="horz" lIns="91440" tIns="45720" rIns="91440" bIns="45720" rtlCol="0" anchor="t">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342900" lvl="0" indent="-342900">
              <a:buFont typeface="+mj-lt"/>
              <a:buAutoNum type="arabicPeriod" startAt="5"/>
            </a:pPr>
            <a:r>
              <a:rPr lang="en-GB" sz="1400" dirty="0"/>
              <a:t>Natalie is late for work. She drives over the speed limit and knocks a cyclist off his bike.</a:t>
            </a:r>
            <a:br>
              <a:rPr lang="en-GB" sz="1400" dirty="0"/>
            </a:br>
            <a:endParaRPr lang="en-GB" sz="1400" dirty="0"/>
          </a:p>
          <a:p>
            <a:pPr lvl="0"/>
            <a:r>
              <a:rPr lang="en-GB" sz="1400" dirty="0"/>
              <a:t>This is both criminal and civil. Speeding is </a:t>
            </a:r>
            <a:br>
              <a:rPr lang="en-GB" sz="1400" dirty="0"/>
            </a:br>
            <a:r>
              <a:rPr lang="en-GB" sz="1400" dirty="0"/>
              <a:t>a criminal offence and the cyclist would also be able to sue for compensation under the law of negligence. </a:t>
            </a:r>
          </a:p>
          <a:p>
            <a:pPr defTabSz="914400"/>
            <a:endParaRPr lang="en-GB" kern="0" dirty="0"/>
          </a:p>
        </p:txBody>
      </p:sp>
      <p:pic>
        <p:nvPicPr>
          <p:cNvPr id="6" name="Picture 5" descr="Male Cyclist With Neck Pain Lying On Street After Road Accident">
            <a:extLst>
              <a:ext uri="{FF2B5EF4-FFF2-40B4-BE49-F238E27FC236}">
                <a16:creationId xmlns:a16="http://schemas.microsoft.com/office/drawing/2014/main" id="{00B86001-70E4-47BE-A3B6-640A6FA746D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330" r="4854"/>
          <a:stretch/>
        </p:blipFill>
        <p:spPr>
          <a:xfrm>
            <a:off x="4283968" y="1131590"/>
            <a:ext cx="4313598" cy="3276364"/>
          </a:xfrm>
          <a:prstGeom prst="rect">
            <a:avLst/>
          </a:prstGeom>
        </p:spPr>
      </p:pic>
    </p:spTree>
    <p:extLst>
      <p:ext uri="{BB962C8B-B14F-4D97-AF65-F5344CB8AC3E}">
        <p14:creationId xmlns:p14="http://schemas.microsoft.com/office/powerpoint/2010/main" val="27094191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US" dirty="0"/>
              <a:t>Start your own country </a:t>
            </a:r>
          </a:p>
        </p:txBody>
      </p:sp>
      <p:sp>
        <p:nvSpPr>
          <p:cNvPr id="6" name="Content Placeholder 2">
            <a:extLst>
              <a:ext uri="{FF2B5EF4-FFF2-40B4-BE49-F238E27FC236}">
                <a16:creationId xmlns:a16="http://schemas.microsoft.com/office/drawing/2014/main" id="{D0EA8B64-E0D6-42D6-A25D-B2BA680B6564}"/>
              </a:ext>
            </a:extLst>
          </p:cNvPr>
          <p:cNvSpPr txBox="1">
            <a:spLocks/>
          </p:cNvSpPr>
          <p:nvPr/>
        </p:nvSpPr>
        <p:spPr>
          <a:xfrm>
            <a:off x="526927" y="1038096"/>
            <a:ext cx="8153399" cy="2736304"/>
          </a:xfrm>
          <a:prstGeom prst="rect">
            <a:avLst/>
          </a:prstGeom>
        </p:spPr>
        <p:txBody>
          <a:bodyPr vert="horz" lIns="91440" tIns="45720" rIns="91440" bIns="45720" rtlCol="0" anchor="t">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defTabSz="914400"/>
            <a:r>
              <a:rPr lang="en-GB" sz="1400" b="1" kern="0" dirty="0">
                <a:solidFill>
                  <a:srgbClr val="456188"/>
                </a:solidFill>
                <a:latin typeface="Arial"/>
                <a:cs typeface="Arial"/>
              </a:rPr>
              <a:t>Instructions: </a:t>
            </a:r>
            <a:endParaRPr lang="en-GB" sz="1400" kern="0" dirty="0">
              <a:latin typeface="Arial"/>
              <a:cs typeface="Arial"/>
            </a:endParaRPr>
          </a:p>
          <a:p>
            <a:pPr defTabSz="914400"/>
            <a:r>
              <a:rPr lang="en-GB" sz="1400" kern="0" dirty="0">
                <a:latin typeface="Arial"/>
                <a:cs typeface="Arial"/>
              </a:rPr>
              <a:t>Your class are stranded on a desert island. In groups, discuss </a:t>
            </a:r>
            <a:br>
              <a:rPr lang="en-GB" sz="1400" kern="0" dirty="0">
                <a:latin typeface="Arial"/>
                <a:cs typeface="Arial"/>
              </a:rPr>
            </a:br>
            <a:r>
              <a:rPr lang="en-GB" sz="1400" kern="0" dirty="0">
                <a:latin typeface="Arial"/>
                <a:cs typeface="Arial"/>
              </a:rPr>
              <a:t>the following questions about how your new society will work.</a:t>
            </a:r>
          </a:p>
          <a:p>
            <a:pPr defTabSz="914400"/>
            <a:endParaRPr lang="en-GB" kern="0" dirty="0"/>
          </a:p>
        </p:txBody>
      </p:sp>
    </p:spTree>
    <p:extLst>
      <p:ext uri="{BB962C8B-B14F-4D97-AF65-F5344CB8AC3E}">
        <p14:creationId xmlns:p14="http://schemas.microsoft.com/office/powerpoint/2010/main" val="4202323092"/>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British Empire</a:t>
            </a:r>
          </a:p>
        </p:txBody>
      </p:sp>
      <p:pic>
        <p:nvPicPr>
          <p:cNvPr id="5" name="Picture 4" descr="World atlas showing British Empire ">
            <a:extLst>
              <a:ext uri="{FF2B5EF4-FFF2-40B4-BE49-F238E27FC236}">
                <a16:creationId xmlns:a16="http://schemas.microsoft.com/office/drawing/2014/main" id="{932FCA9D-6FFC-4BC2-8EC3-90A5090D7E75}"/>
              </a:ext>
            </a:extLst>
          </p:cNvPr>
          <p:cNvPicPr>
            <a:picLocks noChangeAspect="1"/>
          </p:cNvPicPr>
          <p:nvPr/>
        </p:nvPicPr>
        <p:blipFill rotWithShape="1">
          <a:blip r:embed="rId2">
            <a:extLst>
              <a:ext uri="{28A0092B-C50C-407E-A947-70E740481C1C}">
                <a14:useLocalDpi xmlns:a14="http://schemas.microsoft.com/office/drawing/2010/main" val="0"/>
              </a:ext>
            </a:extLst>
          </a:blip>
          <a:srcRect t="2233" b="1917"/>
          <a:stretch/>
        </p:blipFill>
        <p:spPr>
          <a:xfrm>
            <a:off x="2249742" y="915566"/>
            <a:ext cx="4644516" cy="3600400"/>
          </a:xfrm>
          <a:prstGeom prst="rect">
            <a:avLst/>
          </a:prstGeom>
        </p:spPr>
      </p:pic>
    </p:spTree>
    <p:extLst>
      <p:ext uri="{BB962C8B-B14F-4D97-AF65-F5344CB8AC3E}">
        <p14:creationId xmlns:p14="http://schemas.microsoft.com/office/powerpoint/2010/main" val="451451192"/>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Commonwealth Countries </a:t>
            </a:r>
          </a:p>
        </p:txBody>
      </p:sp>
      <p:graphicFrame>
        <p:nvGraphicFramePr>
          <p:cNvPr id="4" name="Content Placeholder 6">
            <a:extLst>
              <a:ext uri="{FF2B5EF4-FFF2-40B4-BE49-F238E27FC236}">
                <a16:creationId xmlns:a16="http://schemas.microsoft.com/office/drawing/2014/main" id="{9266FD1D-7A02-406F-8C65-0CB57E013504}"/>
              </a:ext>
            </a:extLst>
          </p:cNvPr>
          <p:cNvGraphicFramePr>
            <a:graphicFrameLocks/>
          </p:cNvGraphicFramePr>
          <p:nvPr>
            <p:extLst>
              <p:ext uri="{D42A27DB-BD31-4B8C-83A1-F6EECF244321}">
                <p14:modId xmlns:p14="http://schemas.microsoft.com/office/powerpoint/2010/main" val="378361294"/>
              </p:ext>
            </p:extLst>
          </p:nvPr>
        </p:nvGraphicFramePr>
        <p:xfrm>
          <a:off x="539750" y="1059582"/>
          <a:ext cx="7957485" cy="3300363"/>
        </p:xfrm>
        <a:graphic>
          <a:graphicData uri="http://schemas.openxmlformats.org/drawingml/2006/table">
            <a:tbl>
              <a:tblPr>
                <a:tableStyleId>{5C22544A-7EE6-4342-B048-85BDC9FD1C3A}</a:tableStyleId>
              </a:tblPr>
              <a:tblGrid>
                <a:gridCol w="1476764">
                  <a:extLst>
                    <a:ext uri="{9D8B030D-6E8A-4147-A177-3AD203B41FA5}">
                      <a16:colId xmlns:a16="http://schemas.microsoft.com/office/drawing/2014/main" val="20000"/>
                    </a:ext>
                  </a:extLst>
                </a:gridCol>
                <a:gridCol w="1152128">
                  <a:extLst>
                    <a:ext uri="{9D8B030D-6E8A-4147-A177-3AD203B41FA5}">
                      <a16:colId xmlns:a16="http://schemas.microsoft.com/office/drawing/2014/main" val="20001"/>
                    </a:ext>
                  </a:extLst>
                </a:gridCol>
                <a:gridCol w="1440160">
                  <a:extLst>
                    <a:ext uri="{9D8B030D-6E8A-4147-A177-3AD203B41FA5}">
                      <a16:colId xmlns:a16="http://schemas.microsoft.com/office/drawing/2014/main" val="20002"/>
                    </a:ext>
                  </a:extLst>
                </a:gridCol>
                <a:gridCol w="2016224">
                  <a:extLst>
                    <a:ext uri="{9D8B030D-6E8A-4147-A177-3AD203B41FA5}">
                      <a16:colId xmlns:a16="http://schemas.microsoft.com/office/drawing/2014/main" val="20003"/>
                    </a:ext>
                  </a:extLst>
                </a:gridCol>
                <a:gridCol w="1872209">
                  <a:extLst>
                    <a:ext uri="{9D8B030D-6E8A-4147-A177-3AD203B41FA5}">
                      <a16:colId xmlns:a16="http://schemas.microsoft.com/office/drawing/2014/main" val="20004"/>
                    </a:ext>
                  </a:extLst>
                </a:gridCol>
              </a:tblGrid>
              <a:tr h="300033">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Antigua and Barbuda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Dominica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Malaysia</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Rwanda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Swaziland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extLst>
                  <a:ext uri="{0D108BD9-81ED-4DB2-BD59-A6C34878D82A}">
                    <a16:rowId xmlns:a16="http://schemas.microsoft.com/office/drawing/2014/main" val="10000"/>
                  </a:ext>
                </a:extLst>
              </a:tr>
              <a:tr h="300033">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Australia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Fiji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Maldives </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Saint Lucia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Tonga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extLst>
                  <a:ext uri="{0D108BD9-81ED-4DB2-BD59-A6C34878D82A}">
                    <a16:rowId xmlns:a16="http://schemas.microsoft.com/office/drawing/2014/main" val="10001"/>
                  </a:ext>
                </a:extLst>
              </a:tr>
              <a:tr h="300033">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Bahamas</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Ghana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Malta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Samoa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Trinidad and Tobago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extLst>
                  <a:ext uri="{0D108BD9-81ED-4DB2-BD59-A6C34878D82A}">
                    <a16:rowId xmlns:a16="http://schemas.microsoft.com/office/drawing/2014/main" val="10002"/>
                  </a:ext>
                </a:extLst>
              </a:tr>
              <a:tr h="300033">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Bangladesh </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Grenada </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Mauritius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Seychelles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Tuvalu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extLst>
                  <a:ext uri="{0D108BD9-81ED-4DB2-BD59-A6C34878D82A}">
                    <a16:rowId xmlns:a16="http://schemas.microsoft.com/office/drawing/2014/main" val="10003"/>
                  </a:ext>
                </a:extLst>
              </a:tr>
              <a:tr h="300033">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Barbados </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Guyana </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Mozambique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Sierra Leone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Uganda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extLst>
                  <a:ext uri="{0D108BD9-81ED-4DB2-BD59-A6C34878D82A}">
                    <a16:rowId xmlns:a16="http://schemas.microsoft.com/office/drawing/2014/main" val="10004"/>
                  </a:ext>
                </a:extLst>
              </a:tr>
              <a:tr h="300033">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Belize </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India </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Namibia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Singapore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United Kingdom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extLst>
                  <a:ext uri="{0D108BD9-81ED-4DB2-BD59-A6C34878D82A}">
                    <a16:rowId xmlns:a16="http://schemas.microsoft.com/office/drawing/2014/main" val="10005"/>
                  </a:ext>
                </a:extLst>
              </a:tr>
              <a:tr h="300033">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Botswana </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Jamaica </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Nauru </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Solomon Islands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United Republic of Tanzania</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extLst>
                  <a:ext uri="{0D108BD9-81ED-4DB2-BD59-A6C34878D82A}">
                    <a16:rowId xmlns:a16="http://schemas.microsoft.com/office/drawing/2014/main" val="10006"/>
                  </a:ext>
                </a:extLst>
              </a:tr>
              <a:tr h="300033">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Brunei Darussalam</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Kenya </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New Zealand </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South Africa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Vanuatu</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extLst>
                  <a:ext uri="{0D108BD9-81ED-4DB2-BD59-A6C34878D82A}">
                    <a16:rowId xmlns:a16="http://schemas.microsoft.com/office/drawing/2014/main" val="10007"/>
                  </a:ext>
                </a:extLst>
              </a:tr>
              <a:tr h="300033">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Cameroon </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Kiribati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Nigeria </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Sri Lanka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Zambia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extLst>
                  <a:ext uri="{0D108BD9-81ED-4DB2-BD59-A6C34878D82A}">
                    <a16:rowId xmlns:a16="http://schemas.microsoft.com/office/drawing/2014/main" val="10008"/>
                  </a:ext>
                </a:extLst>
              </a:tr>
              <a:tr h="300033">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Canada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Lesotho</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Pakistan </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St Kitts and Nevis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dirty="0">
                          <a:effectLst/>
                          <a:latin typeface="Arial"/>
                          <a:ea typeface="Times New Roman"/>
                          <a:cs typeface="Times New Roman"/>
                        </a:rPr>
                        <a:t>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extLst>
                  <a:ext uri="{0D108BD9-81ED-4DB2-BD59-A6C34878D82A}">
                    <a16:rowId xmlns:a16="http://schemas.microsoft.com/office/drawing/2014/main" val="10009"/>
                  </a:ext>
                </a:extLst>
              </a:tr>
              <a:tr h="300033">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Cyprus</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a:solidFill>
                            <a:srgbClr val="000000"/>
                          </a:solidFill>
                          <a:effectLst/>
                          <a:latin typeface="Arial"/>
                          <a:ea typeface="Times New Roman"/>
                          <a:cs typeface="Times New Roman"/>
                        </a:rPr>
                        <a:t>Malawi</a:t>
                      </a:r>
                      <a:endParaRPr lang="en-GB" sz="100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Papua New Guinea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kern="1200" dirty="0">
                          <a:solidFill>
                            <a:srgbClr val="000000"/>
                          </a:solidFill>
                          <a:effectLst/>
                          <a:latin typeface="Arial"/>
                          <a:ea typeface="Times New Roman"/>
                          <a:cs typeface="Times New Roman"/>
                        </a:rPr>
                        <a:t>St Vincent and The Grenadines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tc>
                  <a:txBody>
                    <a:bodyPr/>
                    <a:lstStyle/>
                    <a:p>
                      <a:pPr fontAlgn="ctr">
                        <a:lnSpc>
                          <a:spcPct val="115000"/>
                        </a:lnSpc>
                        <a:spcAft>
                          <a:spcPts val="0"/>
                        </a:spcAft>
                      </a:pPr>
                      <a:r>
                        <a:rPr lang="en-GB" sz="1000" dirty="0">
                          <a:effectLst/>
                          <a:latin typeface="Arial"/>
                          <a:ea typeface="Times New Roman"/>
                          <a:cs typeface="Times New Roman"/>
                        </a:rPr>
                        <a:t> </a:t>
                      </a:r>
                      <a:endParaRPr lang="en-GB" sz="1000" dirty="0">
                        <a:effectLst/>
                        <a:latin typeface="Calibri"/>
                        <a:ea typeface="Calibri"/>
                        <a:cs typeface="Times New Roman"/>
                      </a:endParaRPr>
                    </a:p>
                  </a:txBody>
                  <a:tcPr marL="9525" marR="9525" marT="9525" marB="0" anchor="ctr">
                    <a:lnL w="12700" cap="flat" cmpd="sng" algn="ctr">
                      <a:solidFill>
                        <a:srgbClr val="456188"/>
                      </a:solidFill>
                      <a:prstDash val="solid"/>
                      <a:round/>
                      <a:headEnd type="none" w="med" len="med"/>
                      <a:tailEnd type="none" w="med" len="med"/>
                    </a:lnL>
                    <a:lnR w="12700" cap="flat" cmpd="sng" algn="ctr">
                      <a:solidFill>
                        <a:srgbClr val="456188"/>
                      </a:solidFill>
                      <a:prstDash val="solid"/>
                      <a:round/>
                      <a:headEnd type="none" w="med" len="med"/>
                      <a:tailEnd type="none" w="med" len="med"/>
                    </a:lnR>
                    <a:lnT w="12700" cap="flat" cmpd="sng" algn="ctr">
                      <a:solidFill>
                        <a:srgbClr val="456188"/>
                      </a:solidFill>
                      <a:prstDash val="solid"/>
                      <a:round/>
                      <a:headEnd type="none" w="med" len="med"/>
                      <a:tailEnd type="none" w="med" len="med"/>
                    </a:lnT>
                    <a:lnB w="12700" cap="flat" cmpd="sng" algn="ctr">
                      <a:solidFill>
                        <a:srgbClr val="456188"/>
                      </a:solidFill>
                      <a:prstDash val="solid"/>
                      <a:round/>
                      <a:headEnd type="none" w="med" len="med"/>
                      <a:tailEnd type="none" w="med" len="med"/>
                    </a:lnB>
                    <a:lnTlToBr w="12700" cmpd="sng">
                      <a:noFill/>
                      <a:prstDash val="solid"/>
                    </a:lnTlToBr>
                    <a:lnBlToTr w="12700" cmpd="sng">
                      <a:noFill/>
                      <a:prstDash val="solid"/>
                    </a:lnBlToTr>
                    <a:solidFill>
                      <a:srgbClr val="D6DFEA"/>
                    </a:solidFill>
                  </a:tcPr>
                </a:tc>
                <a:extLst>
                  <a:ext uri="{0D108BD9-81ED-4DB2-BD59-A6C34878D82A}">
                    <a16:rowId xmlns:a16="http://schemas.microsoft.com/office/drawing/2014/main" val="10010"/>
                  </a:ext>
                </a:extLst>
              </a:tr>
            </a:tbl>
          </a:graphicData>
        </a:graphic>
      </p:graphicFrame>
      <p:sp>
        <p:nvSpPr>
          <p:cNvPr id="3" name="Rectangle 2">
            <a:extLst>
              <a:ext uri="{FF2B5EF4-FFF2-40B4-BE49-F238E27FC236}">
                <a16:creationId xmlns:a16="http://schemas.microsoft.com/office/drawing/2014/main" id="{DE863E36-886B-48F7-8791-E5EBD08D990B}"/>
              </a:ext>
            </a:extLst>
          </p:cNvPr>
          <p:cNvSpPr/>
          <p:nvPr/>
        </p:nvSpPr>
        <p:spPr>
          <a:xfrm>
            <a:off x="466031" y="4397573"/>
            <a:ext cx="8025921" cy="307777"/>
          </a:xfrm>
          <a:prstGeom prst="rect">
            <a:avLst/>
          </a:prstGeom>
        </p:spPr>
        <p:txBody>
          <a:bodyPr wrap="square">
            <a:spAutoFit/>
          </a:bodyPr>
          <a:lstStyle/>
          <a:p>
            <a:r>
              <a:rPr lang="en-GB" sz="1400" dirty="0">
                <a:latin typeface="Arial" panose="020B0604020202020204" pitchFamily="34" charset="0"/>
                <a:cs typeface="Arial" panose="020B0604020202020204" pitchFamily="34" charset="0"/>
              </a:rPr>
              <a:t>More information about the Commonwealth can be found here: </a:t>
            </a:r>
            <a:r>
              <a:rPr lang="en-GB" sz="1400" dirty="0">
                <a:solidFill>
                  <a:srgbClr val="0070C0"/>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Commonwealth</a:t>
            </a:r>
            <a:endParaRPr lang="en-GB" sz="1400"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1234709"/>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Magna Carta 1215</a:t>
            </a:r>
          </a:p>
        </p:txBody>
      </p:sp>
      <p:pic>
        <p:nvPicPr>
          <p:cNvPr id="5" name="Picture 4" descr="king-john-signing-the-magna-carta">
            <a:extLst>
              <a:ext uri="{FF2B5EF4-FFF2-40B4-BE49-F238E27FC236}">
                <a16:creationId xmlns:a16="http://schemas.microsoft.com/office/drawing/2014/main" id="{5B0E1EFC-9F8A-4452-B4A9-DCEFBB55EBB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60032" y="1059029"/>
            <a:ext cx="2808312" cy="3646321"/>
          </a:xfrm>
          <a:prstGeom prst="rect">
            <a:avLst/>
          </a:prstGeom>
        </p:spPr>
      </p:pic>
      <p:sp>
        <p:nvSpPr>
          <p:cNvPr id="6" name="Rectangle 5">
            <a:extLst>
              <a:ext uri="{FF2B5EF4-FFF2-40B4-BE49-F238E27FC236}">
                <a16:creationId xmlns:a16="http://schemas.microsoft.com/office/drawing/2014/main" id="{0BFA36D1-09FE-4192-BFF5-275CB97A43AC}"/>
              </a:ext>
            </a:extLst>
          </p:cNvPr>
          <p:cNvSpPr/>
          <p:nvPr/>
        </p:nvSpPr>
        <p:spPr>
          <a:xfrm>
            <a:off x="467544" y="1059582"/>
            <a:ext cx="4572000" cy="523220"/>
          </a:xfrm>
          <a:prstGeom prst="rect">
            <a:avLst/>
          </a:prstGeom>
        </p:spPr>
        <p:txBody>
          <a:bodyPr>
            <a:spAutoFit/>
          </a:bodyPr>
          <a:lstStyle/>
          <a:p>
            <a:pPr marL="0" indent="0">
              <a:buNone/>
            </a:pPr>
            <a:r>
              <a:rPr lang="en-GB" sz="1400" dirty="0">
                <a:latin typeface="+mj-lt"/>
              </a:rPr>
              <a:t>More information about the Magna Carta can </a:t>
            </a:r>
            <a:br>
              <a:rPr lang="en-GB" sz="1400" dirty="0">
                <a:latin typeface="+mj-lt"/>
              </a:rPr>
            </a:br>
            <a:r>
              <a:rPr lang="en-GB" sz="1400" dirty="0">
                <a:latin typeface="+mj-lt"/>
              </a:rPr>
              <a:t>be found here: </a:t>
            </a:r>
            <a:r>
              <a:rPr lang="en-GB" sz="1400" dirty="0">
                <a:solidFill>
                  <a:srgbClr val="0070C0"/>
                </a:solidFill>
                <a:latin typeface="+mj-lt"/>
                <a:hlinkClick r:id="rId3">
                  <a:extLst>
                    <a:ext uri="{A12FA001-AC4F-418D-AE19-62706E023703}">
                      <ahyp:hlinkClr xmlns:ahyp="http://schemas.microsoft.com/office/drawing/2018/hyperlinkcolor" val="tx"/>
                    </a:ext>
                  </a:extLst>
                </a:hlinkClick>
              </a:rPr>
              <a:t>Magna Carta</a:t>
            </a:r>
            <a:endParaRPr lang="en-GB" sz="1400" dirty="0">
              <a:solidFill>
                <a:srgbClr val="0070C0"/>
              </a:solidFill>
              <a:latin typeface="+mj-lt"/>
            </a:endParaRPr>
          </a:p>
        </p:txBody>
      </p:sp>
    </p:spTree>
    <p:extLst>
      <p:ext uri="{BB962C8B-B14F-4D97-AF65-F5344CB8AC3E}">
        <p14:creationId xmlns:p14="http://schemas.microsoft.com/office/powerpoint/2010/main" val="4243593592"/>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GB" dirty="0"/>
              <a:t>Activity 7 - History of English law timeline</a:t>
            </a:r>
          </a:p>
        </p:txBody>
      </p:sp>
      <p:sp>
        <p:nvSpPr>
          <p:cNvPr id="6" name="Rectangle 5">
            <a:extLst>
              <a:ext uri="{FF2B5EF4-FFF2-40B4-BE49-F238E27FC236}">
                <a16:creationId xmlns:a16="http://schemas.microsoft.com/office/drawing/2014/main" id="{0BFA36D1-09FE-4192-BFF5-275CB97A43AC}"/>
              </a:ext>
            </a:extLst>
          </p:cNvPr>
          <p:cNvSpPr/>
          <p:nvPr/>
        </p:nvSpPr>
        <p:spPr>
          <a:xfrm>
            <a:off x="467544" y="1059582"/>
            <a:ext cx="4824536" cy="1384995"/>
          </a:xfrm>
          <a:prstGeom prst="rect">
            <a:avLst/>
          </a:prstGeom>
        </p:spPr>
        <p:txBody>
          <a:bodyPr wrap="square">
            <a:spAutoFit/>
          </a:bodyPr>
          <a:lstStyle/>
          <a:p>
            <a:pPr marL="0" indent="0">
              <a:buNone/>
            </a:pPr>
            <a:r>
              <a:rPr lang="en-US" sz="1400" b="1" dirty="0">
                <a:solidFill>
                  <a:srgbClr val="456188"/>
                </a:solidFill>
                <a:latin typeface="+mj-lt"/>
              </a:rPr>
              <a:t>Instructions</a:t>
            </a:r>
          </a:p>
          <a:p>
            <a:pPr marL="0" indent="0">
              <a:buNone/>
            </a:pPr>
            <a:endParaRPr lang="en-US" sz="1400" b="1" dirty="0">
              <a:solidFill>
                <a:srgbClr val="456188"/>
              </a:solidFill>
              <a:latin typeface="+mj-lt"/>
            </a:endParaRPr>
          </a:p>
          <a:p>
            <a:pPr marL="0" indent="0">
              <a:buNone/>
            </a:pPr>
            <a:r>
              <a:rPr lang="en-US" sz="1400" dirty="0">
                <a:latin typeface="+mj-lt"/>
              </a:rPr>
              <a:t>Using the information in your topic exploration pack plus your own research, produce a timeline of important events in English law. This could be presented as a poster using a mixture of text, pictures and maps.</a:t>
            </a:r>
          </a:p>
        </p:txBody>
      </p:sp>
    </p:spTree>
    <p:extLst>
      <p:ext uri="{BB962C8B-B14F-4D97-AF65-F5344CB8AC3E}">
        <p14:creationId xmlns:p14="http://schemas.microsoft.com/office/powerpoint/2010/main" val="4014503925"/>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a:xfrm>
            <a:off x="557065" y="483518"/>
            <a:ext cx="8031163" cy="338554"/>
          </a:xfrm>
        </p:spPr>
        <p:txBody>
          <a:bodyPr/>
          <a:lstStyle/>
          <a:p>
            <a:r>
              <a:rPr lang="en-GB" dirty="0"/>
              <a:t>The Rule of Law</a:t>
            </a:r>
          </a:p>
        </p:txBody>
      </p:sp>
      <p:sp>
        <p:nvSpPr>
          <p:cNvPr id="3" name="Rectangle 2">
            <a:extLst>
              <a:ext uri="{FF2B5EF4-FFF2-40B4-BE49-F238E27FC236}">
                <a16:creationId xmlns:a16="http://schemas.microsoft.com/office/drawing/2014/main" id="{BD5419DE-5FFC-4C6E-8A7B-999F02184442}"/>
              </a:ext>
            </a:extLst>
          </p:cNvPr>
          <p:cNvSpPr/>
          <p:nvPr/>
        </p:nvSpPr>
        <p:spPr>
          <a:xfrm>
            <a:off x="467544" y="1059582"/>
            <a:ext cx="5256584" cy="1384995"/>
          </a:xfrm>
          <a:prstGeom prst="rect">
            <a:avLst/>
          </a:prstGeom>
        </p:spPr>
        <p:txBody>
          <a:bodyPr wrap="square">
            <a:spAutoFit/>
          </a:bodyPr>
          <a:lstStyle/>
          <a:p>
            <a:r>
              <a:rPr lang="en-GB" sz="1400" dirty="0">
                <a:latin typeface="+mj-lt"/>
              </a:rPr>
              <a:t>Professor Dicey in ‘An Introduction to the Study </a:t>
            </a:r>
            <a:br>
              <a:rPr lang="en-GB" sz="1400" dirty="0">
                <a:latin typeface="+mj-lt"/>
              </a:rPr>
            </a:br>
            <a:r>
              <a:rPr lang="en-GB" sz="1400" dirty="0">
                <a:latin typeface="+mj-lt"/>
              </a:rPr>
              <a:t>of the Law of the Constitution 1885’</a:t>
            </a:r>
          </a:p>
          <a:p>
            <a:endParaRPr lang="en-GB" sz="1400" dirty="0">
              <a:latin typeface="+mj-lt"/>
            </a:endParaRPr>
          </a:p>
          <a:p>
            <a:pPr marL="342900" lvl="0" indent="-342900">
              <a:buFont typeface="+mj-lt"/>
              <a:buAutoNum type="arabicPeriod"/>
            </a:pPr>
            <a:r>
              <a:rPr lang="en-GB" sz="1400" dirty="0">
                <a:latin typeface="+mj-lt"/>
              </a:rPr>
              <a:t>No punishment without law </a:t>
            </a:r>
          </a:p>
          <a:p>
            <a:pPr marL="342900" lvl="0" indent="-342900">
              <a:buFont typeface="+mj-lt"/>
              <a:buAutoNum type="arabicPeriod"/>
            </a:pPr>
            <a:r>
              <a:rPr lang="en-GB" sz="1400" dirty="0">
                <a:latin typeface="+mj-lt"/>
              </a:rPr>
              <a:t>No man is above the law </a:t>
            </a:r>
          </a:p>
          <a:p>
            <a:pPr marL="342900" lvl="0" indent="-342900">
              <a:buFont typeface="+mj-lt"/>
              <a:buAutoNum type="arabicPeriod"/>
            </a:pPr>
            <a:r>
              <a:rPr lang="en-GB" sz="1400" dirty="0">
                <a:latin typeface="+mj-lt"/>
              </a:rPr>
              <a:t>Judicial decisions of the courts protect the rights of citizens</a:t>
            </a:r>
          </a:p>
        </p:txBody>
      </p:sp>
    </p:spTree>
    <p:extLst>
      <p:ext uri="{BB962C8B-B14F-4D97-AF65-F5344CB8AC3E}">
        <p14:creationId xmlns:p14="http://schemas.microsoft.com/office/powerpoint/2010/main" val="951866965"/>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069695"/>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US" dirty="0"/>
              <a:t>Start your own country </a:t>
            </a:r>
          </a:p>
        </p:txBody>
      </p:sp>
      <p:sp>
        <p:nvSpPr>
          <p:cNvPr id="4" name="Content Placeholder 2">
            <a:extLst>
              <a:ext uri="{FF2B5EF4-FFF2-40B4-BE49-F238E27FC236}">
                <a16:creationId xmlns:a16="http://schemas.microsoft.com/office/drawing/2014/main" id="{38471714-1344-45D9-8C37-1131A57D62F2}"/>
              </a:ext>
            </a:extLst>
          </p:cNvPr>
          <p:cNvSpPr txBox="1">
            <a:spLocks/>
          </p:cNvSpPr>
          <p:nvPr/>
        </p:nvSpPr>
        <p:spPr>
          <a:xfrm>
            <a:off x="457200" y="1059582"/>
            <a:ext cx="8229600" cy="4277652"/>
          </a:xfrm>
          <a:prstGeom prst="rect">
            <a:avLst/>
          </a:prstGeom>
        </p:spPr>
        <p:txBody>
          <a:bodyP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342900" indent="-342900" defTabSz="914400">
              <a:buFont typeface="+mj-lt"/>
              <a:buAutoNum type="arabicPeriod"/>
            </a:pPr>
            <a:r>
              <a:rPr lang="en-GB" sz="1400" b="1" kern="0" dirty="0">
                <a:solidFill>
                  <a:srgbClr val="456188"/>
                </a:solidFill>
              </a:rPr>
              <a:t>Who will make your laws?</a:t>
            </a:r>
          </a:p>
          <a:p>
            <a:pPr defTabSz="914400"/>
            <a:endParaRPr lang="en-GB" sz="1400" kern="0" dirty="0"/>
          </a:p>
          <a:p>
            <a:pPr defTabSz="914400"/>
            <a:r>
              <a:rPr lang="en-GB" sz="1400" kern="0" dirty="0"/>
              <a:t>This is your legal system. </a:t>
            </a:r>
          </a:p>
          <a:p>
            <a:pPr defTabSz="914400"/>
            <a:r>
              <a:rPr lang="en-GB" sz="1400" kern="0" dirty="0"/>
              <a:t>Judges making law is known as common law</a:t>
            </a:r>
          </a:p>
          <a:p>
            <a:pPr defTabSz="914400"/>
            <a:r>
              <a:rPr lang="en-GB" sz="1400" kern="0" dirty="0"/>
              <a:t>Parliament making law is known as statutory law</a:t>
            </a:r>
          </a:p>
          <a:p>
            <a:pPr defTabSz="914400"/>
            <a:endParaRPr lang="en-GB" kern="0" dirty="0"/>
          </a:p>
        </p:txBody>
      </p:sp>
    </p:spTree>
    <p:extLst>
      <p:ext uri="{BB962C8B-B14F-4D97-AF65-F5344CB8AC3E}">
        <p14:creationId xmlns:p14="http://schemas.microsoft.com/office/powerpoint/2010/main" val="2256998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US" dirty="0"/>
              <a:t>Start your own country </a:t>
            </a:r>
          </a:p>
        </p:txBody>
      </p:sp>
      <p:sp>
        <p:nvSpPr>
          <p:cNvPr id="5" name="Content Placeholder 2">
            <a:extLst>
              <a:ext uri="{FF2B5EF4-FFF2-40B4-BE49-F238E27FC236}">
                <a16:creationId xmlns:a16="http://schemas.microsoft.com/office/drawing/2014/main" id="{BE733BE3-F30D-4A2E-8CFF-0D62D39C7655}"/>
              </a:ext>
            </a:extLst>
          </p:cNvPr>
          <p:cNvSpPr txBox="1">
            <a:spLocks/>
          </p:cNvSpPr>
          <p:nvPr/>
        </p:nvSpPr>
        <p:spPr>
          <a:xfrm>
            <a:off x="467544" y="1059582"/>
            <a:ext cx="8229600" cy="3168352"/>
          </a:xfrm>
          <a:prstGeom prst="rect">
            <a:avLst/>
          </a:prstGeom>
        </p:spPr>
        <p:txBody>
          <a:bodyP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342900" indent="-342900" defTabSz="914400">
              <a:buFont typeface="+mj-lt"/>
              <a:buAutoNum type="arabicPeriod" startAt="2"/>
            </a:pPr>
            <a:r>
              <a:rPr lang="en-GB" sz="1400" b="1" kern="0" dirty="0">
                <a:solidFill>
                  <a:srgbClr val="456188"/>
                </a:solidFill>
              </a:rPr>
              <a:t>How will these laws be enforced?</a:t>
            </a:r>
          </a:p>
          <a:p>
            <a:pPr defTabSz="914400"/>
            <a:endParaRPr lang="en-GB" sz="1400" kern="0" dirty="0"/>
          </a:p>
          <a:p>
            <a:pPr defTabSz="914400"/>
            <a:r>
              <a:rPr lang="en-GB" sz="1400" kern="0" dirty="0"/>
              <a:t>This is procedural law e.g. police, courts, juries, judges, prisons.</a:t>
            </a:r>
          </a:p>
          <a:p>
            <a:pPr defTabSz="914400"/>
            <a:endParaRPr lang="en-GB" kern="0" dirty="0"/>
          </a:p>
        </p:txBody>
      </p:sp>
    </p:spTree>
    <p:extLst>
      <p:ext uri="{BB962C8B-B14F-4D97-AF65-F5344CB8AC3E}">
        <p14:creationId xmlns:p14="http://schemas.microsoft.com/office/powerpoint/2010/main" val="6454501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US" dirty="0"/>
              <a:t>Start your own country </a:t>
            </a:r>
          </a:p>
        </p:txBody>
      </p:sp>
      <p:sp>
        <p:nvSpPr>
          <p:cNvPr id="4" name="Content Placeholder 2">
            <a:extLst>
              <a:ext uri="{FF2B5EF4-FFF2-40B4-BE49-F238E27FC236}">
                <a16:creationId xmlns:a16="http://schemas.microsoft.com/office/drawing/2014/main" id="{4E6C5AFA-8ACA-49ED-93A1-7F49CB0603AD}"/>
              </a:ext>
            </a:extLst>
          </p:cNvPr>
          <p:cNvSpPr txBox="1">
            <a:spLocks/>
          </p:cNvSpPr>
          <p:nvPr/>
        </p:nvSpPr>
        <p:spPr>
          <a:xfrm>
            <a:off x="446856" y="1059582"/>
            <a:ext cx="8229600" cy="2952328"/>
          </a:xfrm>
          <a:prstGeom prst="rect">
            <a:avLst/>
          </a:prstGeom>
        </p:spPr>
        <p:txBody>
          <a:bodyP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342900" indent="-342900" defTabSz="914400">
              <a:buFont typeface="+mj-lt"/>
              <a:buAutoNum type="arabicPeriod" startAt="3"/>
            </a:pPr>
            <a:r>
              <a:rPr lang="en-GB" sz="1400" b="1" kern="0" dirty="0">
                <a:solidFill>
                  <a:srgbClr val="456188"/>
                </a:solidFill>
              </a:rPr>
              <a:t>How will the law makers be kept in check?</a:t>
            </a:r>
          </a:p>
          <a:p>
            <a:pPr defTabSz="914400"/>
            <a:endParaRPr lang="en-GB" sz="1400" kern="0" dirty="0"/>
          </a:p>
          <a:p>
            <a:pPr defTabSz="914400"/>
            <a:r>
              <a:rPr lang="en-GB" sz="1400" kern="0" dirty="0"/>
              <a:t>Rule of law, public elections, separation of powers…</a:t>
            </a:r>
          </a:p>
          <a:p>
            <a:pPr defTabSz="914400"/>
            <a:endParaRPr lang="en-GB" kern="0" dirty="0"/>
          </a:p>
        </p:txBody>
      </p:sp>
    </p:spTree>
    <p:extLst>
      <p:ext uri="{BB962C8B-B14F-4D97-AF65-F5344CB8AC3E}">
        <p14:creationId xmlns:p14="http://schemas.microsoft.com/office/powerpoint/2010/main" val="39027838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D8092F-F35D-CF40-92E8-FF65D2B14186}"/>
              </a:ext>
            </a:extLst>
          </p:cNvPr>
          <p:cNvSpPr>
            <a:spLocks noGrp="1"/>
          </p:cNvSpPr>
          <p:nvPr>
            <p:ph type="body" sz="quarter" idx="10"/>
          </p:nvPr>
        </p:nvSpPr>
        <p:spPr/>
        <p:txBody>
          <a:bodyPr/>
          <a:lstStyle/>
          <a:p>
            <a:r>
              <a:rPr lang="en-US" dirty="0"/>
              <a:t>Start your own country </a:t>
            </a:r>
          </a:p>
        </p:txBody>
      </p:sp>
      <p:sp>
        <p:nvSpPr>
          <p:cNvPr id="5" name="Content Placeholder 2">
            <a:extLst>
              <a:ext uri="{FF2B5EF4-FFF2-40B4-BE49-F238E27FC236}">
                <a16:creationId xmlns:a16="http://schemas.microsoft.com/office/drawing/2014/main" id="{7AC62424-6B6C-4349-9D6C-13F75FFA8F90}"/>
              </a:ext>
            </a:extLst>
          </p:cNvPr>
          <p:cNvSpPr txBox="1">
            <a:spLocks/>
          </p:cNvSpPr>
          <p:nvPr/>
        </p:nvSpPr>
        <p:spPr>
          <a:xfrm>
            <a:off x="457200" y="1059582"/>
            <a:ext cx="8229600" cy="2664296"/>
          </a:xfrm>
          <a:prstGeom prst="rect">
            <a:avLst/>
          </a:prstGeom>
        </p:spPr>
        <p:txBody>
          <a:bodyPr>
            <a:normAutofit/>
          </a:bodyPr>
          <a:lstStyle>
            <a:lvl1pPr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342900" indent="-342900" defTabSz="914400">
              <a:buFont typeface="+mj-lt"/>
              <a:buAutoNum type="arabicPeriod" startAt="4"/>
            </a:pPr>
            <a:r>
              <a:rPr lang="en-GB" sz="1400" b="1" kern="0" dirty="0">
                <a:solidFill>
                  <a:srgbClr val="456188"/>
                </a:solidFill>
              </a:rPr>
              <a:t>How will the law makers be chosen?</a:t>
            </a:r>
          </a:p>
          <a:p>
            <a:pPr defTabSz="914400"/>
            <a:endParaRPr lang="en-GB" sz="1400" kern="0" dirty="0"/>
          </a:p>
          <a:p>
            <a:pPr defTabSz="914400"/>
            <a:r>
              <a:rPr lang="en-GB" sz="1400" kern="0" dirty="0"/>
              <a:t>Dictatorship, democracy, universal suffrage, referenda…</a:t>
            </a:r>
          </a:p>
          <a:p>
            <a:pPr defTabSz="914400"/>
            <a:endParaRPr lang="en-GB" kern="0" dirty="0"/>
          </a:p>
        </p:txBody>
      </p:sp>
    </p:spTree>
    <p:extLst>
      <p:ext uri="{BB962C8B-B14F-4D97-AF65-F5344CB8AC3E}">
        <p14:creationId xmlns:p14="http://schemas.microsoft.com/office/powerpoint/2010/main" val="3651590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CR Corporate">
      <a:dk1>
        <a:srgbClr val="3C3C3C"/>
      </a:dk1>
      <a:lt1>
        <a:srgbClr val="FFFFFF"/>
      </a:lt1>
      <a:dk2>
        <a:srgbClr val="20234E"/>
      </a:dk2>
      <a:lt2>
        <a:srgbClr val="E7E6E6"/>
      </a:lt2>
      <a:accent1>
        <a:srgbClr val="CDCDCB"/>
      </a:accent1>
      <a:accent2>
        <a:srgbClr val="BDD6E6"/>
      </a:accent2>
      <a:accent3>
        <a:srgbClr val="D5AF1E"/>
      </a:accent3>
      <a:accent4>
        <a:srgbClr val="E95920"/>
      </a:accent4>
      <a:accent5>
        <a:srgbClr val="1B96A5"/>
      </a:accent5>
      <a:accent6>
        <a:srgbClr val="99A820"/>
      </a:accent6>
      <a:hlink>
        <a:srgbClr val="1B96A5"/>
      </a:hlink>
      <a:folHlink>
        <a:srgbClr val="E9592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AC20AC"/>
        </a:solidFill>
      </a:spPr>
      <a:bodyPr wrap="square" lIns="0" tIns="0" rIns="0" bIns="0" rtlCol="0" anchor="ctr"/>
      <a:lstStyle>
        <a:defPPr marL="12700" algn="l">
          <a:defRPr sz="1400" b="1" dirty="0">
            <a:latin typeface="+mj-lt"/>
          </a:defRPr>
        </a:defPPr>
      </a:lstStyle>
    </a:spDef>
    <a:txDef>
      <a:spPr/>
      <a:bodyPr vert="horz" wrap="square" lIns="0" tIns="0" rIns="0" bIns="0" rtlCol="0">
        <a:spAutoFit/>
      </a:bodyPr>
      <a:lstStyle>
        <a:defPPr marL="12700" algn="l">
          <a:lnSpc>
            <a:spcPct val="100000"/>
          </a:lnSpc>
          <a:defRPr sz="1400" dirty="0" smtClean="0">
            <a:solidFill>
              <a:srgbClr val="1D1D1B"/>
            </a:solidFill>
            <a:latin typeface="+mn-lt"/>
            <a:cs typeface="BlissPro"/>
          </a:defRPr>
        </a:defPPr>
      </a:lstStyle>
    </a:txDef>
  </a:objectDefaults>
  <a:extraClrSchemeLst/>
  <a:extLst>
    <a:ext uri="{05A4C25C-085E-4340-85A3-A5531E510DB2}">
      <thm15:themeFamily xmlns:thm15="http://schemas.microsoft.com/office/thememl/2012/main" name="Presentation4" id="{B4730355-4D08-F14D-8B1E-227D08C26137}" vid="{AE8275DE-5667-4E42-8C14-1B84733579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6BEC20C25F6834FAE9648DA07C0EC23" ma:contentTypeVersion="10" ma:contentTypeDescription="Create a new document." ma:contentTypeScope="" ma:versionID="e2db80978f8b727cde79bd19e43038c9">
  <xsd:schema xmlns:xsd="http://www.w3.org/2001/XMLSchema" xmlns:xs="http://www.w3.org/2001/XMLSchema" xmlns:p="http://schemas.microsoft.com/office/2006/metadata/properties" xmlns:ns2="e3f0ae83-1cf0-4ac8-9eef-9b58dcce63b0" targetNamespace="http://schemas.microsoft.com/office/2006/metadata/properties" ma:root="true" ma:fieldsID="592ad7e08a1615bcdca99c9884542b86" ns2:_="">
    <xsd:import namespace="e3f0ae83-1cf0-4ac8-9eef-9b58dcce63b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3f0ae83-1cf0-4ac8-9eef-9b58dcce63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cbc9373e-2d0f-4f82-b972-fcd84205de33" ContentTypeId="0x0101" PreviousValue="false"/>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5.xml><?xml version="1.0" encoding="utf-8"?>
<LongProperties xmlns="http://schemas.microsoft.com/office/2006/metadata/longProperties"/>
</file>

<file path=customXml/itemProps1.xml><?xml version="1.0" encoding="utf-8"?>
<ds:datastoreItem xmlns:ds="http://schemas.openxmlformats.org/officeDocument/2006/customXml" ds:itemID="{24204CE6-0546-422D-9635-A7903D382A53}">
  <ds:schemaRefs>
    <ds:schemaRef ds:uri="http://schemas.microsoft.com/sharepoint/v3/contenttype/forms"/>
  </ds:schemaRefs>
</ds:datastoreItem>
</file>

<file path=customXml/itemProps2.xml><?xml version="1.0" encoding="utf-8"?>
<ds:datastoreItem xmlns:ds="http://schemas.openxmlformats.org/officeDocument/2006/customXml" ds:itemID="{CB45588D-9C13-4E17-A449-2311CA8D9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3f0ae83-1cf0-4ac8-9eef-9b58dcce63b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2029828-C75C-43BC-A3C2-F645286B7F06}">
  <ds:schemaRefs>
    <ds:schemaRef ds:uri="Microsoft.SharePoint.Taxonomy.ContentTypeSync"/>
  </ds:schemaRefs>
</ds:datastoreItem>
</file>

<file path=customXml/itemProps4.xml><?xml version="1.0" encoding="utf-8"?>
<ds:datastoreItem xmlns:ds="http://schemas.openxmlformats.org/officeDocument/2006/customXml" ds:itemID="{A49B5B1A-403D-4548-BA74-6F4A429BCCF2}">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e3f0ae83-1cf0-4ac8-9eef-9b58dcce63b0"/>
    <ds:schemaRef ds:uri="http://purl.org/dc/elements/1.1/"/>
    <ds:schemaRef ds:uri="http://schemas.microsoft.com/office/2006/metadata/properties"/>
    <ds:schemaRef ds:uri="http://www.w3.org/XML/1998/namespace"/>
    <ds:schemaRef ds:uri="http://purl.org/dc/dcmitype/"/>
  </ds:schemaRefs>
</ds:datastoreItem>
</file>

<file path=customXml/itemProps5.xml><?xml version="1.0" encoding="utf-8"?>
<ds:datastoreItem xmlns:ds="http://schemas.openxmlformats.org/officeDocument/2006/customXml" ds:itemID="{BBA41EB8-7115-417D-83E8-FEFAEC60DA79}">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OCR PowerPoint Template 2020 (1)</Template>
  <TotalTime>887</TotalTime>
  <Words>1887</Words>
  <Application>Microsoft Office PowerPoint</Application>
  <PresentationFormat>On-screen Show (16:9)</PresentationFormat>
  <Paragraphs>362</Paragraphs>
  <Slides>55</Slides>
  <Notes>0</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nature of Law presentation</dc:title>
  <dc:creator>ocr</dc:creator>
  <cp:keywords>AS/A level; Law; Introduction; presentation</cp:keywords>
  <cp:lastModifiedBy>Rachel Davis</cp:lastModifiedBy>
  <cp:revision>66</cp:revision>
  <cp:lastPrinted>2016-06-28T09:02:14Z</cp:lastPrinted>
  <dcterms:created xsi:type="dcterms:W3CDTF">2020-06-03T11:14:19Z</dcterms:created>
  <dcterms:modified xsi:type="dcterms:W3CDTF">2020-08-20T16:23:29Z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2016-06-27T00:00:00Z</vt:filetime>
  </property>
  <property fmtid="{D5CDD505-2E9C-101B-9397-08002B2CF9AE}" pid="3" name="Creator">
    <vt:lpwstr>Adobe Illustrator CC 2015 (Macintosh)</vt:lpwstr>
  </property>
  <property fmtid="{D5CDD505-2E9C-101B-9397-08002B2CF9AE}" pid="4" name="LastSaved">
    <vt:filetime>2016-06-27T00:00:00Z</vt:filetime>
  </property>
  <property fmtid="{D5CDD505-2E9C-101B-9397-08002B2CF9AE}" pid="5" name="_dlc_DocId">
    <vt:lpwstr>DECSDN4DT5Y4-280-227</vt:lpwstr>
  </property>
  <property fmtid="{D5CDD505-2E9C-101B-9397-08002B2CF9AE}" pid="6" name="_dlc_DocIdItemGuid">
    <vt:lpwstr>6ff64648-075f-42fe-adc4-2ae9a9c67803</vt:lpwstr>
  </property>
  <property fmtid="{D5CDD505-2E9C-101B-9397-08002B2CF9AE}" pid="7" name="_dlc_DocIdUrl">
    <vt:lpwstr>http://insite.ucles.org.uk/_layouts/DocIdRedir.aspx?ID=DECSDN4DT5Y4-280-227, DECSDN4DT5Y4-280-227</vt:lpwstr>
  </property>
  <property fmtid="{D5CDD505-2E9C-101B-9397-08002B2CF9AE}" pid="8" name="ContentTypeId">
    <vt:lpwstr>0x010100A6BEC20C25F6834FAE9648DA07C0EC23</vt:lpwstr>
  </property>
  <property fmtid="{D5CDD505-2E9C-101B-9397-08002B2CF9AE}" pid="9" name="Order">
    <vt:lpwstr>22700.0000000000</vt:lpwstr>
  </property>
</Properties>
</file>