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4" r:id="rId8"/>
    <p:sldId id="265" r:id="rId9"/>
    <p:sldId id="266" r:id="rId10"/>
    <p:sldId id="267" r:id="rId11"/>
    <p:sldId id="268" r:id="rId12"/>
    <p:sldId id="269" r:id="rId13"/>
    <p:sldId id="273"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BE47"/>
    <a:srgbClr val="F5FAF0"/>
    <a:srgbClr val="C6E1A9"/>
    <a:srgbClr val="015A3C"/>
    <a:srgbClr val="94FEDB"/>
    <a:srgbClr val="E7FFF7"/>
    <a:srgbClr val="03DF96"/>
    <a:srgbClr val="587D6B"/>
    <a:srgbClr val="D0DED7"/>
    <a:srgbClr val="9DB9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87191" autoAdjust="0"/>
  </p:normalViewPr>
  <p:slideViewPr>
    <p:cSldViewPr snapToGrid="0">
      <p:cViewPr varScale="1">
        <p:scale>
          <a:sx n="132" d="100"/>
          <a:sy n="132" d="100"/>
        </p:scale>
        <p:origin x="684" y="120"/>
      </p:cViewPr>
      <p:guideLst/>
    </p:cSldViewPr>
  </p:slideViewPr>
  <p:outlineViewPr>
    <p:cViewPr>
      <p:scale>
        <a:sx n="33" d="100"/>
        <a:sy n="33" d="100"/>
      </p:scale>
      <p:origin x="0" y="-23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048567-C898-4451-8382-DC5015281223}" type="datetimeFigureOut">
              <a:rPr lang="en-GB" smtClean="0"/>
              <a:t>24/11/2020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336627-50CB-4274-84AE-9A5EB4770480}" type="slidenum">
              <a:rPr lang="en-GB" smtClean="0"/>
              <a:t>‹#›</a:t>
            </a:fld>
            <a:endParaRPr lang="en-GB"/>
          </a:p>
        </p:txBody>
      </p:sp>
    </p:spTree>
    <p:extLst>
      <p:ext uri="{BB962C8B-B14F-4D97-AF65-F5344CB8AC3E}">
        <p14:creationId xmlns:p14="http://schemas.microsoft.com/office/powerpoint/2010/main" val="8731217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a:t>
            </a:fld>
            <a:endParaRPr lang="en-GB"/>
          </a:p>
        </p:txBody>
      </p:sp>
    </p:spTree>
    <p:extLst>
      <p:ext uri="{BB962C8B-B14F-4D97-AF65-F5344CB8AC3E}">
        <p14:creationId xmlns:p14="http://schemas.microsoft.com/office/powerpoint/2010/main" val="227884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2</a:t>
            </a:fld>
            <a:endParaRPr lang="en-GB"/>
          </a:p>
        </p:txBody>
      </p:sp>
    </p:spTree>
    <p:extLst>
      <p:ext uri="{BB962C8B-B14F-4D97-AF65-F5344CB8AC3E}">
        <p14:creationId xmlns:p14="http://schemas.microsoft.com/office/powerpoint/2010/main" val="3332494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3</a:t>
            </a:fld>
            <a:endParaRPr lang="en-GB"/>
          </a:p>
        </p:txBody>
      </p:sp>
    </p:spTree>
    <p:extLst>
      <p:ext uri="{BB962C8B-B14F-4D97-AF65-F5344CB8AC3E}">
        <p14:creationId xmlns:p14="http://schemas.microsoft.com/office/powerpoint/2010/main" val="823001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5</a:t>
            </a:fld>
            <a:endParaRPr lang="en-GB"/>
          </a:p>
        </p:txBody>
      </p:sp>
    </p:spTree>
    <p:extLst>
      <p:ext uri="{BB962C8B-B14F-4D97-AF65-F5344CB8AC3E}">
        <p14:creationId xmlns:p14="http://schemas.microsoft.com/office/powerpoint/2010/main" val="1949113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6</a:t>
            </a:fld>
            <a:endParaRPr lang="en-GB"/>
          </a:p>
        </p:txBody>
      </p:sp>
    </p:spTree>
    <p:extLst>
      <p:ext uri="{BB962C8B-B14F-4D97-AF65-F5344CB8AC3E}">
        <p14:creationId xmlns:p14="http://schemas.microsoft.com/office/powerpoint/2010/main" val="1914979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7</a:t>
            </a:fld>
            <a:endParaRPr lang="en-GB"/>
          </a:p>
        </p:txBody>
      </p:sp>
    </p:spTree>
    <p:extLst>
      <p:ext uri="{BB962C8B-B14F-4D97-AF65-F5344CB8AC3E}">
        <p14:creationId xmlns:p14="http://schemas.microsoft.com/office/powerpoint/2010/main" val="2730600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8</a:t>
            </a:fld>
            <a:endParaRPr lang="en-GB"/>
          </a:p>
        </p:txBody>
      </p:sp>
    </p:spTree>
    <p:extLst>
      <p:ext uri="{BB962C8B-B14F-4D97-AF65-F5344CB8AC3E}">
        <p14:creationId xmlns:p14="http://schemas.microsoft.com/office/powerpoint/2010/main" val="286596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10</a:t>
            </a:fld>
            <a:endParaRPr lang="en-GB"/>
          </a:p>
        </p:txBody>
      </p:sp>
    </p:spTree>
    <p:extLst>
      <p:ext uri="{BB962C8B-B14F-4D97-AF65-F5344CB8AC3E}">
        <p14:creationId xmlns:p14="http://schemas.microsoft.com/office/powerpoint/2010/main" val="3887172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336627-50CB-4274-84AE-9A5EB4770480}" type="slidenum">
              <a:rPr lang="en-GB" smtClean="0"/>
              <a:t>11</a:t>
            </a:fld>
            <a:endParaRPr lang="en-GB"/>
          </a:p>
        </p:txBody>
      </p:sp>
    </p:spTree>
    <p:extLst>
      <p:ext uri="{BB962C8B-B14F-4D97-AF65-F5344CB8AC3E}">
        <p14:creationId xmlns:p14="http://schemas.microsoft.com/office/powerpoint/2010/main" val="411123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2578822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823445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374118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2128836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34D0C5-2FAB-496C-8F1E-9907990A6FEE}" type="datetimeFigureOut">
              <a:rPr lang="en-GB" smtClean="0"/>
              <a:t>24/11/2020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38916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311351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34D0C5-2FAB-496C-8F1E-9907990A6FEE}" type="datetimeFigureOut">
              <a:rPr lang="en-GB" smtClean="0"/>
              <a:t>24/11/2020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718132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34D0C5-2FAB-496C-8F1E-9907990A6FEE}" type="datetimeFigureOut">
              <a:rPr lang="en-GB" smtClean="0"/>
              <a:t>24/11/2020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77190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34D0C5-2FAB-496C-8F1E-9907990A6FEE}" type="datetimeFigureOut">
              <a:rPr lang="en-GB" smtClean="0"/>
              <a:t>24/11/2020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1122276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457796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034D0C5-2FAB-496C-8F1E-9907990A6FEE}" type="datetimeFigureOut">
              <a:rPr lang="en-GB" smtClean="0"/>
              <a:t>24/11/2020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1FAD669-8553-438D-918A-D7ACA04C9F34}" type="slidenum">
              <a:rPr lang="en-GB" smtClean="0"/>
              <a:t>‹#›</a:t>
            </a:fld>
            <a:endParaRPr lang="en-GB"/>
          </a:p>
        </p:txBody>
      </p:sp>
    </p:spTree>
    <p:extLst>
      <p:ext uri="{BB962C8B-B14F-4D97-AF65-F5344CB8AC3E}">
        <p14:creationId xmlns:p14="http://schemas.microsoft.com/office/powerpoint/2010/main" val="3957221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034D0C5-2FAB-496C-8F1E-9907990A6FEE}" type="datetimeFigureOut">
              <a:rPr lang="en-GB" smtClean="0"/>
              <a:t>24/11/2020</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1FAD669-8553-438D-918A-D7ACA04C9F34}" type="slidenum">
              <a:rPr lang="en-GB" smtClean="0"/>
              <a:t>‹#›</a:t>
            </a:fld>
            <a:endParaRPr lang="en-GB"/>
          </a:p>
        </p:txBody>
      </p:sp>
    </p:spTree>
    <p:extLst>
      <p:ext uri="{BB962C8B-B14F-4D97-AF65-F5344CB8AC3E}">
        <p14:creationId xmlns:p14="http://schemas.microsoft.com/office/powerpoint/2010/main" val="41907899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www.ocr.org.uk/i-want-to/find-resources/" TargetMode="External"/><Relationship Id="rId3" Type="http://schemas.openxmlformats.org/officeDocument/2006/relationships/image" Target="../media/image10.png"/><Relationship Id="rId7" Type="http://schemas.openxmlformats.org/officeDocument/2006/relationships/hyperlink" Target="mailto:resources.feedback@ocr.org.uk?subject=I%20disliked%20the%20resource%20A%20Level%20Music%20Guidance%20and%20support%202021" TargetMode="Externa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hyperlink" Target="mailto:resources.feedback@ocr.org.uk?subject=I%20disliked%20the%20resource%20Post%2016%20English%20Analysing%20Language%20in%20Non-Fiction%20Texts" TargetMode="External"/><Relationship Id="rId11" Type="http://schemas.openxmlformats.org/officeDocument/2006/relationships/hyperlink" Target="mailto:resources.feedback@ocr.org.uk" TargetMode="External"/><Relationship Id="rId5" Type="http://schemas.openxmlformats.org/officeDocument/2006/relationships/hyperlink" Target="mailto:resources.feedback@ocr.org.uk?subject=I%20liked%20the%20resource%20A%20Level%20Music%20Guidance%20and%20support%202021" TargetMode="External"/><Relationship Id="rId10" Type="http://schemas.openxmlformats.org/officeDocument/2006/relationships/hyperlink" Target="https://www.ocr.org.uk/qualifications/expression-of-interest/" TargetMode="External"/><Relationship Id="rId4" Type="http://schemas.openxmlformats.org/officeDocument/2006/relationships/hyperlink" Target="mailto:resources.feedback@ocr.org.uk?subject=I%20liked%20the%20resource%20Post%2016%20English%20Analysing%20Language%20in%20Non-Fiction%20Texts" TargetMode="External"/><Relationship Id="rId9" Type="http://schemas.openxmlformats.org/officeDocument/2006/relationships/hyperlink" Target="mailto:resources.feeback@ocr.org.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at a table using a computer&#10;&#10;Description automatically generated">
            <a:extLst>
              <a:ext uri="{FF2B5EF4-FFF2-40B4-BE49-F238E27FC236}">
                <a16:creationId xmlns:a16="http://schemas.microsoft.com/office/drawing/2014/main" id="{ECA2CA24-E7A1-43C1-A9EA-2909E43A3403}"/>
              </a:ext>
            </a:extLst>
          </p:cNvPr>
          <p:cNvPicPr>
            <a:picLocks noChangeAspect="1"/>
          </p:cNvPicPr>
          <p:nvPr/>
        </p:nvPicPr>
        <p:blipFill rotWithShape="1">
          <a:blip r:embed="rId3">
            <a:extLst>
              <a:ext uri="{28A0092B-C50C-407E-A947-70E740481C1C}">
                <a14:useLocalDpi xmlns:a14="http://schemas.microsoft.com/office/drawing/2010/main" val="0"/>
              </a:ext>
            </a:extLst>
          </a:blip>
          <a:srcRect t="18695" b="8180"/>
          <a:stretch/>
        </p:blipFill>
        <p:spPr>
          <a:xfrm>
            <a:off x="-14068" y="936000"/>
            <a:ext cx="9158068" cy="4212000"/>
          </a:xfrm>
          <a:prstGeom prst="rect">
            <a:avLst/>
          </a:prstGeom>
        </p:spPr>
      </p:pic>
      <p:sp>
        <p:nvSpPr>
          <p:cNvPr id="12" name="Rectangle 11">
            <a:extLst>
              <a:ext uri="{FF2B5EF4-FFF2-40B4-BE49-F238E27FC236}">
                <a16:creationId xmlns:a16="http://schemas.microsoft.com/office/drawing/2014/main" id="{7AD74050-2D36-41C0-90A9-E12B1E511B00}"/>
              </a:ext>
              <a:ext uri="{C183D7F6-B498-43B3-948B-1728B52AA6E4}">
                <adec:decorative xmlns:adec="http://schemas.microsoft.com/office/drawing/2017/decorative" val="1"/>
              </a:ext>
            </a:extLst>
          </p:cNvPr>
          <p:cNvSpPr/>
          <p:nvPr/>
        </p:nvSpPr>
        <p:spPr>
          <a:xfrm>
            <a:off x="-14068" y="1662544"/>
            <a:ext cx="4294520" cy="2153753"/>
          </a:xfrm>
          <a:prstGeom prst="rect">
            <a:avLst/>
          </a:prstGeom>
          <a:solidFill>
            <a:srgbClr val="86B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02C1E05-041A-4C3B-B7BF-424AF450ACED}"/>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t="45839" r="51857" b="47605"/>
          <a:stretch/>
        </p:blipFill>
        <p:spPr>
          <a:xfrm>
            <a:off x="0" y="2603551"/>
            <a:ext cx="4094922" cy="397079"/>
          </a:xfrm>
          <a:prstGeom prst="rect">
            <a:avLst/>
          </a:prstGeom>
        </p:spPr>
      </p:pic>
      <p:sp>
        <p:nvSpPr>
          <p:cNvPr id="6" name="Text Placeholder 2">
            <a:extLst>
              <a:ext uri="{FF2B5EF4-FFF2-40B4-BE49-F238E27FC236}">
                <a16:creationId xmlns:a16="http://schemas.microsoft.com/office/drawing/2014/main" id="{EEE44DE3-F7BE-47CC-AE63-7456E1BD7675}"/>
              </a:ext>
            </a:extLst>
          </p:cNvPr>
          <p:cNvSpPr txBox="1">
            <a:spLocks/>
          </p:cNvSpPr>
          <p:nvPr/>
        </p:nvSpPr>
        <p:spPr bwMode="auto">
          <a:xfrm>
            <a:off x="360419" y="3448759"/>
            <a:ext cx="24574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1" fontAlgn="base" hangingPunct="1">
              <a:spcBef>
                <a:spcPct val="20000"/>
              </a:spcBef>
              <a:spcAft>
                <a:spcPct val="0"/>
              </a:spcAft>
              <a:defRPr sz="975" b="1" i="0" spc="-45" baseline="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2pPr>
            <a:lvl3pPr marL="6858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3pPr>
            <a:lvl4pPr marL="10287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4pPr>
            <a:lvl5pPr marL="1371600" algn="l" rtl="0" eaLnBrk="1" fontAlgn="base" hangingPunct="1">
              <a:spcBef>
                <a:spcPct val="20000"/>
              </a:spcBef>
              <a:spcAft>
                <a:spcPct val="0"/>
              </a:spcAft>
              <a:defRPr>
                <a:solidFill>
                  <a:schemeClr val="tx1"/>
                </a:solidFill>
                <a:latin typeface="+mn-lt"/>
                <a:ea typeface="MS PGothic" panose="020B0600070205080204" pitchFamily="34" charset="-128"/>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r>
              <a:rPr lang="en-US" sz="750" kern="0" dirty="0"/>
              <a:t>J351</a:t>
            </a:r>
          </a:p>
          <a:p>
            <a:r>
              <a:rPr lang="en-US" sz="750" b="0" kern="0" dirty="0"/>
              <a:t>For first teaching in 2015</a:t>
            </a:r>
          </a:p>
        </p:txBody>
      </p:sp>
      <p:sp>
        <p:nvSpPr>
          <p:cNvPr id="7" name="Text Placeholder 3">
            <a:extLst>
              <a:ext uri="{FF2B5EF4-FFF2-40B4-BE49-F238E27FC236}">
                <a16:creationId xmlns:a16="http://schemas.microsoft.com/office/drawing/2014/main" id="{7671A658-774E-4A34-8A7C-64B94397DA73}"/>
              </a:ext>
            </a:extLst>
          </p:cNvPr>
          <p:cNvSpPr txBox="1">
            <a:spLocks noGrp="1"/>
          </p:cNvSpPr>
          <p:nvPr>
            <p:ph type="title" idx="4294967295"/>
          </p:nvPr>
        </p:nvSpPr>
        <p:spPr bwMode="auto">
          <a:xfrm>
            <a:off x="360419" y="1464977"/>
            <a:ext cx="5000625" cy="163461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ctr" rtl="0" eaLnBrk="1" fontAlgn="base" hangingPunct="1">
              <a:lnSpc>
                <a:spcPts val="3000"/>
              </a:lnSpc>
              <a:spcBef>
                <a:spcPts val="600"/>
              </a:spcBef>
              <a:spcAft>
                <a:spcPct val="0"/>
              </a:spcAft>
              <a:defRPr sz="2700" b="1" i="0">
                <a:solidFill>
                  <a:schemeClr val="bg1"/>
                </a:solidFill>
                <a:latin typeface="Arial" charset="0"/>
                <a:ea typeface="Arial" charset="0"/>
                <a:cs typeface="Arial" charset="0"/>
              </a:defRPr>
            </a:lvl1pPr>
            <a:lvl2pPr marL="342900" algn="l" rtl="0" eaLnBrk="1" fontAlgn="base" hangingPunct="1">
              <a:spcBef>
                <a:spcPct val="20000"/>
              </a:spcBef>
              <a:spcAft>
                <a:spcPct val="0"/>
              </a:spcAft>
              <a:defRPr b="0" i="0">
                <a:solidFill>
                  <a:schemeClr val="tx1"/>
                </a:solidFill>
                <a:latin typeface="Arial" charset="0"/>
                <a:ea typeface="Arial" charset="0"/>
                <a:cs typeface="Arial" charset="0"/>
              </a:defRPr>
            </a:lvl2pPr>
            <a:lvl3pPr marL="685800" algn="l" rtl="0" eaLnBrk="1" fontAlgn="base" hangingPunct="1">
              <a:spcBef>
                <a:spcPct val="20000"/>
              </a:spcBef>
              <a:spcAft>
                <a:spcPct val="0"/>
              </a:spcAft>
              <a:defRPr b="0" i="0">
                <a:solidFill>
                  <a:schemeClr val="tx1"/>
                </a:solidFill>
                <a:latin typeface="Arial" charset="0"/>
                <a:ea typeface="Arial" charset="0"/>
                <a:cs typeface="Arial" charset="0"/>
              </a:defRPr>
            </a:lvl3pPr>
            <a:lvl4pPr marL="1028700" algn="l" rtl="0" eaLnBrk="1" fontAlgn="base" hangingPunct="1">
              <a:spcBef>
                <a:spcPct val="20000"/>
              </a:spcBef>
              <a:spcAft>
                <a:spcPct val="0"/>
              </a:spcAft>
              <a:defRPr b="0" i="0">
                <a:solidFill>
                  <a:schemeClr val="tx1"/>
                </a:solidFill>
                <a:latin typeface="Arial" charset="0"/>
                <a:ea typeface="Arial" charset="0"/>
                <a:cs typeface="Arial" charset="0"/>
              </a:defRPr>
            </a:lvl4pPr>
            <a:lvl5pPr marL="1371600" algn="l" rtl="0" eaLnBrk="1" fontAlgn="base" hangingPunct="1">
              <a:spcBef>
                <a:spcPct val="20000"/>
              </a:spcBef>
              <a:spcAft>
                <a:spcPct val="0"/>
              </a:spcAft>
              <a:defRPr b="0" i="0">
                <a:solidFill>
                  <a:schemeClr val="tx1"/>
                </a:solidFill>
                <a:latin typeface="Arial" charset="0"/>
                <a:ea typeface="Arial" charset="0"/>
                <a:cs typeface="Arial" charset="0"/>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a:lstStyle>
          <a:p>
            <a:pPr marL="0" marR="0" lvl="0" indent="0" algn="l" defTabSz="457200" rtl="0" eaLnBrk="1" fontAlgn="base" latinLnBrk="0" hangingPunct="1">
              <a:lnSpc>
                <a:spcPct val="300000"/>
              </a:lnSpc>
              <a:spcBef>
                <a:spcPts val="600"/>
              </a:spcBef>
              <a:spcAft>
                <a:spcPct val="0"/>
              </a:spcAft>
              <a:buClrTx/>
              <a:buSzTx/>
              <a:buFontTx/>
              <a:buNone/>
              <a:tabLst/>
              <a:defRPr/>
            </a:pPr>
            <a:r>
              <a:rPr kumimoji="0" lang="en-US" sz="1800" b="0" i="0" u="none" strike="noStrike" kern="0" cap="none" spc="0" normalizeH="0" baseline="0" noProof="0" dirty="0">
                <a:ln>
                  <a:noFill/>
                </a:ln>
                <a:solidFill>
                  <a:schemeClr val="bg1"/>
                </a:solidFill>
                <a:effectLst/>
                <a:uLnTx/>
                <a:uFillTx/>
                <a:latin typeface="Arial" charset="0"/>
                <a:ea typeface="Arial" charset="0"/>
                <a:cs typeface="Arial" charset="0"/>
              </a:rPr>
              <a:t>Post-16</a:t>
            </a:r>
          </a:p>
          <a:p>
            <a:pPr marL="0" marR="0" lvl="0" indent="0" algn="l" defTabSz="457200" rtl="0" eaLnBrk="1" fontAlgn="base" latinLnBrk="0" hangingPunct="1">
              <a:lnSpc>
                <a:spcPts val="3000"/>
              </a:lnSpc>
              <a:spcBef>
                <a:spcPts val="600"/>
              </a:spcBef>
              <a:spcAft>
                <a:spcPts val="600"/>
              </a:spcAft>
              <a:buClrTx/>
              <a:buSzTx/>
              <a:buFontTx/>
              <a:buNone/>
              <a:tabLst/>
              <a:defRPr/>
            </a:pPr>
            <a:r>
              <a:rPr kumimoji="0" lang="en-GB" sz="2700" b="1" i="0" u="none" strike="noStrike" kern="1200" cap="none" spc="0" normalizeH="0" baseline="0" noProof="0" dirty="0">
                <a:ln>
                  <a:noFill/>
                </a:ln>
                <a:solidFill>
                  <a:schemeClr val="bg1"/>
                </a:solidFill>
                <a:effectLst/>
                <a:uLnTx/>
                <a:uFillTx/>
                <a:latin typeface="Arial" charset="0"/>
                <a:ea typeface="Arial" charset="0"/>
                <a:cs typeface="Arial" charset="0"/>
              </a:rPr>
              <a:t>ENGLISH LANGUAGE</a:t>
            </a:r>
          </a:p>
          <a:p>
            <a:pPr lvl="0" algn="l" defTabSz="457200">
              <a:lnSpc>
                <a:spcPts val="2300"/>
              </a:lnSpc>
              <a:spcBef>
                <a:spcPts val="0"/>
              </a:spcBef>
              <a:defRPr/>
            </a:pPr>
            <a:r>
              <a:rPr lang="en-US" sz="1500" dirty="0"/>
              <a:t>Creative Writing: Describing emotions </a:t>
            </a:r>
            <a:endParaRPr kumimoji="0" lang="en-US" sz="1500" b="1" i="0" u="none" strike="noStrike" kern="0" cap="none" spc="0" normalizeH="0" baseline="0" noProof="0" dirty="0">
              <a:ln>
                <a:noFill/>
              </a:ln>
              <a:solidFill>
                <a:schemeClr val="bg1"/>
              </a:solidFill>
              <a:effectLst/>
              <a:uLnTx/>
              <a:uFillTx/>
              <a:latin typeface="Arial" charset="0"/>
              <a:ea typeface="Arial" charset="0"/>
              <a:cs typeface="Arial" charset="0"/>
            </a:endParaRPr>
          </a:p>
        </p:txBody>
      </p:sp>
      <p:pic>
        <p:nvPicPr>
          <p:cNvPr id="9" name="Picture 2" descr="OCR Oxford Cambridge and RSA">
            <a:extLst>
              <a:ext uri="{FF2B5EF4-FFF2-40B4-BE49-F238E27FC236}">
                <a16:creationId xmlns:a16="http://schemas.microsoft.com/office/drawing/2014/main" id="{D9EF928A-A83B-47A6-B886-2E4AF0065C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689521" y="237150"/>
            <a:ext cx="1136815" cy="4486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0BF089B-6164-4961-8F68-19843D4FC3F1}"/>
              </a:ext>
            </a:extLst>
          </p:cNvPr>
          <p:cNvPicPr>
            <a:picLocks noChangeAspect="1"/>
          </p:cNvPicPr>
          <p:nvPr/>
        </p:nvPicPr>
        <p:blipFill>
          <a:blip r:embed="rId6"/>
          <a:stretch>
            <a:fillRect/>
          </a:stretch>
        </p:blipFill>
        <p:spPr>
          <a:xfrm>
            <a:off x="360419" y="167184"/>
            <a:ext cx="1243532" cy="633987"/>
          </a:xfrm>
          <a:prstGeom prst="rect">
            <a:avLst/>
          </a:prstGeom>
        </p:spPr>
      </p:pic>
    </p:spTree>
    <p:extLst>
      <p:ext uri="{BB962C8B-B14F-4D97-AF65-F5344CB8AC3E}">
        <p14:creationId xmlns:p14="http://schemas.microsoft.com/office/powerpoint/2010/main" val="3294674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1F7E611-BE6D-4ED9-8B73-A60DB22F1D24}"/>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0" name="TextBox 9">
            <a:extLst>
              <a:ext uri="{FF2B5EF4-FFF2-40B4-BE49-F238E27FC236}">
                <a16:creationId xmlns:a16="http://schemas.microsoft.com/office/drawing/2014/main" id="{E5E2E21B-EC7F-4D38-AF2D-DDE25AE3CD4F}"/>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2" name="Title 2">
            <a:extLst>
              <a:ext uri="{FF2B5EF4-FFF2-40B4-BE49-F238E27FC236}">
                <a16:creationId xmlns:a16="http://schemas.microsoft.com/office/drawing/2014/main" id="{6217604D-D245-4A2E-9161-07D9AD8B87CF}"/>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What does this emotion look like?</a:t>
            </a:r>
          </a:p>
        </p:txBody>
      </p:sp>
      <p:sp>
        <p:nvSpPr>
          <p:cNvPr id="13" name="object 4">
            <a:extLst>
              <a:ext uri="{FF2B5EF4-FFF2-40B4-BE49-F238E27FC236}">
                <a16:creationId xmlns:a16="http://schemas.microsoft.com/office/drawing/2014/main" id="{272DEB13-B482-4009-9681-804F482643DD}"/>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16" name="Oval 15">
            <a:extLst>
              <a:ext uri="{FF2B5EF4-FFF2-40B4-BE49-F238E27FC236}">
                <a16:creationId xmlns:a16="http://schemas.microsoft.com/office/drawing/2014/main" id="{343CCF16-78A8-4CBB-9052-928D36679ACB}"/>
              </a:ext>
            </a:extLst>
          </p:cNvPr>
          <p:cNvSpPr/>
          <p:nvPr/>
        </p:nvSpPr>
        <p:spPr>
          <a:xfrm>
            <a:off x="3747621" y="2050046"/>
            <a:ext cx="1648757" cy="10434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C794951B-1C59-4655-B2E1-E2FF870E5CF5}"/>
              </a:ext>
            </a:extLst>
          </p:cNvPr>
          <p:cNvSpPr/>
          <p:nvPr/>
        </p:nvSpPr>
        <p:spPr>
          <a:xfrm>
            <a:off x="4003581" y="2358076"/>
            <a:ext cx="1133644"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Sadness</a:t>
            </a:r>
          </a:p>
        </p:txBody>
      </p:sp>
      <p:pic>
        <p:nvPicPr>
          <p:cNvPr id="2" name="Picture 1" descr="Sad man">
            <a:extLst>
              <a:ext uri="{FF2B5EF4-FFF2-40B4-BE49-F238E27FC236}">
                <a16:creationId xmlns:a16="http://schemas.microsoft.com/office/drawing/2014/main" id="{9288CA13-6331-4CB6-920C-46A0057C579F}"/>
              </a:ext>
            </a:extLst>
          </p:cNvPr>
          <p:cNvPicPr>
            <a:picLocks noChangeAspect="1"/>
          </p:cNvPicPr>
          <p:nvPr/>
        </p:nvPicPr>
        <p:blipFill>
          <a:blip r:embed="rId3"/>
          <a:stretch>
            <a:fillRect/>
          </a:stretch>
        </p:blipFill>
        <p:spPr>
          <a:xfrm>
            <a:off x="5544410" y="912170"/>
            <a:ext cx="2618068" cy="3924300"/>
          </a:xfrm>
          <a:prstGeom prst="rect">
            <a:avLst/>
          </a:prstGeom>
        </p:spPr>
      </p:pic>
    </p:spTree>
    <p:extLst>
      <p:ext uri="{BB962C8B-B14F-4D97-AF65-F5344CB8AC3E}">
        <p14:creationId xmlns:p14="http://schemas.microsoft.com/office/powerpoint/2010/main" val="2150708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E1855E3-A8AE-48F3-ADA0-04212E6B8DCB}"/>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1" name="object 4">
            <a:extLst>
              <a:ext uri="{FF2B5EF4-FFF2-40B4-BE49-F238E27FC236}">
                <a16:creationId xmlns:a16="http://schemas.microsoft.com/office/drawing/2014/main" id="{A74CD80F-31B3-423A-AF54-5D41D2BB3E10}"/>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B9C73A6B-B4C8-4367-805D-70D5D6D10FBD}"/>
              </a:ext>
            </a:extLst>
          </p:cNvPr>
          <p:cNvSpPr>
            <a:spLocks noGrp="1"/>
          </p:cNvSpPr>
          <p:nvPr>
            <p:ph type="title"/>
          </p:nvPr>
        </p:nvSpPr>
        <p:spPr>
          <a:xfrm>
            <a:off x="499266" y="273625"/>
            <a:ext cx="8020778" cy="405000"/>
          </a:xfrm>
        </p:spPr>
        <p:txBody>
          <a:bodyPr>
            <a:noAutofit/>
          </a:bodyPr>
          <a:lstStyle/>
          <a:p>
            <a:r>
              <a:rPr lang="en-US" sz="2200" b="1" dirty="0">
                <a:solidFill>
                  <a:srgbClr val="015A3C"/>
                </a:solidFill>
                <a:latin typeface="Arial" panose="020B0604020202020204" pitchFamily="34" charset="0"/>
                <a:cs typeface="Arial" panose="020B0604020202020204" pitchFamily="34" charset="0"/>
              </a:rPr>
              <a:t>Turn one of these into a ‘Show Don’t Tell’</a:t>
            </a:r>
          </a:p>
        </p:txBody>
      </p:sp>
      <p:sp>
        <p:nvSpPr>
          <p:cNvPr id="8" name="TextBox 7">
            <a:extLst>
              <a:ext uri="{FF2B5EF4-FFF2-40B4-BE49-F238E27FC236}">
                <a16:creationId xmlns:a16="http://schemas.microsoft.com/office/drawing/2014/main" id="{0D81658F-E348-484E-9F81-F0EE5FE6EA5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3" name="Content Placeholder 2">
            <a:extLst>
              <a:ext uri="{FF2B5EF4-FFF2-40B4-BE49-F238E27FC236}">
                <a16:creationId xmlns:a16="http://schemas.microsoft.com/office/drawing/2014/main" id="{33DAC3DA-407F-40BC-A664-916D0C5BDDC8}"/>
              </a:ext>
            </a:extLst>
          </p:cNvPr>
          <p:cNvSpPr>
            <a:spLocks noGrp="1"/>
          </p:cNvSpPr>
          <p:nvPr>
            <p:ph idx="1"/>
          </p:nvPr>
        </p:nvSpPr>
        <p:spPr>
          <a:xfrm>
            <a:off x="556418" y="986367"/>
            <a:ext cx="6338912" cy="2400212"/>
          </a:xfrm>
        </p:spPr>
        <p:txBody>
          <a:bodyPr>
            <a:normAutofit/>
          </a:bodyPr>
          <a:lstStyle/>
          <a:p>
            <a:pPr marL="514350" indent="-514350">
              <a:buFont typeface="+mj-lt"/>
              <a:buAutoNum type="arabicPeriod"/>
            </a:pPr>
            <a:r>
              <a:rPr lang="en-GB" sz="1400" dirty="0">
                <a:latin typeface="Arial" panose="020B0604020202020204" pitchFamily="34" charset="0"/>
                <a:cs typeface="Arial" panose="020B0604020202020204" pitchFamily="34" charset="0"/>
              </a:rPr>
              <a:t>The man was </a:t>
            </a:r>
            <a:r>
              <a:rPr lang="en-GB" sz="1400" u="sng" dirty="0">
                <a:latin typeface="Arial" panose="020B0604020202020204" pitchFamily="34" charset="0"/>
                <a:cs typeface="Arial" panose="020B0604020202020204" pitchFamily="34" charset="0"/>
              </a:rPr>
              <a:t>angry </a:t>
            </a:r>
            <a:r>
              <a:rPr lang="en-GB" sz="1400" dirty="0">
                <a:latin typeface="Arial" panose="020B0604020202020204" pitchFamily="34" charset="0"/>
                <a:cs typeface="Arial" panose="020B0604020202020204" pitchFamily="34" charset="0"/>
              </a:rPr>
              <a:t>when he discovered his car had been vandalised.</a:t>
            </a:r>
          </a:p>
          <a:p>
            <a:pPr marL="514350" indent="-514350">
              <a:buFont typeface="+mj-lt"/>
              <a:buAutoNum type="arabicPeriod"/>
            </a:pPr>
            <a:endParaRPr lang="en-GB" sz="1400" dirty="0">
              <a:latin typeface="Arial" panose="020B0604020202020204" pitchFamily="34" charset="0"/>
              <a:cs typeface="Arial" panose="020B0604020202020204" pitchFamily="34" charset="0"/>
            </a:endParaRPr>
          </a:p>
          <a:p>
            <a:pPr marL="514350" indent="-514350">
              <a:buFont typeface="+mj-lt"/>
              <a:buAutoNum type="arabicPeriod"/>
            </a:pPr>
            <a:r>
              <a:rPr lang="en-GB" sz="1400" dirty="0">
                <a:latin typeface="Arial" panose="020B0604020202020204" pitchFamily="34" charset="0"/>
                <a:cs typeface="Arial" panose="020B0604020202020204" pitchFamily="34" charset="0"/>
              </a:rPr>
              <a:t>The boy looked </a:t>
            </a:r>
            <a:r>
              <a:rPr lang="en-GB" sz="1400" u="sng" dirty="0">
                <a:latin typeface="Arial" panose="020B0604020202020204" pitchFamily="34" charset="0"/>
                <a:cs typeface="Arial" panose="020B0604020202020204" pitchFamily="34" charset="0"/>
              </a:rPr>
              <a:t>sad</a:t>
            </a:r>
            <a:r>
              <a:rPr lang="en-GB" sz="1400" dirty="0">
                <a:latin typeface="Arial" panose="020B0604020202020204" pitchFamily="34" charset="0"/>
                <a:cs typeface="Arial" panose="020B0604020202020204" pitchFamily="34" charset="0"/>
              </a:rPr>
              <a:t> at the funeral.</a:t>
            </a:r>
          </a:p>
          <a:p>
            <a:pPr marL="514350" indent="-514350">
              <a:buFont typeface="+mj-lt"/>
              <a:buAutoNum type="arabicPeriod"/>
            </a:pPr>
            <a:endParaRPr lang="en-GB" sz="1400" dirty="0">
              <a:latin typeface="Arial" panose="020B0604020202020204" pitchFamily="34" charset="0"/>
              <a:cs typeface="Arial" panose="020B0604020202020204" pitchFamily="34" charset="0"/>
            </a:endParaRPr>
          </a:p>
          <a:p>
            <a:pPr marL="514350" indent="-514350">
              <a:buFont typeface="+mj-lt"/>
              <a:buAutoNum type="arabicPeriod"/>
            </a:pPr>
            <a:r>
              <a:rPr lang="en-GB" sz="1400" dirty="0">
                <a:latin typeface="Arial" panose="020B0604020202020204" pitchFamily="34" charset="0"/>
                <a:cs typeface="Arial" panose="020B0604020202020204" pitchFamily="34" charset="0"/>
              </a:rPr>
              <a:t>The woman was </a:t>
            </a:r>
            <a:r>
              <a:rPr lang="en-GB" sz="1400" u="sng" dirty="0">
                <a:latin typeface="Arial" panose="020B0604020202020204" pitchFamily="34" charset="0"/>
                <a:cs typeface="Arial" panose="020B0604020202020204" pitchFamily="34" charset="0"/>
              </a:rPr>
              <a:t>terrified</a:t>
            </a:r>
            <a:r>
              <a:rPr lang="en-GB" sz="1400" dirty="0">
                <a:latin typeface="Arial" panose="020B0604020202020204" pitchFamily="34" charset="0"/>
                <a:cs typeface="Arial" panose="020B0604020202020204" pitchFamily="34" charset="0"/>
              </a:rPr>
              <a:t> as the creature crept nearer.</a:t>
            </a:r>
          </a:p>
          <a:p>
            <a:pPr marL="514350" indent="-514350">
              <a:buFont typeface="+mj-lt"/>
              <a:buAutoNum type="arabicPeriod"/>
            </a:pPr>
            <a:endParaRPr lang="en-GB" sz="1400" dirty="0">
              <a:latin typeface="Arial" panose="020B0604020202020204" pitchFamily="34" charset="0"/>
              <a:cs typeface="Arial" panose="020B0604020202020204" pitchFamily="34" charset="0"/>
            </a:endParaRPr>
          </a:p>
          <a:p>
            <a:pPr marL="514350" indent="-514350">
              <a:buFont typeface="+mj-lt"/>
              <a:buAutoNum type="arabicPeriod"/>
            </a:pPr>
            <a:r>
              <a:rPr lang="en-GB" sz="1400" dirty="0">
                <a:latin typeface="Arial" panose="020B0604020202020204" pitchFamily="34" charset="0"/>
                <a:cs typeface="Arial" panose="020B0604020202020204" pitchFamily="34" charset="0"/>
              </a:rPr>
              <a:t>The man was </a:t>
            </a:r>
            <a:r>
              <a:rPr lang="en-GB" sz="1400" u="sng" dirty="0">
                <a:latin typeface="Arial" panose="020B0604020202020204" pitchFamily="34" charset="0"/>
                <a:cs typeface="Arial" panose="020B0604020202020204" pitchFamily="34" charset="0"/>
              </a:rPr>
              <a:t>filled with joy </a:t>
            </a:r>
            <a:r>
              <a:rPr lang="en-GB" sz="1400" dirty="0">
                <a:latin typeface="Arial" panose="020B0604020202020204" pitchFamily="34" charset="0"/>
                <a:cs typeface="Arial" panose="020B0604020202020204" pitchFamily="34" charset="0"/>
              </a:rPr>
              <a:t>when he realised he had the winning ticket.</a:t>
            </a:r>
          </a:p>
        </p:txBody>
      </p:sp>
    </p:spTree>
    <p:extLst>
      <p:ext uri="{BB962C8B-B14F-4D97-AF65-F5344CB8AC3E}">
        <p14:creationId xmlns:p14="http://schemas.microsoft.com/office/powerpoint/2010/main" val="2698823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16B8348-5C04-4B5F-9029-D5856F09A185}"/>
              </a:ext>
            </a:extLst>
          </p:cNvPr>
          <p:cNvSpPr>
            <a:spLocks noGrp="1"/>
          </p:cNvSpPr>
          <p:nvPr>
            <p:ph type="title"/>
          </p:nvPr>
        </p:nvSpPr>
        <p:spPr>
          <a:xfrm>
            <a:off x="452773" y="229325"/>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Example</a:t>
            </a:r>
          </a:p>
        </p:txBody>
      </p:sp>
      <p:sp>
        <p:nvSpPr>
          <p:cNvPr id="8" name="object 4">
            <a:extLst>
              <a:ext uri="{FF2B5EF4-FFF2-40B4-BE49-F238E27FC236}">
                <a16:creationId xmlns:a16="http://schemas.microsoft.com/office/drawing/2014/main" id="{FCCE8A15-3F62-463D-9E83-E7ED99E35CEC}"/>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9" name="Rectangle 8">
            <a:extLst>
              <a:ext uri="{FF2B5EF4-FFF2-40B4-BE49-F238E27FC236}">
                <a16:creationId xmlns:a16="http://schemas.microsoft.com/office/drawing/2014/main" id="{FF17AB00-1DC5-47B9-9BC9-1A77CA7B5E46}"/>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1" name="Content Placeholder 4">
            <a:extLst>
              <a:ext uri="{FF2B5EF4-FFF2-40B4-BE49-F238E27FC236}">
                <a16:creationId xmlns:a16="http://schemas.microsoft.com/office/drawing/2014/main" id="{BD68AF66-7441-4CE5-A275-219FE13652F5}"/>
              </a:ext>
            </a:extLst>
          </p:cNvPr>
          <p:cNvSpPr>
            <a:spLocks noGrp="1"/>
          </p:cNvSpPr>
          <p:nvPr>
            <p:ph idx="1"/>
          </p:nvPr>
        </p:nvSpPr>
        <p:spPr>
          <a:xfrm>
            <a:off x="489985" y="887094"/>
            <a:ext cx="5897563" cy="2062403"/>
          </a:xfrm>
        </p:spPr>
        <p:txBody>
          <a:bodyPr>
            <a:normAutofit lnSpcReduction="10000"/>
          </a:bodyPr>
          <a:lstStyle/>
          <a:p>
            <a:pPr marL="0" indent="0">
              <a:buNone/>
            </a:pPr>
            <a:r>
              <a:rPr lang="en-US" sz="1400" dirty="0">
                <a:latin typeface="Arial" panose="020B0604020202020204" pitchFamily="34" charset="0"/>
                <a:cs typeface="Arial" panose="020B0604020202020204" pitchFamily="34" charset="0"/>
              </a:rPr>
              <a:t>The car sat wounded in the road; Its broken wing mirror lay in a sea of shattered glass. Along the door of the car, there was a deep scar in the paintwork where someone had gouged it with a key. He’d only parked it five minutes ago while he nipped into the supermarket; now it was ruined. How could it have happened so fast?</a:t>
            </a:r>
          </a:p>
          <a:p>
            <a:pPr marL="0" indent="0">
              <a:buNone/>
            </a:pPr>
            <a:endParaRPr lang="en-US" sz="1400" dirty="0">
              <a:latin typeface="Arial" panose="020B0604020202020204" pitchFamily="34" charset="0"/>
              <a:cs typeface="Arial" panose="020B0604020202020204" pitchFamily="34" charset="0"/>
            </a:endParaRPr>
          </a:p>
          <a:p>
            <a:pPr marL="0" indent="0">
              <a:buNone/>
            </a:pPr>
            <a:r>
              <a:rPr lang="en-US" sz="1400" dirty="0">
                <a:latin typeface="Arial" panose="020B0604020202020204" pitchFamily="34" charset="0"/>
                <a:cs typeface="Arial" panose="020B0604020202020204" pitchFamily="34" charset="0"/>
              </a:rPr>
              <a:t>Martin clenched his humongous cannonball fists tightly, turning his knuckles pearly white. The taught veins in his neck began to pulsate powerfully and his face became red as a ruby. He was a volcano ready to erupt. </a:t>
            </a:r>
          </a:p>
        </p:txBody>
      </p:sp>
      <p:sp>
        <p:nvSpPr>
          <p:cNvPr id="10" name="TextBox 9">
            <a:extLst>
              <a:ext uri="{FF2B5EF4-FFF2-40B4-BE49-F238E27FC236}">
                <a16:creationId xmlns:a16="http://schemas.microsoft.com/office/drawing/2014/main" id="{B2F6AD75-23D5-4BD6-956F-F6706981853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736545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908B86-DF3A-4EDB-946D-963B5D9A0F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777503" y="2211710"/>
            <a:ext cx="1094746" cy="432048"/>
          </a:xfrm>
          <a:prstGeom prst="rect">
            <a:avLst/>
          </a:prstGeom>
        </p:spPr>
      </p:pic>
      <p:pic>
        <p:nvPicPr>
          <p:cNvPr id="6" name="Picture 5">
            <a:extLst>
              <a:ext uri="{FF2B5EF4-FFF2-40B4-BE49-F238E27FC236}">
                <a16:creationId xmlns:a16="http://schemas.microsoft.com/office/drawing/2014/main" id="{10BE6532-0B63-4A73-8174-DC9448FC4D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3522" y="2216940"/>
            <a:ext cx="1360896" cy="453632"/>
          </a:xfrm>
          <a:prstGeom prst="rect">
            <a:avLst/>
          </a:prstGeom>
        </p:spPr>
      </p:pic>
      <p:sp>
        <p:nvSpPr>
          <p:cNvPr id="8" name="Text Placeholder 2">
            <a:extLst>
              <a:ext uri="{FF2B5EF4-FFF2-40B4-BE49-F238E27FC236}">
                <a16:creationId xmlns:a16="http://schemas.microsoft.com/office/drawing/2014/main" id="{9FF8FF85-FCF2-4677-92A3-A588BF93063B}"/>
              </a:ext>
            </a:extLst>
          </p:cNvPr>
          <p:cNvSpPr txBox="1">
            <a:spLocks/>
          </p:cNvSpPr>
          <p:nvPr/>
        </p:nvSpPr>
        <p:spPr>
          <a:xfrm>
            <a:off x="250825" y="2931790"/>
            <a:ext cx="8621713" cy="1930978"/>
          </a:xfrm>
          <a:prstGeom prst="rect">
            <a:avLst/>
          </a:prstGeom>
        </p:spPr>
        <p:txBody>
          <a:bodyPr vert="horz" lIns="91440" tIns="45720" rIns="91440" bIns="45720" rtlCol="0" anchor="ctr"/>
          <a:lstStyle>
            <a:defPPr>
              <a:defRPr lang="en-US"/>
            </a:defPPr>
            <a:lvl1pPr marL="0" marR="0" indent="0" algn="l" defTabSz="685800" rtl="0" eaLnBrk="1" fontAlgn="base" latinLnBrk="0" hangingPunct="1">
              <a:lnSpc>
                <a:spcPct val="114000"/>
              </a:lnSpc>
              <a:spcBef>
                <a:spcPts val="0"/>
              </a:spcBef>
              <a:spcAft>
                <a:spcPts val="600"/>
              </a:spcAft>
              <a:buClrTx/>
              <a:buSzTx/>
              <a:buFontTx/>
              <a:buNone/>
              <a:tabLst/>
              <a:defRPr kumimoji="0" lang="en-GB" sz="800" b="0" i="0" u="none" strike="noStrike" kern="1200" cap="none" spc="0" normalizeH="0" baseline="0" noProof="0" dirty="0" smtClean="0">
                <a:ln>
                  <a:noFill/>
                </a:ln>
                <a:solidFill>
                  <a:srgbClr val="000000"/>
                </a:solidFill>
                <a:effectLst/>
                <a:uLnTx/>
                <a:uFillTx/>
                <a:latin typeface="Arial" panose="020B0604020202020204" pitchFamily="34" charset="0"/>
                <a:ea typeface="Calibri" panose="020F0502020204030204" pitchFamily="34" charset="0"/>
                <a:cs typeface="Myriad Pro Light" panose="020B0403030403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15000"/>
              </a:lnSpc>
              <a:spcAft>
                <a:spcPts val="214"/>
              </a:spcAft>
              <a:tabLst>
                <a:tab pos="2149316" algn="ctr"/>
                <a:tab pos="4298633" algn="r"/>
              </a:tabLst>
              <a:defRPr/>
            </a:pPr>
            <a:r>
              <a:rPr lang="en-US" dirty="0">
                <a:solidFill>
                  <a:schemeClr val="tx1"/>
                </a:solidFill>
                <a:cs typeface="+mn-cs"/>
              </a:rPr>
              <a:t>We’d like to know your view on the resources we produce. Click ‘</a:t>
            </a:r>
            <a:r>
              <a:rPr lang="en-US" u="sng" dirty="0">
                <a:solidFill>
                  <a:srgbClr val="0000FF"/>
                </a:solidFill>
                <a:cs typeface="+mn-cs"/>
                <a:hlinkClick r:id="rId4"/>
              </a:rPr>
              <a:t>Like</a:t>
            </a:r>
            <a:r>
              <a:rPr lang="en-US" u="sng" dirty="0">
                <a:solidFill>
                  <a:srgbClr val="0563C1"/>
                </a:solidFill>
                <a:cs typeface="+mn-cs"/>
                <a:hlinkClick r:id="rId5"/>
              </a:rPr>
              <a:t>’</a:t>
            </a:r>
            <a:r>
              <a:rPr lang="en-US" dirty="0">
                <a:solidFill>
                  <a:schemeClr val="tx1"/>
                </a:solidFill>
                <a:cs typeface="+mn-cs"/>
              </a:rPr>
              <a:t> or ‘</a:t>
            </a:r>
            <a:r>
              <a:rPr lang="en-US" u="sng" dirty="0">
                <a:solidFill>
                  <a:srgbClr val="0000FF"/>
                </a:solidFill>
                <a:cs typeface="+mn-cs"/>
                <a:hlinkClick r:id="rId6"/>
              </a:rPr>
              <a:t>Dislike</a:t>
            </a:r>
            <a:r>
              <a:rPr lang="en-US" u="sng" dirty="0">
                <a:solidFill>
                  <a:srgbClr val="0563C1"/>
                </a:solidFill>
                <a:cs typeface="+mn-cs"/>
                <a:hlinkClick r:id="rId7"/>
              </a:rPr>
              <a:t>’</a:t>
            </a:r>
            <a:r>
              <a:rPr lang="en-US" dirty="0">
                <a:solidFill>
                  <a:schemeClr val="tx1"/>
                </a:solidFill>
                <a:cs typeface="+mn-cs"/>
              </a:rPr>
              <a:t> to send us an auto generated email about this resource. Add comments if you want to. Let us know how we can improve this resource or what else you need. Your email will not be used or shared for any marketing purposes.</a:t>
            </a:r>
            <a:endParaRPr lang="en-US" sz="1000" dirty="0">
              <a:solidFill>
                <a:schemeClr val="tx1"/>
              </a:solidFill>
              <a:cs typeface="+mn-cs"/>
            </a:endParaRPr>
          </a:p>
          <a:p>
            <a:pPr fontAlgn="ctr">
              <a:lnSpc>
                <a:spcPct val="120000"/>
              </a:lnSpc>
              <a:spcAft>
                <a:spcPts val="214"/>
              </a:spcAft>
              <a:defRPr/>
            </a:pPr>
            <a:r>
              <a:rPr lang="en-US" dirty="0">
                <a:cs typeface="+mn-cs"/>
              </a:rPr>
              <a:t>Looking for another resource? There is now a quick and easy search </a:t>
            </a:r>
            <a:r>
              <a:rPr lang="en-US" u="sng" dirty="0">
                <a:solidFill>
                  <a:srgbClr val="0000FF"/>
                </a:solidFill>
                <a:cs typeface="+mn-cs"/>
                <a:hlinkClick r:id="rId8"/>
              </a:rPr>
              <a:t>tool to help find free resources</a:t>
            </a:r>
            <a:r>
              <a:rPr lang="en-US" dirty="0">
                <a:cs typeface="+mn-cs"/>
              </a:rPr>
              <a:t> for your qualification.</a:t>
            </a:r>
          </a:p>
          <a:p>
            <a:pPr>
              <a:lnSpc>
                <a:spcPts val="904"/>
              </a:lnSpc>
              <a:spcAft>
                <a:spcPts val="375"/>
              </a:spcAft>
              <a:defRPr/>
            </a:pPr>
            <a:r>
              <a:rPr lang="en-US" dirty="0"/>
              <a:t>OCR provides resources to help you deliver our qualifications. These resources do not represent any particular teaching method we expect you to use. We update our resources regularly and aim to make sure content is accurate but please check the OCR website so that you have the most up to date version. OCR cannot be held responsible for any errors or omissions in these resources. </a:t>
            </a:r>
            <a:endParaRPr lang="en-US" sz="1000" dirty="0">
              <a:solidFill>
                <a:schemeClr val="tx1"/>
              </a:solidFill>
              <a:latin typeface="Myriad Pro Light" panose="020B0403030403020204" pitchFamily="34" charset="0"/>
              <a:cs typeface="Times New Roman" panose="02020603050405020304" pitchFamily="18" charset="0"/>
            </a:endParaRPr>
          </a:p>
          <a:p>
            <a:pPr>
              <a:lnSpc>
                <a:spcPts val="904"/>
              </a:lnSpc>
              <a:spcAft>
                <a:spcPts val="375"/>
              </a:spcAft>
              <a:defRPr/>
            </a:pPr>
            <a:r>
              <a:rPr lang="en-US" dirty="0"/>
              <a:t>Though we make every effort to check our resources, there may be contradictions between published support and the specification, so it is important that you always use information in the latest specification. We indicate any specification changes within the document itself, change the version number and provide a summary of the changes. If you do notice a discrepancy between the specification and a resource, please </a:t>
            </a:r>
            <a:r>
              <a:rPr lang="en-US" u="sng" dirty="0">
                <a:solidFill>
                  <a:srgbClr val="0000FF"/>
                </a:solidFill>
                <a:cs typeface="Times New Roman" panose="02020603050405020304" pitchFamily="18" charset="0"/>
                <a:hlinkClick r:id="rId9"/>
              </a:rPr>
              <a:t>contact us</a:t>
            </a:r>
            <a:r>
              <a:rPr lang="en-US" dirty="0"/>
              <a:t>. </a:t>
            </a:r>
            <a:endParaRPr lang="en-US" sz="1000" dirty="0">
              <a:solidFill>
                <a:schemeClr val="tx1"/>
              </a:solidFill>
              <a:latin typeface="Myriad Pro Light" panose="020B0403030403020204" pitchFamily="34" charset="0"/>
              <a:cs typeface="Times New Roman" panose="02020603050405020304" pitchFamily="18" charset="0"/>
            </a:endParaRPr>
          </a:p>
          <a:p>
            <a:pPr marR="47625">
              <a:lnSpc>
                <a:spcPct val="100000"/>
              </a:lnSpc>
              <a:spcAft>
                <a:spcPts val="375"/>
              </a:spcAft>
              <a:defRPr/>
            </a:pPr>
            <a:r>
              <a:rPr lang="en-US" dirty="0"/>
              <a:t>© OCR 2020 You can copy and distribute this resource freely if you keep the OCR logo and this small print intact and you acknowledge OCR as the originator of the resource. </a:t>
            </a:r>
            <a:endParaRPr lang="en-US" sz="1000" dirty="0">
              <a:solidFill>
                <a:schemeClr val="tx1"/>
              </a:solidFill>
              <a:latin typeface="Myriad Pro Light" panose="020B0403030403020204" pitchFamily="34" charset="0"/>
              <a:cs typeface="Times New Roman" panose="02020603050405020304" pitchFamily="18" charset="0"/>
            </a:endParaRPr>
          </a:p>
          <a:p>
            <a:pPr marR="47625">
              <a:lnSpc>
                <a:spcPct val="100000"/>
              </a:lnSpc>
              <a:spcAft>
                <a:spcPts val="375"/>
              </a:spcAft>
              <a:defRPr/>
            </a:pPr>
            <a:r>
              <a:rPr lang="en-US" dirty="0"/>
              <a:t>OCR acknowledges the use of the following content: Slide 7: Anger - </a:t>
            </a:r>
            <a:r>
              <a:rPr lang="en-US" dirty="0" err="1"/>
              <a:t>chee</a:t>
            </a:r>
            <a:r>
              <a:rPr lang="en-US" dirty="0"/>
              <a:t> gin tan/Getty Images, Slide 8: Fear - </a:t>
            </a:r>
            <a:r>
              <a:rPr lang="en-US" dirty="0" err="1"/>
              <a:t>drbimages</a:t>
            </a:r>
            <a:r>
              <a:rPr lang="en-US" dirty="0"/>
              <a:t>/Getty Images, Slide 9: Joy - </a:t>
            </a:r>
            <a:r>
              <a:rPr lang="en-US" dirty="0" err="1"/>
              <a:t>Flashpop</a:t>
            </a:r>
            <a:r>
              <a:rPr lang="en-US" dirty="0"/>
              <a:t>/Getty Images, Slide 10: Sadness - Robert Recker/Getty Images</a:t>
            </a:r>
          </a:p>
          <a:p>
            <a:pPr marR="47625">
              <a:lnSpc>
                <a:spcPct val="100000"/>
              </a:lnSpc>
              <a:spcAft>
                <a:spcPts val="375"/>
              </a:spcAft>
              <a:defRPr/>
            </a:pPr>
            <a:r>
              <a:rPr lang="en-US" dirty="0"/>
              <a:t>Whether you already offer OCR qualifications, are new to OCR or are thinking about switching, you can request more information using our </a:t>
            </a:r>
            <a:r>
              <a:rPr lang="en-US" u="sng" dirty="0">
                <a:solidFill>
                  <a:srgbClr val="0000FF"/>
                </a:solidFill>
                <a:cs typeface="Times New Roman" panose="02020603050405020304" pitchFamily="18" charset="0"/>
                <a:hlinkClick r:id="rId10"/>
              </a:rPr>
              <a:t>Expression of Interest form</a:t>
            </a:r>
            <a:r>
              <a:rPr lang="en-US" dirty="0"/>
              <a:t>. </a:t>
            </a:r>
            <a:endParaRPr lang="en-US" sz="1000" dirty="0">
              <a:solidFill>
                <a:schemeClr val="tx1"/>
              </a:solidFill>
              <a:latin typeface="Myriad Pro Light" panose="020B0403030403020204" pitchFamily="34" charset="0"/>
              <a:cs typeface="Times New Roman" panose="02020603050405020304" pitchFamily="18" charset="0"/>
            </a:endParaRPr>
          </a:p>
          <a:p>
            <a:pPr>
              <a:lnSpc>
                <a:spcPct val="106000"/>
              </a:lnSpc>
              <a:defRPr/>
            </a:pPr>
            <a:r>
              <a:rPr lang="en-US" dirty="0"/>
              <a:t>Please </a:t>
            </a:r>
            <a:r>
              <a:rPr lang="en-US" u="sng" dirty="0">
                <a:solidFill>
                  <a:srgbClr val="0000FF"/>
                </a:solidFill>
                <a:cs typeface="+mn-cs"/>
                <a:hlinkClick r:id="rId11"/>
              </a:rPr>
              <a:t>get in touch</a:t>
            </a:r>
            <a:r>
              <a:rPr lang="en-US" u="sng" dirty="0">
                <a:solidFill>
                  <a:srgbClr val="0000FF"/>
                </a:solidFill>
              </a:rPr>
              <a:t> </a:t>
            </a:r>
            <a:r>
              <a:rPr lang="en-US" dirty="0"/>
              <a:t>if you want to discuss the accessibility of resources we offer to support you in delivering our qualifications.</a:t>
            </a:r>
            <a:endParaRPr lang="en-US" sz="1000" dirty="0">
              <a:solidFill>
                <a:schemeClr val="tx1"/>
              </a:solidFill>
              <a:cs typeface="+mn-cs"/>
            </a:endParaRPr>
          </a:p>
        </p:txBody>
      </p:sp>
    </p:spTree>
    <p:extLst>
      <p:ext uri="{BB962C8B-B14F-4D97-AF65-F5344CB8AC3E}">
        <p14:creationId xmlns:p14="http://schemas.microsoft.com/office/powerpoint/2010/main" val="4260602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054C8C-A25A-4C7A-814E-26F6C87CDA52}"/>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4" name="Content Placeholder 1">
            <a:extLst>
              <a:ext uri="{FF2B5EF4-FFF2-40B4-BE49-F238E27FC236}">
                <a16:creationId xmlns:a16="http://schemas.microsoft.com/office/drawing/2014/main" id="{112DCD7D-6F30-4BD2-8ED1-B1A3569C9B7A}"/>
              </a:ext>
            </a:extLst>
          </p:cNvPr>
          <p:cNvSpPr>
            <a:spLocks noGrp="1"/>
          </p:cNvSpPr>
          <p:nvPr>
            <p:ph idx="1"/>
          </p:nvPr>
        </p:nvSpPr>
        <p:spPr>
          <a:xfrm>
            <a:off x="484632" y="978162"/>
            <a:ext cx="8031163" cy="2872481"/>
          </a:xfrm>
        </p:spPr>
        <p:txBody>
          <a:bodyPr>
            <a:normAutofit/>
          </a:bodyPr>
          <a:lstStyle/>
          <a:p>
            <a:pPr marL="0" indent="0">
              <a:spcBef>
                <a:spcPts val="1200"/>
              </a:spcBef>
              <a:buNone/>
            </a:pPr>
            <a:r>
              <a:rPr lang="en-US" sz="1400" dirty="0">
                <a:latin typeface="Arial" panose="020B0604020202020204" pitchFamily="34" charset="0"/>
                <a:cs typeface="Arial" panose="020B0604020202020204" pitchFamily="34" charset="0"/>
              </a:rPr>
              <a:t>Write down your reason and be as detailed as you can.</a:t>
            </a:r>
          </a:p>
          <a:p>
            <a:pPr marL="0" indent="0">
              <a:spcBef>
                <a:spcPts val="1200"/>
              </a:spcBef>
              <a:buNone/>
            </a:pPr>
            <a:endParaRPr lang="en-US" sz="1400" dirty="0">
              <a:latin typeface="Arial" panose="020B0604020202020204" pitchFamily="34" charset="0"/>
              <a:cs typeface="Arial" panose="020B0604020202020204" pitchFamily="34" charset="0"/>
            </a:endParaRP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Text 1</a:t>
            </a:r>
          </a:p>
          <a:p>
            <a:pPr marL="0" indent="0">
              <a:spcBef>
                <a:spcPts val="1200"/>
              </a:spcBef>
              <a:buNone/>
            </a:pPr>
            <a:r>
              <a:rPr lang="en-US" sz="1400" b="1" dirty="0">
                <a:latin typeface="Arial" panose="020B0604020202020204" pitchFamily="34" charset="0"/>
                <a:cs typeface="Arial" panose="020B0604020202020204" pitchFamily="34" charset="0"/>
              </a:rPr>
              <a:t>The woman walked into the room looking intimidating and angry.</a:t>
            </a:r>
          </a:p>
          <a:p>
            <a:pPr marL="0" indent="0">
              <a:spcBef>
                <a:spcPts val="1200"/>
              </a:spcBef>
              <a:buNone/>
            </a:pPr>
            <a:endParaRPr lang="en-US" sz="1400" dirty="0">
              <a:latin typeface="Arial" panose="020B0604020202020204" pitchFamily="34" charset="0"/>
              <a:cs typeface="Arial" panose="020B0604020202020204" pitchFamily="34" charset="0"/>
            </a:endParaRPr>
          </a:p>
          <a:p>
            <a:pPr marL="0" indent="0">
              <a:spcBef>
                <a:spcPts val="1200"/>
              </a:spcBef>
              <a:buNone/>
            </a:pPr>
            <a:r>
              <a:rPr lang="en-US" sz="1400" b="1" dirty="0">
                <a:solidFill>
                  <a:srgbClr val="015A3C"/>
                </a:solidFill>
                <a:latin typeface="Arial" panose="020B0604020202020204" pitchFamily="34" charset="0"/>
                <a:cs typeface="Arial" panose="020B0604020202020204" pitchFamily="34" charset="0"/>
              </a:rPr>
              <a:t>Text 2</a:t>
            </a:r>
          </a:p>
          <a:p>
            <a:pPr marL="0" indent="0">
              <a:spcBef>
                <a:spcPts val="1200"/>
              </a:spcBef>
              <a:buNone/>
            </a:pPr>
            <a:r>
              <a:rPr lang="en-US" sz="1400" b="1" dirty="0">
                <a:latin typeface="Arial" panose="020B0604020202020204" pitchFamily="34" charset="0"/>
                <a:cs typeface="Arial" panose="020B0604020202020204" pitchFamily="34" charset="0"/>
              </a:rPr>
              <a:t>The woman stormed into the room, her black coat flying behind her. Her scowl was fierce as she scanned the room. Her piercing eyes settled on Sarah.</a:t>
            </a:r>
          </a:p>
          <a:p>
            <a:pPr marL="0" indent="0">
              <a:spcBef>
                <a:spcPts val="1200"/>
              </a:spcBef>
              <a:buNone/>
            </a:pPr>
            <a:endParaRPr lang="en-US" sz="1400" dirty="0">
              <a:latin typeface="Arial" panose="020B0604020202020204" pitchFamily="34" charset="0"/>
              <a:cs typeface="Arial" panose="020B0604020202020204" pitchFamily="34" charset="0"/>
            </a:endParaRPr>
          </a:p>
        </p:txBody>
      </p:sp>
      <p:sp>
        <p:nvSpPr>
          <p:cNvPr id="8" name="object 4">
            <a:extLst>
              <a:ext uri="{FF2B5EF4-FFF2-40B4-BE49-F238E27FC236}">
                <a16:creationId xmlns:a16="http://schemas.microsoft.com/office/drawing/2014/main" id="{E9ED0D08-A25D-461C-A2DB-544B1DDB447E}"/>
              </a:ext>
              <a:ext uri="{C183D7F6-B498-43B3-948B-1728B52AA6E4}">
                <adec:decorative xmlns:adec="http://schemas.microsoft.com/office/drawing/2017/decorative" val="1"/>
              </a:ext>
            </a:extLst>
          </p:cNvPr>
          <p:cNvSpPr>
            <a:spLocks/>
          </p:cNvSpPr>
          <p:nvPr/>
        </p:nvSpPr>
        <p:spPr bwMode="auto">
          <a:xfrm>
            <a:off x="556418" y="86902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 name="Title 2">
            <a:extLst>
              <a:ext uri="{FF2B5EF4-FFF2-40B4-BE49-F238E27FC236}">
                <a16:creationId xmlns:a16="http://schemas.microsoft.com/office/drawing/2014/main" id="{B7D2F04E-6E53-4E36-ADFA-AC17240D26A4}"/>
              </a:ext>
            </a:extLst>
          </p:cNvPr>
          <p:cNvSpPr>
            <a:spLocks noGrp="1"/>
          </p:cNvSpPr>
          <p:nvPr>
            <p:ph type="title"/>
          </p:nvPr>
        </p:nvSpPr>
        <p:spPr>
          <a:xfrm>
            <a:off x="556418" y="228114"/>
            <a:ext cx="7212882" cy="496014"/>
          </a:xfrm>
        </p:spPr>
        <p:txBody>
          <a:bodyPr vert="horz" lIns="0" tIns="45720" rIns="91440" bIns="0" rtlCol="0" anchor="ctr">
            <a:noAutofit/>
          </a:bodyPr>
          <a:lstStyle/>
          <a:p>
            <a:r>
              <a:rPr lang="en-US" sz="2200" b="1" dirty="0">
                <a:solidFill>
                  <a:srgbClr val="015A3C"/>
                </a:solidFill>
                <a:latin typeface="Arial" panose="020B0604020202020204" pitchFamily="34" charset="0"/>
                <a:cs typeface="Arial" panose="020B0604020202020204" pitchFamily="34" charset="0"/>
              </a:rPr>
              <a:t>Which description is better?</a:t>
            </a:r>
          </a:p>
        </p:txBody>
      </p:sp>
      <p:sp>
        <p:nvSpPr>
          <p:cNvPr id="2" name="TextBox 1">
            <a:extLst>
              <a:ext uri="{FF2B5EF4-FFF2-40B4-BE49-F238E27FC236}">
                <a16:creationId xmlns:a16="http://schemas.microsoft.com/office/drawing/2014/main" id="{59D97965-8A6F-461B-BA98-8E2C4A16616D}"/>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3674793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088CE4-C356-4B0C-B62E-F01821D126A2}"/>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4" name="Content Placeholder 1">
            <a:extLst>
              <a:ext uri="{FF2B5EF4-FFF2-40B4-BE49-F238E27FC236}">
                <a16:creationId xmlns:a16="http://schemas.microsoft.com/office/drawing/2014/main" id="{C123D36E-8A25-4692-879D-76418CDA307A}"/>
              </a:ext>
            </a:extLst>
          </p:cNvPr>
          <p:cNvSpPr>
            <a:spLocks noGrp="1"/>
          </p:cNvSpPr>
          <p:nvPr>
            <p:ph idx="1"/>
          </p:nvPr>
        </p:nvSpPr>
        <p:spPr>
          <a:xfrm>
            <a:off x="556418" y="954088"/>
            <a:ext cx="8031162" cy="3736800"/>
          </a:xfrm>
        </p:spPr>
        <p:txBody>
          <a:bodyPr>
            <a:noAutofit/>
          </a:bodyPr>
          <a:lstStyle/>
          <a:p>
            <a:pPr marL="0" indent="0">
              <a:lnSpc>
                <a:spcPct val="107000"/>
              </a:lnSpc>
              <a:spcBef>
                <a:spcPts val="0"/>
              </a:spcBef>
              <a:buNone/>
            </a:pPr>
            <a:r>
              <a:rPr lang="en-US" sz="1400" b="1" dirty="0">
                <a:solidFill>
                  <a:srgbClr val="015A3C"/>
                </a:solidFill>
                <a:latin typeface="Arial" panose="020B0604020202020204" pitchFamily="34" charset="0"/>
                <a:ea typeface="MS Mincho" panose="02020609040205080304" pitchFamily="49" charset="-128"/>
                <a:cs typeface="Arial" panose="020B0604020202020204" pitchFamily="34" charset="0"/>
              </a:rPr>
              <a:t>Use your knowledge of ‘Show Don’t Tell’ to describe an emotional character in detail.</a:t>
            </a:r>
          </a:p>
          <a:p>
            <a:pPr marL="0" indent="0">
              <a:lnSpc>
                <a:spcPct val="107000"/>
              </a:lnSpc>
              <a:spcBef>
                <a:spcPts val="0"/>
              </a:spcBef>
              <a:buNone/>
            </a:pPr>
            <a:endParaRPr lang="en-US" sz="1400" b="1" dirty="0">
              <a:solidFill>
                <a:srgbClr val="015A3C"/>
              </a:solidFill>
              <a:latin typeface="Arial" panose="020B0604020202020204" pitchFamily="34" charset="0"/>
              <a:ea typeface="MS Mincho" panose="02020609040205080304" pitchFamily="49" charset="-128"/>
              <a:cs typeface="Arial" panose="020B0604020202020204" pitchFamily="34" charset="0"/>
            </a:endParaRPr>
          </a:p>
          <a:p>
            <a:pPr marL="0" indent="0">
              <a:lnSpc>
                <a:spcPct val="107000"/>
              </a:lnSpc>
              <a:spcBef>
                <a:spcPts val="0"/>
              </a:spcBef>
              <a:spcAft>
                <a:spcPts val="1200"/>
              </a:spcAft>
              <a:buNone/>
            </a:pPr>
            <a:r>
              <a:rPr lang="en-US" sz="1400" b="1" dirty="0">
                <a:solidFill>
                  <a:srgbClr val="015A3C"/>
                </a:solidFill>
                <a:latin typeface="Arial" panose="020B0604020202020204" pitchFamily="34" charset="0"/>
                <a:ea typeface="MS Mincho" panose="02020609040205080304" pitchFamily="49" charset="-128"/>
                <a:cs typeface="Arial" panose="020B0604020202020204" pitchFamily="34" charset="0"/>
              </a:rPr>
              <a:t>Success Criteria</a:t>
            </a:r>
          </a:p>
          <a:p>
            <a:pPr>
              <a:lnSpc>
                <a:spcPct val="107000"/>
              </a:lnSpc>
              <a:spcBef>
                <a:spcPts val="0"/>
              </a:spcBef>
              <a:spcAft>
                <a:spcPts val="1200"/>
              </a:spcAft>
            </a:pPr>
            <a:r>
              <a:rPr lang="en-US" sz="1400" dirty="0">
                <a:latin typeface="Arial" panose="020B0604020202020204" pitchFamily="34" charset="0"/>
                <a:ea typeface="MS Mincho" panose="02020609040205080304" pitchFamily="49" charset="-128"/>
                <a:cs typeface="Arial" panose="020B0604020202020204" pitchFamily="34" charset="0"/>
              </a:rPr>
              <a:t>Understand the term ‘Show Don’t Tell’</a:t>
            </a:r>
          </a:p>
          <a:p>
            <a:pPr>
              <a:lnSpc>
                <a:spcPct val="107000"/>
              </a:lnSpc>
              <a:spcBef>
                <a:spcPts val="0"/>
              </a:spcBef>
              <a:spcAft>
                <a:spcPts val="1200"/>
              </a:spcAft>
            </a:pPr>
            <a:r>
              <a:rPr lang="en-US" sz="1400" dirty="0">
                <a:latin typeface="Arial" panose="020B0604020202020204" pitchFamily="34" charset="0"/>
                <a:ea typeface="MS Mincho" panose="02020609040205080304" pitchFamily="49" charset="-128"/>
                <a:cs typeface="Arial" panose="020B0604020202020204" pitchFamily="34" charset="0"/>
              </a:rPr>
              <a:t>Create a word list for different emotions</a:t>
            </a:r>
          </a:p>
          <a:p>
            <a:pPr>
              <a:lnSpc>
                <a:spcPct val="107000"/>
              </a:lnSpc>
              <a:spcBef>
                <a:spcPts val="0"/>
              </a:spcBef>
              <a:spcAft>
                <a:spcPts val="1200"/>
              </a:spcAft>
            </a:pPr>
            <a:r>
              <a:rPr lang="en-US" sz="1400" dirty="0">
                <a:latin typeface="Arial" panose="020B0604020202020204" pitchFamily="34" charset="0"/>
                <a:ea typeface="MS Mincho" panose="02020609040205080304" pitchFamily="49" charset="-128"/>
                <a:cs typeface="Arial" panose="020B0604020202020204" pitchFamily="34" charset="0"/>
              </a:rPr>
              <a:t>Work in pairs to share ideas </a:t>
            </a:r>
          </a:p>
          <a:p>
            <a:pPr>
              <a:lnSpc>
                <a:spcPct val="107000"/>
              </a:lnSpc>
              <a:spcBef>
                <a:spcPts val="0"/>
              </a:spcBef>
              <a:spcAft>
                <a:spcPts val="1200"/>
              </a:spcAft>
            </a:pPr>
            <a:r>
              <a:rPr lang="en-US" sz="1400" dirty="0">
                <a:latin typeface="Arial" panose="020B0604020202020204" pitchFamily="34" charset="0"/>
                <a:ea typeface="MS Mincho" panose="02020609040205080304" pitchFamily="49" charset="-128"/>
                <a:cs typeface="Arial" panose="020B0604020202020204" pitchFamily="34" charset="0"/>
              </a:rPr>
              <a:t>Write a short but detailed description</a:t>
            </a:r>
          </a:p>
        </p:txBody>
      </p:sp>
      <p:sp>
        <p:nvSpPr>
          <p:cNvPr id="8" name="object 4">
            <a:extLst>
              <a:ext uri="{FF2B5EF4-FFF2-40B4-BE49-F238E27FC236}">
                <a16:creationId xmlns:a16="http://schemas.microsoft.com/office/drawing/2014/main" id="{EE7A196E-E183-41B6-893E-9C335CB3B0CC}"/>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 name="Title 2">
            <a:extLst>
              <a:ext uri="{FF2B5EF4-FFF2-40B4-BE49-F238E27FC236}">
                <a16:creationId xmlns:a16="http://schemas.microsoft.com/office/drawing/2014/main" id="{ABCAF4C8-A3F2-415C-801E-98C58691B2FA}"/>
              </a:ext>
            </a:extLst>
          </p:cNvPr>
          <p:cNvSpPr>
            <a:spLocks noGrp="1"/>
          </p:cNvSpPr>
          <p:nvPr>
            <p:ph type="title"/>
          </p:nvPr>
        </p:nvSpPr>
        <p:spPr>
          <a:xfrm>
            <a:off x="481259" y="253137"/>
            <a:ext cx="6555600"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Learning objective</a:t>
            </a:r>
          </a:p>
        </p:txBody>
      </p:sp>
      <p:sp>
        <p:nvSpPr>
          <p:cNvPr id="10" name="TextBox 9">
            <a:extLst>
              <a:ext uri="{FF2B5EF4-FFF2-40B4-BE49-F238E27FC236}">
                <a16:creationId xmlns:a16="http://schemas.microsoft.com/office/drawing/2014/main" id="{B8D6C5F3-D34F-449B-A959-E688E535F787}"/>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2592135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63BD9E0-709F-4A5C-836D-02E2908A3CFF}"/>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6" name="Content Placeholder 1">
            <a:extLst>
              <a:ext uri="{FF2B5EF4-FFF2-40B4-BE49-F238E27FC236}">
                <a16:creationId xmlns:a16="http://schemas.microsoft.com/office/drawing/2014/main" id="{D1093D58-EC9E-4E56-80E5-92B8437C79D8}"/>
              </a:ext>
            </a:extLst>
          </p:cNvPr>
          <p:cNvSpPr>
            <a:spLocks noGrp="1"/>
          </p:cNvSpPr>
          <p:nvPr>
            <p:ph idx="1"/>
          </p:nvPr>
        </p:nvSpPr>
        <p:spPr>
          <a:xfrm>
            <a:off x="491644" y="929434"/>
            <a:ext cx="7101851" cy="3736800"/>
          </a:xfrm>
        </p:spPr>
        <p:txBody>
          <a:bodyPr>
            <a:normAutofit/>
          </a:bodyPr>
          <a:lstStyle/>
          <a:p>
            <a:pPr marL="0" indent="0">
              <a:spcBef>
                <a:spcPts val="600"/>
              </a:spcBef>
              <a:buNone/>
            </a:pPr>
            <a:r>
              <a:rPr lang="en-US" sz="1400" b="1" dirty="0">
                <a:solidFill>
                  <a:srgbClr val="015A3C"/>
                </a:solidFill>
                <a:latin typeface="Arial" panose="020B0604020202020204" pitchFamily="34" charset="0"/>
                <a:ea typeface="MS Mincho" panose="02020609040205080304" pitchFamily="49" charset="-128"/>
                <a:cs typeface="Arial" panose="020B0604020202020204" pitchFamily="34" charset="0"/>
              </a:rPr>
              <a:t>Telling  (explicit or obvious)</a:t>
            </a:r>
          </a:p>
          <a:p>
            <a:pPr marL="0" indent="0">
              <a:spcBef>
                <a:spcPts val="600"/>
              </a:spcBef>
              <a:buNone/>
            </a:pPr>
            <a:r>
              <a:rPr lang="en-US" sz="1400" dirty="0">
                <a:latin typeface="Arial" panose="020B0604020202020204" pitchFamily="34" charset="0"/>
                <a:ea typeface="MS Mincho" panose="02020609040205080304" pitchFamily="49" charset="-128"/>
                <a:cs typeface="Arial" panose="020B0604020202020204" pitchFamily="34" charset="0"/>
              </a:rPr>
              <a:t>The woman walked into the room looking intimidating and angry.</a:t>
            </a:r>
          </a:p>
          <a:p>
            <a:pPr marL="0" indent="0">
              <a:spcBef>
                <a:spcPts val="600"/>
              </a:spcBef>
              <a:buNone/>
            </a:pPr>
            <a:endParaRPr lang="en-US" sz="1400" dirty="0">
              <a:latin typeface="Arial" panose="020B0604020202020204" pitchFamily="34" charset="0"/>
              <a:ea typeface="MS Mincho" panose="02020609040205080304" pitchFamily="49" charset="-128"/>
              <a:cs typeface="Arial" panose="020B0604020202020204" pitchFamily="34" charset="0"/>
            </a:endParaRPr>
          </a:p>
          <a:p>
            <a:pPr marL="0" indent="0">
              <a:spcBef>
                <a:spcPts val="600"/>
              </a:spcBef>
              <a:buNone/>
            </a:pPr>
            <a:endParaRPr lang="en-US" sz="1400" dirty="0">
              <a:latin typeface="Arial" panose="020B0604020202020204" pitchFamily="34" charset="0"/>
              <a:ea typeface="MS Mincho" panose="02020609040205080304" pitchFamily="49" charset="-128"/>
              <a:cs typeface="Arial" panose="020B0604020202020204" pitchFamily="34" charset="0"/>
            </a:endParaRPr>
          </a:p>
          <a:p>
            <a:pPr marL="0" indent="0">
              <a:spcBef>
                <a:spcPts val="600"/>
              </a:spcBef>
              <a:buNone/>
            </a:pPr>
            <a:r>
              <a:rPr lang="en-US" sz="1400" b="1" dirty="0">
                <a:solidFill>
                  <a:srgbClr val="015A3C"/>
                </a:solidFill>
                <a:latin typeface="Arial" panose="020B0604020202020204" pitchFamily="34" charset="0"/>
                <a:ea typeface="MS Mincho" panose="02020609040205080304" pitchFamily="49" charset="-128"/>
                <a:cs typeface="Arial" panose="020B0604020202020204" pitchFamily="34" charset="0"/>
              </a:rPr>
              <a:t>Showing (something that can be inferred)</a:t>
            </a:r>
          </a:p>
          <a:p>
            <a:pPr marL="0" indent="0">
              <a:spcBef>
                <a:spcPts val="600"/>
              </a:spcBef>
              <a:buNone/>
            </a:pPr>
            <a:r>
              <a:rPr lang="en-US" sz="1400" dirty="0">
                <a:latin typeface="Arial" panose="020B0604020202020204" pitchFamily="34" charset="0"/>
                <a:ea typeface="MS Mincho" panose="02020609040205080304" pitchFamily="49" charset="-128"/>
                <a:cs typeface="Arial" panose="020B0604020202020204" pitchFamily="34" charset="0"/>
              </a:rPr>
              <a:t>The woman </a:t>
            </a:r>
            <a:r>
              <a:rPr lang="en-US" sz="1400" u="sng" dirty="0">
                <a:latin typeface="Arial" panose="020B0604020202020204" pitchFamily="34" charset="0"/>
                <a:ea typeface="MS Mincho" panose="02020609040205080304" pitchFamily="49" charset="-128"/>
                <a:cs typeface="Arial" panose="020B0604020202020204" pitchFamily="34" charset="0"/>
              </a:rPr>
              <a:t>stormed into the room</a:t>
            </a:r>
            <a:r>
              <a:rPr lang="en-US" sz="1400" dirty="0">
                <a:latin typeface="Arial" panose="020B0604020202020204" pitchFamily="34" charset="0"/>
                <a:ea typeface="MS Mincho" panose="02020609040205080304" pitchFamily="49" charset="-128"/>
                <a:cs typeface="Arial" panose="020B0604020202020204" pitchFamily="34" charset="0"/>
              </a:rPr>
              <a:t>, her </a:t>
            </a:r>
            <a:r>
              <a:rPr lang="en-US" sz="1400" u="sng" dirty="0">
                <a:latin typeface="Arial" panose="020B0604020202020204" pitchFamily="34" charset="0"/>
                <a:ea typeface="MS Mincho" panose="02020609040205080304" pitchFamily="49" charset="-128"/>
                <a:cs typeface="Arial" panose="020B0604020202020204" pitchFamily="34" charset="0"/>
              </a:rPr>
              <a:t>black coat flying</a:t>
            </a:r>
            <a:r>
              <a:rPr lang="en-US" sz="1400" dirty="0">
                <a:latin typeface="Arial" panose="020B0604020202020204" pitchFamily="34" charset="0"/>
                <a:ea typeface="MS Mincho" panose="02020609040205080304" pitchFamily="49" charset="-128"/>
                <a:cs typeface="Arial" panose="020B0604020202020204" pitchFamily="34" charset="0"/>
              </a:rPr>
              <a:t> behind her. </a:t>
            </a:r>
            <a:r>
              <a:rPr lang="en-US" sz="1400" u="sng" dirty="0">
                <a:latin typeface="Arial" panose="020B0604020202020204" pitchFamily="34" charset="0"/>
                <a:ea typeface="MS Mincho" panose="02020609040205080304" pitchFamily="49" charset="-128"/>
                <a:cs typeface="Arial" panose="020B0604020202020204" pitchFamily="34" charset="0"/>
              </a:rPr>
              <a:t>Her scowl was fierce</a:t>
            </a:r>
            <a:r>
              <a:rPr lang="en-US" sz="1400" dirty="0">
                <a:latin typeface="Arial" panose="020B0604020202020204" pitchFamily="34" charset="0"/>
                <a:ea typeface="MS Mincho" panose="02020609040205080304" pitchFamily="49" charset="-128"/>
                <a:cs typeface="Arial" panose="020B0604020202020204" pitchFamily="34" charset="0"/>
              </a:rPr>
              <a:t> as she scanned the room. </a:t>
            </a:r>
            <a:r>
              <a:rPr lang="en-US" sz="1400" u="sng" dirty="0">
                <a:latin typeface="Arial" panose="020B0604020202020204" pitchFamily="34" charset="0"/>
                <a:ea typeface="MS Mincho" panose="02020609040205080304" pitchFamily="49" charset="-128"/>
                <a:cs typeface="Arial" panose="020B0604020202020204" pitchFamily="34" charset="0"/>
              </a:rPr>
              <a:t>Her piercing eyes settled </a:t>
            </a:r>
            <a:r>
              <a:rPr lang="en-US" sz="1400" dirty="0">
                <a:latin typeface="Arial" panose="020B0604020202020204" pitchFamily="34" charset="0"/>
                <a:ea typeface="MS Mincho" panose="02020609040205080304" pitchFamily="49" charset="-128"/>
                <a:cs typeface="Arial" panose="020B0604020202020204" pitchFamily="34" charset="0"/>
              </a:rPr>
              <a:t>on Sarah.</a:t>
            </a:r>
          </a:p>
        </p:txBody>
      </p:sp>
      <p:sp>
        <p:nvSpPr>
          <p:cNvPr id="10" name="object 4">
            <a:extLst>
              <a:ext uri="{FF2B5EF4-FFF2-40B4-BE49-F238E27FC236}">
                <a16:creationId xmlns:a16="http://schemas.microsoft.com/office/drawing/2014/main" id="{52AF9F86-31BC-4251-8932-EB7F8DE9481D}"/>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9E0C5A51-77EE-41C4-A550-E79A480AE9A8}"/>
              </a:ext>
            </a:extLst>
          </p:cNvPr>
          <p:cNvSpPr>
            <a:spLocks noGrp="1"/>
          </p:cNvSpPr>
          <p:nvPr>
            <p:ph type="title"/>
          </p:nvPr>
        </p:nvSpPr>
        <p:spPr>
          <a:xfrm>
            <a:off x="556418" y="238190"/>
            <a:ext cx="6555600" cy="405000"/>
          </a:xfrm>
        </p:spPr>
        <p:txBody>
          <a:bodyPr vert="horz" lIns="0" tIns="45720" rIns="91440" bIns="45720" rtlCol="0" anchor="ctr">
            <a:normAutofit fontScale="90000"/>
          </a:bodyPr>
          <a:lstStyle/>
          <a:p>
            <a:r>
              <a:rPr lang="en-US" sz="2400" b="1" dirty="0">
                <a:solidFill>
                  <a:srgbClr val="015A3C"/>
                </a:solidFill>
                <a:latin typeface="Arial" panose="020B0604020202020204" pitchFamily="34" charset="0"/>
                <a:cs typeface="Arial" panose="020B0604020202020204" pitchFamily="34" charset="0"/>
              </a:rPr>
              <a:t>Show Don’t Tell</a:t>
            </a:r>
          </a:p>
        </p:txBody>
      </p:sp>
      <p:sp>
        <p:nvSpPr>
          <p:cNvPr id="13" name="TextBox 12">
            <a:extLst>
              <a:ext uri="{FF2B5EF4-FFF2-40B4-BE49-F238E27FC236}">
                <a16:creationId xmlns:a16="http://schemas.microsoft.com/office/drawing/2014/main" id="{40105011-90E1-4D4C-A3DF-326FB6094EF8}"/>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Tree>
    <p:extLst>
      <p:ext uri="{BB962C8B-B14F-4D97-AF65-F5344CB8AC3E}">
        <p14:creationId xmlns:p14="http://schemas.microsoft.com/office/powerpoint/2010/main" val="141336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07CA9-B8AB-4FD4-BF24-E163A10D1184}"/>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5" name="object 4">
            <a:extLst>
              <a:ext uri="{FF2B5EF4-FFF2-40B4-BE49-F238E27FC236}">
                <a16:creationId xmlns:a16="http://schemas.microsoft.com/office/drawing/2014/main" id="{1CC0F606-8305-4E8B-9FDB-5512B04A912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8" name="TextBox 7">
            <a:extLst>
              <a:ext uri="{FF2B5EF4-FFF2-40B4-BE49-F238E27FC236}">
                <a16:creationId xmlns:a16="http://schemas.microsoft.com/office/drawing/2014/main" id="{FC32FC25-15E8-4B1D-AE29-EDB90335A6C1}"/>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2" name="Content Placeholder 1">
            <a:extLst>
              <a:ext uri="{FF2B5EF4-FFF2-40B4-BE49-F238E27FC236}">
                <a16:creationId xmlns:a16="http://schemas.microsoft.com/office/drawing/2014/main" id="{4E933090-DCF4-4C1A-BC11-73ABFE0C363A}"/>
              </a:ext>
            </a:extLst>
          </p:cNvPr>
          <p:cNvSpPr>
            <a:spLocks noGrp="1"/>
          </p:cNvSpPr>
          <p:nvPr>
            <p:ph idx="1"/>
          </p:nvPr>
        </p:nvSpPr>
        <p:spPr>
          <a:xfrm>
            <a:off x="484633" y="843108"/>
            <a:ext cx="7762536" cy="518233"/>
          </a:xfrm>
        </p:spPr>
        <p:txBody>
          <a:bodyPr>
            <a:normAutofit/>
          </a:bodyPr>
          <a:lstStyle/>
          <a:p>
            <a:pPr marL="0" indent="0">
              <a:spcBef>
                <a:spcPts val="1200"/>
              </a:spcBef>
              <a:buNone/>
            </a:pPr>
            <a:r>
              <a:rPr lang="en-US" sz="1400" dirty="0">
                <a:latin typeface="Arial" panose="020B0604020202020204" pitchFamily="34" charset="0"/>
                <a:cs typeface="Arial" panose="020B0604020202020204" pitchFamily="34" charset="0"/>
              </a:rPr>
              <a:t>Sort the verbs on the following slides into the correct columns. (Verb cut-ups are provided in the zip folder).</a:t>
            </a:r>
            <a:endParaRPr lang="en-GB" dirty="0">
              <a:latin typeface="Arial" panose="020B0604020202020204" pitchFamily="34" charset="0"/>
              <a:cs typeface="Arial" panose="020B0604020202020204" pitchFamily="34" charset="0"/>
            </a:endParaRPr>
          </a:p>
          <a:p>
            <a:pPr>
              <a:spcBef>
                <a:spcPts val="600"/>
              </a:spcBef>
            </a:pPr>
            <a:endParaRPr lang="en-GB" dirty="0">
              <a:latin typeface="Arial" panose="020B0604020202020204" pitchFamily="34" charset="0"/>
              <a:cs typeface="Arial" panose="020B0604020202020204" pitchFamily="34" charset="0"/>
            </a:endParaRPr>
          </a:p>
          <a:p>
            <a:pPr>
              <a:spcBef>
                <a:spcPts val="600"/>
              </a:spcBef>
            </a:pP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13" name="Title 2">
            <a:extLst>
              <a:ext uri="{FF2B5EF4-FFF2-40B4-BE49-F238E27FC236}">
                <a16:creationId xmlns:a16="http://schemas.microsoft.com/office/drawing/2014/main" id="{9BD82DA3-0578-4AAF-8994-DA8285648A0D}"/>
              </a:ext>
            </a:extLst>
          </p:cNvPr>
          <p:cNvSpPr>
            <a:spLocks noGrp="1"/>
          </p:cNvSpPr>
          <p:nvPr>
            <p:ph type="title"/>
          </p:nvPr>
        </p:nvSpPr>
        <p:spPr>
          <a:xfrm>
            <a:off x="471670" y="230982"/>
            <a:ext cx="6626172"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Verb sort</a:t>
            </a:r>
          </a:p>
        </p:txBody>
      </p:sp>
      <p:graphicFrame>
        <p:nvGraphicFramePr>
          <p:cNvPr id="10" name="Table 9">
            <a:extLst>
              <a:ext uri="{FF2B5EF4-FFF2-40B4-BE49-F238E27FC236}">
                <a16:creationId xmlns:a16="http://schemas.microsoft.com/office/drawing/2014/main" id="{B4E53502-8939-428B-AD3A-9AAD4CE062BE}"/>
              </a:ext>
            </a:extLst>
          </p:cNvPr>
          <p:cNvGraphicFramePr>
            <a:graphicFrameLocks noGrp="1"/>
          </p:cNvGraphicFramePr>
          <p:nvPr>
            <p:extLst>
              <p:ext uri="{D42A27DB-BD31-4B8C-83A1-F6EECF244321}">
                <p14:modId xmlns:p14="http://schemas.microsoft.com/office/powerpoint/2010/main" val="2581036144"/>
              </p:ext>
            </p:extLst>
          </p:nvPr>
        </p:nvGraphicFramePr>
        <p:xfrm>
          <a:off x="599837" y="1380817"/>
          <a:ext cx="7961240" cy="2970112"/>
        </p:xfrm>
        <a:graphic>
          <a:graphicData uri="http://schemas.openxmlformats.org/drawingml/2006/table">
            <a:tbl>
              <a:tblPr firstRow="1" bandRow="1">
                <a:tableStyleId>{5940675A-B579-460E-94D1-54222C63F5DA}</a:tableStyleId>
              </a:tblPr>
              <a:tblGrid>
                <a:gridCol w="1990310">
                  <a:extLst>
                    <a:ext uri="{9D8B030D-6E8A-4147-A177-3AD203B41FA5}">
                      <a16:colId xmlns:a16="http://schemas.microsoft.com/office/drawing/2014/main" val="2470474127"/>
                    </a:ext>
                  </a:extLst>
                </a:gridCol>
                <a:gridCol w="1990310">
                  <a:extLst>
                    <a:ext uri="{9D8B030D-6E8A-4147-A177-3AD203B41FA5}">
                      <a16:colId xmlns:a16="http://schemas.microsoft.com/office/drawing/2014/main" val="369279702"/>
                    </a:ext>
                  </a:extLst>
                </a:gridCol>
                <a:gridCol w="1990310">
                  <a:extLst>
                    <a:ext uri="{9D8B030D-6E8A-4147-A177-3AD203B41FA5}">
                      <a16:colId xmlns:a16="http://schemas.microsoft.com/office/drawing/2014/main" val="452094352"/>
                    </a:ext>
                  </a:extLst>
                </a:gridCol>
                <a:gridCol w="1990310">
                  <a:extLst>
                    <a:ext uri="{9D8B030D-6E8A-4147-A177-3AD203B41FA5}">
                      <a16:colId xmlns:a16="http://schemas.microsoft.com/office/drawing/2014/main" val="3804996899"/>
                    </a:ext>
                  </a:extLst>
                </a:gridCol>
              </a:tblGrid>
              <a:tr h="409792">
                <a:tc>
                  <a:txBody>
                    <a:bodyPr/>
                    <a:lstStyle/>
                    <a:p>
                      <a:pPr algn="ctr"/>
                      <a:r>
                        <a:rPr lang="en-GB" sz="1800" b="1" dirty="0">
                          <a:latin typeface="Arial" panose="020B0604020202020204" pitchFamily="34" charset="0"/>
                          <a:cs typeface="Arial" panose="020B0604020202020204" pitchFamily="34" charset="0"/>
                        </a:rPr>
                        <a:t>Anger</a:t>
                      </a:r>
                    </a:p>
                  </a:txBody>
                  <a:tcPr anchor="ctr">
                    <a:solidFill>
                      <a:srgbClr val="C6E1A9"/>
                    </a:solidFill>
                  </a:tcPr>
                </a:tc>
                <a:tc>
                  <a:txBody>
                    <a:bodyPr/>
                    <a:lstStyle/>
                    <a:p>
                      <a:pPr algn="ctr"/>
                      <a:r>
                        <a:rPr lang="en-GB" sz="1800" b="1" dirty="0">
                          <a:latin typeface="Arial" panose="020B0604020202020204" pitchFamily="34" charset="0"/>
                          <a:cs typeface="Arial" panose="020B0604020202020204" pitchFamily="34" charset="0"/>
                        </a:rPr>
                        <a:t>Joy</a:t>
                      </a:r>
                    </a:p>
                  </a:txBody>
                  <a:tcPr anchor="ctr">
                    <a:solidFill>
                      <a:srgbClr val="C6E1A9"/>
                    </a:solidFill>
                  </a:tcPr>
                </a:tc>
                <a:tc>
                  <a:txBody>
                    <a:bodyPr/>
                    <a:lstStyle/>
                    <a:p>
                      <a:pPr algn="ctr"/>
                      <a:r>
                        <a:rPr lang="en-GB" sz="1800" b="1" dirty="0">
                          <a:latin typeface="Arial" panose="020B0604020202020204" pitchFamily="34" charset="0"/>
                          <a:cs typeface="Arial" panose="020B0604020202020204" pitchFamily="34" charset="0"/>
                        </a:rPr>
                        <a:t>Sadness</a:t>
                      </a:r>
                    </a:p>
                  </a:txBody>
                  <a:tcPr anchor="ctr">
                    <a:solidFill>
                      <a:srgbClr val="C6E1A9"/>
                    </a:solidFill>
                  </a:tcPr>
                </a:tc>
                <a:tc>
                  <a:txBody>
                    <a:bodyPr/>
                    <a:lstStyle/>
                    <a:p>
                      <a:pPr algn="ctr"/>
                      <a:r>
                        <a:rPr lang="en-GB" sz="1800" b="1" dirty="0">
                          <a:latin typeface="Arial" panose="020B0604020202020204" pitchFamily="34" charset="0"/>
                          <a:cs typeface="Arial" panose="020B0604020202020204" pitchFamily="34" charset="0"/>
                        </a:rPr>
                        <a:t>Fear</a:t>
                      </a:r>
                    </a:p>
                  </a:txBody>
                  <a:tcPr anchor="ctr">
                    <a:solidFill>
                      <a:srgbClr val="C6E1A9"/>
                    </a:solidFill>
                  </a:tcPr>
                </a:tc>
                <a:extLst>
                  <a:ext uri="{0D108BD9-81ED-4DB2-BD59-A6C34878D82A}">
                    <a16:rowId xmlns:a16="http://schemas.microsoft.com/office/drawing/2014/main" val="1514969737"/>
                  </a:ext>
                </a:extLst>
              </a:tr>
              <a:tr h="2097196">
                <a:tc>
                  <a:txBody>
                    <a:bodyPr/>
                    <a:lstStyle/>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p>
                      <a:pPr algn="ctr"/>
                      <a:endParaRPr lang="en-GB" b="1" dirty="0">
                        <a:latin typeface="Comic Sans MS" panose="030F0702030302020204" pitchFamily="66" charset="0"/>
                      </a:endParaRPr>
                    </a:p>
                  </a:txBody>
                  <a:tcPr anchor="ctr">
                    <a:solidFill>
                      <a:srgbClr val="F5FAF0"/>
                    </a:solidFill>
                  </a:tcPr>
                </a:tc>
                <a:tc>
                  <a:txBody>
                    <a:bodyPr/>
                    <a:lstStyle/>
                    <a:p>
                      <a:pPr algn="ctr"/>
                      <a:endParaRPr lang="en-GB" b="1" dirty="0">
                        <a:latin typeface="Comic Sans MS" panose="030F0702030302020204" pitchFamily="66" charset="0"/>
                      </a:endParaRPr>
                    </a:p>
                  </a:txBody>
                  <a:tcPr anchor="ctr">
                    <a:solidFill>
                      <a:srgbClr val="F5FAF0"/>
                    </a:solidFill>
                  </a:tcPr>
                </a:tc>
                <a:tc>
                  <a:txBody>
                    <a:bodyPr/>
                    <a:lstStyle/>
                    <a:p>
                      <a:pPr algn="ctr"/>
                      <a:endParaRPr lang="en-GB" b="1" dirty="0">
                        <a:latin typeface="Comic Sans MS" panose="030F0702030302020204" pitchFamily="66" charset="0"/>
                      </a:endParaRPr>
                    </a:p>
                  </a:txBody>
                  <a:tcPr anchor="ctr">
                    <a:solidFill>
                      <a:srgbClr val="F5FAF0"/>
                    </a:solidFill>
                  </a:tcPr>
                </a:tc>
                <a:tc>
                  <a:txBody>
                    <a:bodyPr/>
                    <a:lstStyle/>
                    <a:p>
                      <a:pPr algn="ctr"/>
                      <a:endParaRPr lang="en-GB" b="1" dirty="0">
                        <a:latin typeface="Comic Sans MS" panose="030F0702030302020204" pitchFamily="66" charset="0"/>
                      </a:endParaRPr>
                    </a:p>
                  </a:txBody>
                  <a:tcPr anchor="ctr">
                    <a:solidFill>
                      <a:srgbClr val="F5FAF0"/>
                    </a:solidFill>
                  </a:tcPr>
                </a:tc>
                <a:extLst>
                  <a:ext uri="{0D108BD9-81ED-4DB2-BD59-A6C34878D82A}">
                    <a16:rowId xmlns:a16="http://schemas.microsoft.com/office/drawing/2014/main" val="1305469011"/>
                  </a:ext>
                </a:extLst>
              </a:tr>
            </a:tbl>
          </a:graphicData>
        </a:graphic>
      </p:graphicFrame>
      <p:sp>
        <p:nvSpPr>
          <p:cNvPr id="16" name="Content Placeholder 4">
            <a:extLst>
              <a:ext uri="{FF2B5EF4-FFF2-40B4-BE49-F238E27FC236}">
                <a16:creationId xmlns:a16="http://schemas.microsoft.com/office/drawing/2014/main" id="{3E1D5266-A867-4BC3-865B-AA21693A7532}"/>
              </a:ext>
            </a:extLst>
          </p:cNvPr>
          <p:cNvSpPr txBox="1">
            <a:spLocks/>
          </p:cNvSpPr>
          <p:nvPr/>
        </p:nvSpPr>
        <p:spPr>
          <a:xfrm>
            <a:off x="556418" y="4300392"/>
            <a:ext cx="5917403" cy="68583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1400" dirty="0">
                <a:latin typeface="Arial" panose="020B0604020202020204" pitchFamily="34" charset="0"/>
                <a:cs typeface="Arial" panose="020B0604020202020204" pitchFamily="34" charset="0"/>
              </a:rPr>
              <a:t>* Some verbs may go in more than one column</a:t>
            </a:r>
          </a:p>
        </p:txBody>
      </p:sp>
    </p:spTree>
    <p:extLst>
      <p:ext uri="{BB962C8B-B14F-4D97-AF65-F5344CB8AC3E}">
        <p14:creationId xmlns:p14="http://schemas.microsoft.com/office/powerpoint/2010/main" val="3837577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5561A57-85F6-469B-BA82-F9FB7C2C9530}"/>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8" name="object 4">
            <a:extLst>
              <a:ext uri="{FF2B5EF4-FFF2-40B4-BE49-F238E27FC236}">
                <a16:creationId xmlns:a16="http://schemas.microsoft.com/office/drawing/2014/main" id="{D75DA47C-E636-4DE0-A5C6-0D6B6FE2491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7" name="Title 2">
            <a:extLst>
              <a:ext uri="{FF2B5EF4-FFF2-40B4-BE49-F238E27FC236}">
                <a16:creationId xmlns:a16="http://schemas.microsoft.com/office/drawing/2014/main" id="{BC22AE33-D253-412B-A69A-99D51928B995}"/>
              </a:ext>
            </a:extLst>
          </p:cNvPr>
          <p:cNvSpPr>
            <a:spLocks noGrp="1"/>
          </p:cNvSpPr>
          <p:nvPr>
            <p:ph type="title"/>
          </p:nvPr>
        </p:nvSpPr>
        <p:spPr>
          <a:xfrm>
            <a:off x="471670" y="230982"/>
            <a:ext cx="6626172" cy="405000"/>
          </a:xfrm>
        </p:spPr>
        <p:txBody>
          <a:bodyPr>
            <a:normAutofit fontScale="90000"/>
          </a:bodyPr>
          <a:lstStyle/>
          <a:p>
            <a:r>
              <a:rPr lang="en-US" sz="2400" b="1" dirty="0">
                <a:solidFill>
                  <a:srgbClr val="015A3C"/>
                </a:solidFill>
                <a:latin typeface="Arial" panose="020B0604020202020204" pitchFamily="34" charset="0"/>
                <a:cs typeface="Arial" panose="020B0604020202020204" pitchFamily="34" charset="0"/>
              </a:rPr>
              <a:t>Sort</a:t>
            </a:r>
          </a:p>
        </p:txBody>
      </p:sp>
      <p:sp>
        <p:nvSpPr>
          <p:cNvPr id="10" name="TextBox 9">
            <a:extLst>
              <a:ext uri="{FF2B5EF4-FFF2-40B4-BE49-F238E27FC236}">
                <a16:creationId xmlns:a16="http://schemas.microsoft.com/office/drawing/2014/main" id="{105E3976-8BE7-4372-A63B-B5AEAB827012}"/>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graphicFrame>
        <p:nvGraphicFramePr>
          <p:cNvPr id="11" name="Table 10">
            <a:extLst>
              <a:ext uri="{FF2B5EF4-FFF2-40B4-BE49-F238E27FC236}">
                <a16:creationId xmlns:a16="http://schemas.microsoft.com/office/drawing/2014/main" id="{BCC0622D-B5DC-4295-9577-D8B092D12B28}"/>
              </a:ext>
            </a:extLst>
          </p:cNvPr>
          <p:cNvGraphicFramePr>
            <a:graphicFrameLocks noGrp="1"/>
          </p:cNvGraphicFramePr>
          <p:nvPr>
            <p:extLst>
              <p:ext uri="{D42A27DB-BD31-4B8C-83A1-F6EECF244321}">
                <p14:modId xmlns:p14="http://schemas.microsoft.com/office/powerpoint/2010/main" val="1371634389"/>
              </p:ext>
            </p:extLst>
          </p:nvPr>
        </p:nvGraphicFramePr>
        <p:xfrm>
          <a:off x="626342" y="886326"/>
          <a:ext cx="7961240" cy="3692105"/>
        </p:xfrm>
        <a:graphic>
          <a:graphicData uri="http://schemas.openxmlformats.org/drawingml/2006/table">
            <a:tbl>
              <a:tblPr firstRow="1" bandRow="1">
                <a:tableStyleId>{5940675A-B579-460E-94D1-54222C63F5DA}</a:tableStyleId>
              </a:tblPr>
              <a:tblGrid>
                <a:gridCol w="1592248">
                  <a:extLst>
                    <a:ext uri="{9D8B030D-6E8A-4147-A177-3AD203B41FA5}">
                      <a16:colId xmlns:a16="http://schemas.microsoft.com/office/drawing/2014/main" val="295035413"/>
                    </a:ext>
                  </a:extLst>
                </a:gridCol>
                <a:gridCol w="1592248">
                  <a:extLst>
                    <a:ext uri="{9D8B030D-6E8A-4147-A177-3AD203B41FA5}">
                      <a16:colId xmlns:a16="http://schemas.microsoft.com/office/drawing/2014/main" val="1289906137"/>
                    </a:ext>
                  </a:extLst>
                </a:gridCol>
                <a:gridCol w="1592248">
                  <a:extLst>
                    <a:ext uri="{9D8B030D-6E8A-4147-A177-3AD203B41FA5}">
                      <a16:colId xmlns:a16="http://schemas.microsoft.com/office/drawing/2014/main" val="1909220379"/>
                    </a:ext>
                  </a:extLst>
                </a:gridCol>
                <a:gridCol w="1592248">
                  <a:extLst>
                    <a:ext uri="{9D8B030D-6E8A-4147-A177-3AD203B41FA5}">
                      <a16:colId xmlns:a16="http://schemas.microsoft.com/office/drawing/2014/main" val="467226709"/>
                    </a:ext>
                  </a:extLst>
                </a:gridCol>
                <a:gridCol w="1592248">
                  <a:extLst>
                    <a:ext uri="{9D8B030D-6E8A-4147-A177-3AD203B41FA5}">
                      <a16:colId xmlns:a16="http://schemas.microsoft.com/office/drawing/2014/main" val="464205083"/>
                    </a:ext>
                  </a:extLst>
                </a:gridCol>
              </a:tblGrid>
              <a:tr h="738421">
                <a:tc>
                  <a:txBody>
                    <a:bodyPr/>
                    <a:lstStyle/>
                    <a:p>
                      <a:pPr algn="ctr"/>
                      <a:r>
                        <a:rPr lang="en-GB" sz="1400" b="1" dirty="0">
                          <a:latin typeface="Arial" panose="020B0604020202020204" pitchFamily="34" charset="0"/>
                          <a:cs typeface="Arial" panose="020B0604020202020204" pitchFamily="34" charset="0"/>
                        </a:rPr>
                        <a:t>stormed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bellowed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pounded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gritted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shivered</a:t>
                      </a:r>
                    </a:p>
                  </a:txBody>
                  <a:tcPr anchor="ctr">
                    <a:solidFill>
                      <a:srgbClr val="F5FAF0"/>
                    </a:solidFill>
                  </a:tcPr>
                </a:tc>
                <a:extLst>
                  <a:ext uri="{0D108BD9-81ED-4DB2-BD59-A6C34878D82A}">
                    <a16:rowId xmlns:a16="http://schemas.microsoft.com/office/drawing/2014/main" val="1642651222"/>
                  </a:ext>
                </a:extLst>
              </a:tr>
              <a:tr h="738421">
                <a:tc>
                  <a:txBody>
                    <a:bodyPr/>
                    <a:lstStyle/>
                    <a:p>
                      <a:pPr algn="ctr"/>
                      <a:r>
                        <a:rPr lang="en-GB" sz="1400" b="1" dirty="0">
                          <a:latin typeface="Arial" panose="020B0604020202020204" pitchFamily="34" charset="0"/>
                          <a:cs typeface="Arial" panose="020B0604020202020204" pitchFamily="34" charset="0"/>
                        </a:rPr>
                        <a:t>cowered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froze</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raged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whispered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frowned</a:t>
                      </a:r>
                    </a:p>
                  </a:txBody>
                  <a:tcPr anchor="ctr">
                    <a:solidFill>
                      <a:srgbClr val="F5FAF0"/>
                    </a:solidFill>
                  </a:tcPr>
                </a:tc>
                <a:extLst>
                  <a:ext uri="{0D108BD9-81ED-4DB2-BD59-A6C34878D82A}">
                    <a16:rowId xmlns:a16="http://schemas.microsoft.com/office/drawing/2014/main" val="629435302"/>
                  </a:ext>
                </a:extLst>
              </a:tr>
              <a:tr h="738421">
                <a:tc>
                  <a:txBody>
                    <a:bodyPr/>
                    <a:lstStyle/>
                    <a:p>
                      <a:pPr algn="ctr"/>
                      <a:r>
                        <a:rPr lang="en-GB" sz="1400" b="1" dirty="0">
                          <a:latin typeface="Arial" panose="020B0604020202020204" pitchFamily="34" charset="0"/>
                          <a:cs typeface="Arial" panose="020B0604020202020204" pitchFamily="34" charset="0"/>
                        </a:rPr>
                        <a:t>beamed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trembled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stared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covered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sparkled</a:t>
                      </a:r>
                    </a:p>
                  </a:txBody>
                  <a:tcPr anchor="ctr">
                    <a:solidFill>
                      <a:srgbClr val="F5FAF0"/>
                    </a:solidFill>
                  </a:tcPr>
                </a:tc>
                <a:extLst>
                  <a:ext uri="{0D108BD9-81ED-4DB2-BD59-A6C34878D82A}">
                    <a16:rowId xmlns:a16="http://schemas.microsoft.com/office/drawing/2014/main" val="636628333"/>
                  </a:ext>
                </a:extLst>
              </a:tr>
              <a:tr h="738421">
                <a:tc>
                  <a:txBody>
                    <a:bodyPr/>
                    <a:lstStyle/>
                    <a:p>
                      <a:pPr algn="ctr"/>
                      <a:r>
                        <a:rPr lang="en-GB" sz="1400" b="1" dirty="0">
                          <a:latin typeface="Arial" panose="020B0604020202020204" pitchFamily="34" charset="0"/>
                          <a:cs typeface="Arial" panose="020B0604020202020204" pitchFamily="34" charset="0"/>
                        </a:rPr>
                        <a:t>pierced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smiled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shook</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scowled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sobbed</a:t>
                      </a:r>
                    </a:p>
                  </a:txBody>
                  <a:tcPr anchor="ctr">
                    <a:solidFill>
                      <a:srgbClr val="F5FAF0"/>
                    </a:solidFill>
                  </a:tcPr>
                </a:tc>
                <a:extLst>
                  <a:ext uri="{0D108BD9-81ED-4DB2-BD59-A6C34878D82A}">
                    <a16:rowId xmlns:a16="http://schemas.microsoft.com/office/drawing/2014/main" val="1746490059"/>
                  </a:ext>
                </a:extLst>
              </a:tr>
              <a:tr h="738421">
                <a:tc>
                  <a:txBody>
                    <a:bodyPr/>
                    <a:lstStyle/>
                    <a:p>
                      <a:pPr algn="ctr"/>
                      <a:r>
                        <a:rPr lang="en-GB" sz="1400" b="1" dirty="0">
                          <a:latin typeface="Arial" panose="020B0604020202020204" pitchFamily="34" charset="0"/>
                          <a:cs typeface="Arial" panose="020B0604020202020204" pitchFamily="34" charset="0"/>
                        </a:rPr>
                        <a:t>clenched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sniffed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glared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sneered</a:t>
                      </a:r>
                    </a:p>
                  </a:txBody>
                  <a:tcPr anchor="ctr">
                    <a:solidFill>
                      <a:srgbClr val="F5FAF0"/>
                    </a:solidFill>
                  </a:tcPr>
                </a:tc>
                <a:tc>
                  <a:txBody>
                    <a:bodyPr/>
                    <a:lstStyle/>
                    <a:p>
                      <a:pPr algn="ctr"/>
                      <a:r>
                        <a:rPr lang="en-GB" sz="1400" b="1" dirty="0">
                          <a:latin typeface="Arial" panose="020B0604020202020204" pitchFamily="34" charset="0"/>
                          <a:cs typeface="Arial" panose="020B0604020202020204" pitchFamily="34" charset="0"/>
                        </a:rPr>
                        <a:t>strained</a:t>
                      </a:r>
                    </a:p>
                  </a:txBody>
                  <a:tcPr anchor="ctr">
                    <a:solidFill>
                      <a:srgbClr val="F5FAF0"/>
                    </a:solidFill>
                  </a:tcPr>
                </a:tc>
                <a:extLst>
                  <a:ext uri="{0D108BD9-81ED-4DB2-BD59-A6C34878D82A}">
                    <a16:rowId xmlns:a16="http://schemas.microsoft.com/office/drawing/2014/main" val="1884034341"/>
                  </a:ext>
                </a:extLst>
              </a:tr>
            </a:tbl>
          </a:graphicData>
        </a:graphic>
      </p:graphicFrame>
    </p:spTree>
    <p:extLst>
      <p:ext uri="{BB962C8B-B14F-4D97-AF65-F5344CB8AC3E}">
        <p14:creationId xmlns:p14="http://schemas.microsoft.com/office/powerpoint/2010/main" val="2757961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61791F8-D78E-4D66-BF8C-CEA1BCC22E08}"/>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What does this emotion look like?</a:t>
            </a:r>
          </a:p>
        </p:txBody>
      </p:sp>
      <p:sp>
        <p:nvSpPr>
          <p:cNvPr id="8" name="Content Placeholder 3">
            <a:extLst>
              <a:ext uri="{FF2B5EF4-FFF2-40B4-BE49-F238E27FC236}">
                <a16:creationId xmlns:a16="http://schemas.microsoft.com/office/drawing/2014/main" id="{E09229E1-5C4F-431A-90DC-B688AE8A2A3F}"/>
              </a:ext>
            </a:extLst>
          </p:cNvPr>
          <p:cNvSpPr txBox="1">
            <a:spLocks/>
          </p:cNvSpPr>
          <p:nvPr/>
        </p:nvSpPr>
        <p:spPr>
          <a:xfrm>
            <a:off x="432377" y="937964"/>
            <a:ext cx="8455589" cy="37730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Arial" panose="020B0604020202020204" pitchFamily="34" charset="0"/>
                <a:cs typeface="Arial" panose="020B0604020202020204" pitchFamily="34" charset="0"/>
              </a:rPr>
              <a:t>Complete the language devices recap match-up (the worksheet for this task is provided in the zip-folder)</a:t>
            </a:r>
          </a:p>
          <a:p>
            <a:pPr marL="0" indent="0">
              <a:buNone/>
            </a:pPr>
            <a:endParaRPr lang="en-US" sz="1400" dirty="0">
              <a:latin typeface="Arial" panose="020B0604020202020204" pitchFamily="34" charset="0"/>
              <a:cs typeface="Arial" panose="020B0604020202020204" pitchFamily="34" charset="0"/>
            </a:endParaRPr>
          </a:p>
          <a:p>
            <a:pPr marL="0" indent="0">
              <a:buNone/>
            </a:pPr>
            <a:endParaRPr lang="en-US" sz="1400" dirty="0">
              <a:latin typeface="Arial" panose="020B0604020202020204" pitchFamily="34" charset="0"/>
              <a:cs typeface="Arial" panose="020B0604020202020204" pitchFamily="34" charset="0"/>
            </a:endParaRPr>
          </a:p>
        </p:txBody>
      </p:sp>
      <p:sp>
        <p:nvSpPr>
          <p:cNvPr id="7" name="object 4">
            <a:extLst>
              <a:ext uri="{FF2B5EF4-FFF2-40B4-BE49-F238E27FC236}">
                <a16:creationId xmlns:a16="http://schemas.microsoft.com/office/drawing/2014/main" id="{50A3B009-60BA-422F-974B-014277F7CB52}"/>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9" name="Rectangle 8">
            <a:extLst>
              <a:ext uri="{FF2B5EF4-FFF2-40B4-BE49-F238E27FC236}">
                <a16:creationId xmlns:a16="http://schemas.microsoft.com/office/drawing/2014/main" id="{D160813F-E228-43E5-B85C-E4F42DFBB113}"/>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0" name="TextBox 9">
            <a:extLst>
              <a:ext uri="{FF2B5EF4-FFF2-40B4-BE49-F238E27FC236}">
                <a16:creationId xmlns:a16="http://schemas.microsoft.com/office/drawing/2014/main" id="{6C3E3B51-9FA8-4FF6-BE49-F77810819ADA}"/>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pic>
        <p:nvPicPr>
          <p:cNvPr id="4" name="Picture 3" descr="An angry man raises his fist">
            <a:extLst>
              <a:ext uri="{FF2B5EF4-FFF2-40B4-BE49-F238E27FC236}">
                <a16:creationId xmlns:a16="http://schemas.microsoft.com/office/drawing/2014/main" id="{2DB02C6F-3FC0-4653-9FD7-F022791FC2DB}"/>
              </a:ext>
            </a:extLst>
          </p:cNvPr>
          <p:cNvPicPr>
            <a:picLocks noChangeAspect="1"/>
          </p:cNvPicPr>
          <p:nvPr/>
        </p:nvPicPr>
        <p:blipFill>
          <a:blip r:embed="rId3"/>
          <a:stretch>
            <a:fillRect/>
          </a:stretch>
        </p:blipFill>
        <p:spPr>
          <a:xfrm>
            <a:off x="5311050" y="1391391"/>
            <a:ext cx="3400573" cy="2866197"/>
          </a:xfrm>
          <a:prstGeom prst="rect">
            <a:avLst/>
          </a:prstGeom>
        </p:spPr>
      </p:pic>
      <p:sp>
        <p:nvSpPr>
          <p:cNvPr id="11" name="TextBox 10">
            <a:extLst>
              <a:ext uri="{FF2B5EF4-FFF2-40B4-BE49-F238E27FC236}">
                <a16:creationId xmlns:a16="http://schemas.microsoft.com/office/drawing/2014/main" id="{399B28CB-7B06-4D20-AE04-60457B0C82ED}"/>
              </a:ext>
            </a:extLst>
          </p:cNvPr>
          <p:cNvSpPr txBox="1"/>
          <p:nvPr/>
        </p:nvSpPr>
        <p:spPr>
          <a:xfrm>
            <a:off x="432377" y="1646700"/>
            <a:ext cx="4046665" cy="52322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As he clenched his fists, his knuckles turned as white as pearls.</a:t>
            </a:r>
          </a:p>
        </p:txBody>
      </p:sp>
      <p:sp>
        <p:nvSpPr>
          <p:cNvPr id="12" name="TextBox 11">
            <a:extLst>
              <a:ext uri="{FF2B5EF4-FFF2-40B4-BE49-F238E27FC236}">
                <a16:creationId xmlns:a16="http://schemas.microsoft.com/office/drawing/2014/main" id="{21D0FA23-B441-4FC7-A926-2A551FDED481}"/>
              </a:ext>
            </a:extLst>
          </p:cNvPr>
          <p:cNvSpPr txBox="1"/>
          <p:nvPr/>
        </p:nvSpPr>
        <p:spPr>
          <a:xfrm>
            <a:off x="432376" y="3313473"/>
            <a:ext cx="3848075" cy="30777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The tendons in his neck were strained tightly</a:t>
            </a:r>
          </a:p>
        </p:txBody>
      </p:sp>
      <p:sp>
        <p:nvSpPr>
          <p:cNvPr id="13" name="Oval 12">
            <a:extLst>
              <a:ext uri="{FF2B5EF4-FFF2-40B4-BE49-F238E27FC236}">
                <a16:creationId xmlns:a16="http://schemas.microsoft.com/office/drawing/2014/main" id="{72FEF5FC-3882-421C-A300-D9580ADB4525}"/>
              </a:ext>
            </a:extLst>
          </p:cNvPr>
          <p:cNvSpPr/>
          <p:nvPr/>
        </p:nvSpPr>
        <p:spPr>
          <a:xfrm>
            <a:off x="4479042" y="2230273"/>
            <a:ext cx="1648757" cy="10434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A04B541-66EE-4E33-BB94-E03E343C8C2D}"/>
              </a:ext>
            </a:extLst>
          </p:cNvPr>
          <p:cNvSpPr/>
          <p:nvPr/>
        </p:nvSpPr>
        <p:spPr>
          <a:xfrm>
            <a:off x="4877662" y="2548746"/>
            <a:ext cx="851515"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Anger</a:t>
            </a:r>
          </a:p>
        </p:txBody>
      </p:sp>
      <p:cxnSp>
        <p:nvCxnSpPr>
          <p:cNvPr id="16" name="Straight Arrow Connector 15">
            <a:extLst>
              <a:ext uri="{FF2B5EF4-FFF2-40B4-BE49-F238E27FC236}">
                <a16:creationId xmlns:a16="http://schemas.microsoft.com/office/drawing/2014/main" id="{3CB109F5-18B0-4CA9-8703-10F68D236AC9}"/>
              </a:ext>
            </a:extLst>
          </p:cNvPr>
          <p:cNvCxnSpPr/>
          <p:nvPr/>
        </p:nvCxnSpPr>
        <p:spPr>
          <a:xfrm flipH="1" flipV="1">
            <a:off x="3100922" y="2003139"/>
            <a:ext cx="1592570" cy="558998"/>
          </a:xfrm>
          <a:prstGeom prst="straightConnector1">
            <a:avLst/>
          </a:prstGeom>
          <a:ln w="82550">
            <a:solidFill>
              <a:srgbClr val="86BE47"/>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306097F-68E8-4F35-BA0A-AE544A7C4549}"/>
              </a:ext>
            </a:extLst>
          </p:cNvPr>
          <p:cNvCxnSpPr>
            <a:cxnSpLocks/>
          </p:cNvCxnSpPr>
          <p:nvPr/>
        </p:nvCxnSpPr>
        <p:spPr>
          <a:xfrm flipH="1">
            <a:off x="3606028" y="2925256"/>
            <a:ext cx="1107812" cy="348424"/>
          </a:xfrm>
          <a:prstGeom prst="straightConnector1">
            <a:avLst/>
          </a:prstGeom>
          <a:ln w="82550">
            <a:solidFill>
              <a:srgbClr val="86BE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490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9AF53F6-5B52-451E-8993-FA3C93E4836F}"/>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13" name="TextBox 12">
            <a:extLst>
              <a:ext uri="{FF2B5EF4-FFF2-40B4-BE49-F238E27FC236}">
                <a16:creationId xmlns:a16="http://schemas.microsoft.com/office/drawing/2014/main" id="{491A0BDB-9C55-4E04-8523-205FB8D39684}"/>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1" name="Title 2">
            <a:extLst>
              <a:ext uri="{FF2B5EF4-FFF2-40B4-BE49-F238E27FC236}">
                <a16:creationId xmlns:a16="http://schemas.microsoft.com/office/drawing/2014/main" id="{269D8359-A110-4B33-947C-667C9D97EAFB}"/>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What does this emotion look like?</a:t>
            </a:r>
          </a:p>
        </p:txBody>
      </p:sp>
      <p:sp>
        <p:nvSpPr>
          <p:cNvPr id="12" name="object 4">
            <a:extLst>
              <a:ext uri="{FF2B5EF4-FFF2-40B4-BE49-F238E27FC236}">
                <a16:creationId xmlns:a16="http://schemas.microsoft.com/office/drawing/2014/main" id="{0DEDAA69-B900-447E-866B-8BBA671D2055}"/>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pic>
        <p:nvPicPr>
          <p:cNvPr id="10" name="Picture 9" descr="A woman looks fearful">
            <a:extLst>
              <a:ext uri="{FF2B5EF4-FFF2-40B4-BE49-F238E27FC236}">
                <a16:creationId xmlns:a16="http://schemas.microsoft.com/office/drawing/2014/main" id="{76EC36D0-0835-4EED-AB8C-BB616BDE0A05}"/>
              </a:ext>
            </a:extLst>
          </p:cNvPr>
          <p:cNvPicPr>
            <a:picLocks noChangeAspect="1"/>
          </p:cNvPicPr>
          <p:nvPr/>
        </p:nvPicPr>
        <p:blipFill>
          <a:blip r:embed="rId3"/>
          <a:stretch>
            <a:fillRect/>
          </a:stretch>
        </p:blipFill>
        <p:spPr>
          <a:xfrm>
            <a:off x="4571999" y="2131596"/>
            <a:ext cx="3907734" cy="3010797"/>
          </a:xfrm>
          <a:prstGeom prst="rect">
            <a:avLst/>
          </a:prstGeom>
        </p:spPr>
      </p:pic>
      <p:sp>
        <p:nvSpPr>
          <p:cNvPr id="14" name="Oval 13">
            <a:extLst>
              <a:ext uri="{FF2B5EF4-FFF2-40B4-BE49-F238E27FC236}">
                <a16:creationId xmlns:a16="http://schemas.microsoft.com/office/drawing/2014/main" id="{7667A72C-87FB-40AA-AE86-A284D36913B6}"/>
              </a:ext>
            </a:extLst>
          </p:cNvPr>
          <p:cNvSpPr/>
          <p:nvPr/>
        </p:nvSpPr>
        <p:spPr>
          <a:xfrm>
            <a:off x="3895928" y="1775233"/>
            <a:ext cx="1648757" cy="10434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CD05D928-8DD8-4BED-97B1-ABA616266A81}"/>
              </a:ext>
            </a:extLst>
          </p:cNvPr>
          <p:cNvSpPr/>
          <p:nvPr/>
        </p:nvSpPr>
        <p:spPr>
          <a:xfrm>
            <a:off x="4347556" y="2093706"/>
            <a:ext cx="671979"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Fear</a:t>
            </a:r>
          </a:p>
        </p:txBody>
      </p:sp>
    </p:spTree>
    <p:extLst>
      <p:ext uri="{BB962C8B-B14F-4D97-AF65-F5344CB8AC3E}">
        <p14:creationId xmlns:p14="http://schemas.microsoft.com/office/powerpoint/2010/main" val="3761018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happy man">
            <a:extLst>
              <a:ext uri="{FF2B5EF4-FFF2-40B4-BE49-F238E27FC236}">
                <a16:creationId xmlns:a16="http://schemas.microsoft.com/office/drawing/2014/main" id="{DF5F0331-47E5-4DFD-B2C6-DF3472694F14}"/>
              </a:ext>
            </a:extLst>
          </p:cNvPr>
          <p:cNvPicPr>
            <a:picLocks noChangeAspect="1"/>
          </p:cNvPicPr>
          <p:nvPr/>
        </p:nvPicPr>
        <p:blipFill>
          <a:blip r:embed="rId2"/>
          <a:stretch>
            <a:fillRect/>
          </a:stretch>
        </p:blipFill>
        <p:spPr>
          <a:xfrm>
            <a:off x="4501955" y="1417983"/>
            <a:ext cx="4642045" cy="3725517"/>
          </a:xfrm>
          <a:prstGeom prst="rect">
            <a:avLst/>
          </a:prstGeom>
        </p:spPr>
      </p:pic>
      <p:sp>
        <p:nvSpPr>
          <p:cNvPr id="9" name="Rectangle 8">
            <a:extLst>
              <a:ext uri="{FF2B5EF4-FFF2-40B4-BE49-F238E27FC236}">
                <a16:creationId xmlns:a16="http://schemas.microsoft.com/office/drawing/2014/main" id="{F7C50B2E-0112-4D7B-BBA1-305383DD61B5}"/>
              </a:ext>
            </a:extLst>
          </p:cNvPr>
          <p:cNvSpPr/>
          <p:nvPr/>
        </p:nvSpPr>
        <p:spPr>
          <a:xfrm>
            <a:off x="8247168" y="4836470"/>
            <a:ext cx="761747" cy="207749"/>
          </a:xfrm>
          <a:prstGeom prst="rect">
            <a:avLst/>
          </a:prstGeom>
        </p:spPr>
        <p:txBody>
          <a:bodyPr wrap="none">
            <a:spAutoFit/>
          </a:bodyPr>
          <a:lstStyle/>
          <a:p>
            <a:r>
              <a:rPr lang="en-GB" sz="750" dirty="0">
                <a:solidFill>
                  <a:srgbClr val="000000"/>
                </a:solidFill>
                <a:latin typeface="Arial" panose="020B0604020202020204" pitchFamily="34" charset="0"/>
                <a:ea typeface="Calibri" panose="020F0502020204030204" pitchFamily="34" charset="0"/>
                <a:cs typeface="Myriad Pro Light" panose="020B0403030403020204" pitchFamily="34" charset="0"/>
              </a:rPr>
              <a:t>© OCR 2020 </a:t>
            </a:r>
            <a:endParaRPr lang="en-GB" sz="750" dirty="0"/>
          </a:p>
        </p:txBody>
      </p:sp>
      <p:sp>
        <p:nvSpPr>
          <p:cNvPr id="6" name="TextBox 5">
            <a:extLst>
              <a:ext uri="{FF2B5EF4-FFF2-40B4-BE49-F238E27FC236}">
                <a16:creationId xmlns:a16="http://schemas.microsoft.com/office/drawing/2014/main" id="{89098F4B-1FC8-4D58-B74C-0808EF744EB2}"/>
              </a:ext>
            </a:extLst>
          </p:cNvPr>
          <p:cNvSpPr txBox="1"/>
          <p:nvPr/>
        </p:nvSpPr>
        <p:spPr>
          <a:xfrm>
            <a:off x="135085" y="4828775"/>
            <a:ext cx="982515" cy="215444"/>
          </a:xfrm>
          <a:prstGeom prst="rect">
            <a:avLst/>
          </a:prstGeom>
          <a:noFill/>
        </p:spPr>
        <p:txBody>
          <a:bodyPr wrap="square" rtlCol="0">
            <a:spAutoFit/>
          </a:bodyPr>
          <a:lstStyle/>
          <a:p>
            <a:r>
              <a:rPr lang="en-GB" sz="800" dirty="0">
                <a:solidFill>
                  <a:srgbClr val="015A3C"/>
                </a:solidFill>
                <a:latin typeface="Arial" panose="020B0604020202020204" pitchFamily="34" charset="0"/>
                <a:cs typeface="Arial" panose="020B0604020202020204" pitchFamily="34" charset="0"/>
              </a:rPr>
              <a:t>Post-16 English</a:t>
            </a:r>
          </a:p>
        </p:txBody>
      </p:sp>
      <p:sp>
        <p:nvSpPr>
          <p:cNvPr id="10" name="Title 2">
            <a:extLst>
              <a:ext uri="{FF2B5EF4-FFF2-40B4-BE49-F238E27FC236}">
                <a16:creationId xmlns:a16="http://schemas.microsoft.com/office/drawing/2014/main" id="{0818F46E-AA47-4EE9-A2C5-56B67223E92D}"/>
              </a:ext>
            </a:extLst>
          </p:cNvPr>
          <p:cNvSpPr>
            <a:spLocks noGrp="1"/>
          </p:cNvSpPr>
          <p:nvPr>
            <p:ph type="title"/>
          </p:nvPr>
        </p:nvSpPr>
        <p:spPr>
          <a:xfrm>
            <a:off x="432378" y="274050"/>
            <a:ext cx="8455590" cy="405000"/>
          </a:xfrm>
        </p:spPr>
        <p:txBody>
          <a:bodyPr>
            <a:noAutofit/>
          </a:bodyPr>
          <a:lstStyle/>
          <a:p>
            <a:r>
              <a:rPr lang="en-US" sz="2400" b="1" dirty="0">
                <a:solidFill>
                  <a:srgbClr val="015A3C"/>
                </a:solidFill>
                <a:latin typeface="Arial" panose="020B0604020202020204" pitchFamily="34" charset="0"/>
                <a:cs typeface="Arial" panose="020B0604020202020204" pitchFamily="34" charset="0"/>
              </a:rPr>
              <a:t>What does this emotion look like?</a:t>
            </a:r>
          </a:p>
        </p:txBody>
      </p:sp>
      <p:sp>
        <p:nvSpPr>
          <p:cNvPr id="11" name="object 4">
            <a:extLst>
              <a:ext uri="{FF2B5EF4-FFF2-40B4-BE49-F238E27FC236}">
                <a16:creationId xmlns:a16="http://schemas.microsoft.com/office/drawing/2014/main" id="{75A2722C-2C23-4B66-B4FA-A0A8E6A39AB7}"/>
              </a:ext>
              <a:ext uri="{C183D7F6-B498-43B3-948B-1728B52AA6E4}">
                <adec:decorative xmlns:adec="http://schemas.microsoft.com/office/drawing/2017/decorative" val="1"/>
              </a:ext>
            </a:extLst>
          </p:cNvPr>
          <p:cNvSpPr>
            <a:spLocks/>
          </p:cNvSpPr>
          <p:nvPr/>
        </p:nvSpPr>
        <p:spPr bwMode="auto">
          <a:xfrm>
            <a:off x="556418" y="736507"/>
            <a:ext cx="8031163" cy="72000"/>
          </a:xfrm>
          <a:custGeom>
            <a:avLst/>
            <a:gdLst>
              <a:gd name="T0" fmla="*/ 0 w 8352155"/>
              <a:gd name="T1" fmla="*/ 0 h 45719"/>
              <a:gd name="T2" fmla="*/ 6377997 w 8352155"/>
              <a:gd name="T3" fmla="*/ 0 h 45719"/>
              <a:gd name="T4" fmla="*/ 0 60000 65536"/>
              <a:gd name="T5" fmla="*/ 0 60000 65536"/>
            </a:gdLst>
            <a:ahLst/>
            <a:cxnLst>
              <a:cxn ang="T4">
                <a:pos x="T0" y="T1"/>
              </a:cxn>
              <a:cxn ang="T5">
                <a:pos x="T2" y="T3"/>
              </a:cxn>
            </a:cxnLst>
            <a:rect l="0" t="0" r="r" b="b"/>
            <a:pathLst>
              <a:path w="8352155" h="45719">
                <a:moveTo>
                  <a:pt x="0" y="0"/>
                </a:moveTo>
                <a:lnTo>
                  <a:pt x="8351901" y="0"/>
                </a:lnTo>
              </a:path>
            </a:pathLst>
          </a:custGeom>
          <a:noFill/>
          <a:ln w="6350">
            <a:solidFill>
              <a:srgbClr val="1D1D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13" name="Oval 12">
            <a:extLst>
              <a:ext uri="{FF2B5EF4-FFF2-40B4-BE49-F238E27FC236}">
                <a16:creationId xmlns:a16="http://schemas.microsoft.com/office/drawing/2014/main" id="{B7DD9641-E3D0-483F-8F4E-08CFB4AE511D}"/>
              </a:ext>
            </a:extLst>
          </p:cNvPr>
          <p:cNvSpPr/>
          <p:nvPr/>
        </p:nvSpPr>
        <p:spPr>
          <a:xfrm>
            <a:off x="4068207" y="2571750"/>
            <a:ext cx="1648757" cy="10434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F2CF1F39-4745-4CA2-9DDB-EDC601F76E26}"/>
              </a:ext>
            </a:extLst>
          </p:cNvPr>
          <p:cNvSpPr/>
          <p:nvPr/>
        </p:nvSpPr>
        <p:spPr>
          <a:xfrm>
            <a:off x="4572843" y="2890223"/>
            <a:ext cx="582211" cy="369332"/>
          </a:xfrm>
          <a:prstGeom prst="rect">
            <a:avLst/>
          </a:prstGeom>
        </p:spPr>
        <p:txBody>
          <a:bodyPr wrap="none">
            <a:spAutoFit/>
          </a:bodyPr>
          <a:lstStyle/>
          <a:p>
            <a:r>
              <a:rPr lang="en-GB" b="1" dirty="0">
                <a:latin typeface="Arial" panose="020B0604020202020204" pitchFamily="34" charset="0"/>
                <a:cs typeface="Arial" panose="020B0604020202020204" pitchFamily="34" charset="0"/>
              </a:rPr>
              <a:t>Joy</a:t>
            </a:r>
          </a:p>
        </p:txBody>
      </p:sp>
    </p:spTree>
    <p:extLst>
      <p:ext uri="{BB962C8B-B14F-4D97-AF65-F5344CB8AC3E}">
        <p14:creationId xmlns:p14="http://schemas.microsoft.com/office/powerpoint/2010/main" val="31217561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2567</TotalTime>
  <Words>922</Words>
  <Application>Microsoft Office PowerPoint</Application>
  <PresentationFormat>On-screen Show (16:9)</PresentationFormat>
  <Paragraphs>134</Paragraphs>
  <Slides>13</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Comic Sans MS</vt:lpstr>
      <vt:lpstr>Myriad Pro Light</vt:lpstr>
      <vt:lpstr>Office Theme</vt:lpstr>
      <vt:lpstr>Post-16 ENGLISH LANGUAGE Creative Writing: Describing emotions </vt:lpstr>
      <vt:lpstr>Which description is better?</vt:lpstr>
      <vt:lpstr>Learning objective</vt:lpstr>
      <vt:lpstr>Show Don’t Tell</vt:lpstr>
      <vt:lpstr>Verb sort</vt:lpstr>
      <vt:lpstr>Sort</vt:lpstr>
      <vt:lpstr>What does this emotion look like?</vt:lpstr>
      <vt:lpstr>What does this emotion look like?</vt:lpstr>
      <vt:lpstr>What does this emotion look like?</vt:lpstr>
      <vt:lpstr>What does this emotion look like?</vt:lpstr>
      <vt:lpstr>Turn one of these into a ‘Show Don’t Tell’</vt:lpstr>
      <vt:lpstr>Example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Post-16 English Language - Creative Writing: Describing emotions </dc:title>
  <dc:creator>OCR</dc:creator>
  <cp:keywords>Post-16, English Language, GCSE, writing</cp:keywords>
  <cp:lastModifiedBy>Dave Adams</cp:lastModifiedBy>
  <cp:revision>113</cp:revision>
  <dcterms:created xsi:type="dcterms:W3CDTF">2020-09-11T10:52:48Z</dcterms:created>
  <dcterms:modified xsi:type="dcterms:W3CDTF">2020-11-24T13:29:31Z</dcterms:modified>
</cp:coreProperties>
</file>