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9"/>
  </p:notesMasterIdLst>
  <p:sldIdLst>
    <p:sldId id="256" r:id="rId2"/>
    <p:sldId id="257" r:id="rId3"/>
    <p:sldId id="258" r:id="rId4"/>
    <p:sldId id="259" r:id="rId5"/>
    <p:sldId id="260" r:id="rId6"/>
    <p:sldId id="261" r:id="rId7"/>
    <p:sldId id="264" r:id="rId8"/>
    <p:sldId id="265" r:id="rId9"/>
    <p:sldId id="266" r:id="rId10"/>
    <p:sldId id="267" r:id="rId11"/>
    <p:sldId id="268" r:id="rId12"/>
    <p:sldId id="269" r:id="rId13"/>
    <p:sldId id="274" r:id="rId14"/>
    <p:sldId id="275" r:id="rId15"/>
    <p:sldId id="276" r:id="rId16"/>
    <p:sldId id="277" r:id="rId17"/>
    <p:sldId id="273" r:id="rId18"/>
  </p:sldIdLst>
  <p:sldSz cx="9144000" cy="5143500" type="screen16x9"/>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15A3C"/>
    <a:srgbClr val="F5FAF0"/>
    <a:srgbClr val="86BE47"/>
    <a:srgbClr val="C6E1A9"/>
    <a:srgbClr val="94FEDB"/>
    <a:srgbClr val="E7FFF7"/>
    <a:srgbClr val="03DF96"/>
    <a:srgbClr val="587D6B"/>
    <a:srgbClr val="D0DED7"/>
    <a:srgbClr val="9DB9A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0014" autoAdjust="0"/>
    <p:restoredTop sz="87191" autoAdjust="0"/>
  </p:normalViewPr>
  <p:slideViewPr>
    <p:cSldViewPr snapToGrid="0">
      <p:cViewPr varScale="1">
        <p:scale>
          <a:sx n="132" d="100"/>
          <a:sy n="132" d="100"/>
        </p:scale>
        <p:origin x="684" y="120"/>
      </p:cViewPr>
      <p:guideLst/>
    </p:cSldViewPr>
  </p:slideViewPr>
  <p:outlineViewPr>
    <p:cViewPr>
      <p:scale>
        <a:sx n="33" d="100"/>
        <a:sy n="33" d="100"/>
      </p:scale>
      <p:origin x="0" y="-2364"/>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E048567-C898-4451-8382-DC5015281223}" type="datetimeFigureOut">
              <a:rPr lang="en-GB" smtClean="0"/>
              <a:t>24/11/2020</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B336627-50CB-4274-84AE-9A5EB4770480}" type="slidenum">
              <a:rPr lang="en-GB" smtClean="0"/>
              <a:t>‹#›</a:t>
            </a:fld>
            <a:endParaRPr lang="en-GB"/>
          </a:p>
        </p:txBody>
      </p:sp>
    </p:spTree>
    <p:extLst>
      <p:ext uri="{BB962C8B-B14F-4D97-AF65-F5344CB8AC3E}">
        <p14:creationId xmlns:p14="http://schemas.microsoft.com/office/powerpoint/2010/main" val="873121749"/>
      </p:ext>
    </p:extLst>
  </p:cSld>
  <p:clrMap bg1="lt1" tx1="dk1" bg2="lt2" tx2="dk2" accent1="accent1" accent2="accent2" accent3="accent3" accent4="accent4" accent5="accent5" accent6="accent6" hlink="hlink" folHlink="folHlink"/>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5B336627-50CB-4274-84AE-9A5EB4770480}" type="slidenum">
              <a:rPr lang="en-GB" smtClean="0"/>
              <a:t>1</a:t>
            </a:fld>
            <a:endParaRPr lang="en-GB"/>
          </a:p>
        </p:txBody>
      </p:sp>
    </p:spTree>
    <p:extLst>
      <p:ext uri="{BB962C8B-B14F-4D97-AF65-F5344CB8AC3E}">
        <p14:creationId xmlns:p14="http://schemas.microsoft.com/office/powerpoint/2010/main" val="22788467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5B336627-50CB-4274-84AE-9A5EB4770480}" type="slidenum">
              <a:rPr lang="en-GB" smtClean="0"/>
              <a:t>2</a:t>
            </a:fld>
            <a:endParaRPr lang="en-GB"/>
          </a:p>
        </p:txBody>
      </p:sp>
    </p:spTree>
    <p:extLst>
      <p:ext uri="{BB962C8B-B14F-4D97-AF65-F5344CB8AC3E}">
        <p14:creationId xmlns:p14="http://schemas.microsoft.com/office/powerpoint/2010/main" val="333249467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5B336627-50CB-4274-84AE-9A5EB4770480}" type="slidenum">
              <a:rPr lang="en-GB" smtClean="0"/>
              <a:t>3</a:t>
            </a:fld>
            <a:endParaRPr lang="en-GB"/>
          </a:p>
        </p:txBody>
      </p:sp>
    </p:spTree>
    <p:extLst>
      <p:ext uri="{BB962C8B-B14F-4D97-AF65-F5344CB8AC3E}">
        <p14:creationId xmlns:p14="http://schemas.microsoft.com/office/powerpoint/2010/main" val="82300132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5B336627-50CB-4274-84AE-9A5EB4770480}" type="slidenum">
              <a:rPr lang="en-GB" smtClean="0"/>
              <a:t>5</a:t>
            </a:fld>
            <a:endParaRPr lang="en-GB"/>
          </a:p>
        </p:txBody>
      </p:sp>
    </p:spTree>
    <p:extLst>
      <p:ext uri="{BB962C8B-B14F-4D97-AF65-F5344CB8AC3E}">
        <p14:creationId xmlns:p14="http://schemas.microsoft.com/office/powerpoint/2010/main" val="194911315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5B336627-50CB-4274-84AE-9A5EB4770480}" type="slidenum">
              <a:rPr lang="en-GB" smtClean="0"/>
              <a:t>6</a:t>
            </a:fld>
            <a:endParaRPr lang="en-GB"/>
          </a:p>
        </p:txBody>
      </p:sp>
    </p:spTree>
    <p:extLst>
      <p:ext uri="{BB962C8B-B14F-4D97-AF65-F5344CB8AC3E}">
        <p14:creationId xmlns:p14="http://schemas.microsoft.com/office/powerpoint/2010/main" val="191497941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5B336627-50CB-4274-84AE-9A5EB4770480}" type="slidenum">
              <a:rPr lang="en-GB" smtClean="0"/>
              <a:t>7</a:t>
            </a:fld>
            <a:endParaRPr lang="en-GB"/>
          </a:p>
        </p:txBody>
      </p:sp>
    </p:spTree>
    <p:extLst>
      <p:ext uri="{BB962C8B-B14F-4D97-AF65-F5344CB8AC3E}">
        <p14:creationId xmlns:p14="http://schemas.microsoft.com/office/powerpoint/2010/main" val="273060012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5B336627-50CB-4274-84AE-9A5EB4770480}" type="slidenum">
              <a:rPr lang="en-GB" smtClean="0"/>
              <a:t>8</a:t>
            </a:fld>
            <a:endParaRPr lang="en-GB"/>
          </a:p>
        </p:txBody>
      </p:sp>
    </p:spTree>
    <p:extLst>
      <p:ext uri="{BB962C8B-B14F-4D97-AF65-F5344CB8AC3E}">
        <p14:creationId xmlns:p14="http://schemas.microsoft.com/office/powerpoint/2010/main" val="28659640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5B336627-50CB-4274-84AE-9A5EB4770480}" type="slidenum">
              <a:rPr lang="en-GB" smtClean="0"/>
              <a:t>10</a:t>
            </a:fld>
            <a:endParaRPr lang="en-GB"/>
          </a:p>
        </p:txBody>
      </p:sp>
    </p:spTree>
    <p:extLst>
      <p:ext uri="{BB962C8B-B14F-4D97-AF65-F5344CB8AC3E}">
        <p14:creationId xmlns:p14="http://schemas.microsoft.com/office/powerpoint/2010/main" val="388717299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5B336627-50CB-4274-84AE-9A5EB4770480}" type="slidenum">
              <a:rPr lang="en-GB" smtClean="0"/>
              <a:t>11</a:t>
            </a:fld>
            <a:endParaRPr lang="en-GB"/>
          </a:p>
        </p:txBody>
      </p:sp>
    </p:spTree>
    <p:extLst>
      <p:ext uri="{BB962C8B-B14F-4D97-AF65-F5344CB8AC3E}">
        <p14:creationId xmlns:p14="http://schemas.microsoft.com/office/powerpoint/2010/main" val="41112346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en-US"/>
              <a:t>Click to edit Master title style</a:t>
            </a:r>
            <a:endParaRPr lang="en-US" dirty="0"/>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5034D0C5-2FAB-496C-8F1E-9907990A6FEE}" type="datetimeFigureOut">
              <a:rPr lang="en-GB" smtClean="0"/>
              <a:t>24/11/2020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F1FAD669-8553-438D-918A-D7ACA04C9F34}" type="slidenum">
              <a:rPr lang="en-GB" smtClean="0"/>
              <a:t>‹#›</a:t>
            </a:fld>
            <a:endParaRPr lang="en-GB"/>
          </a:p>
        </p:txBody>
      </p:sp>
    </p:spTree>
    <p:extLst>
      <p:ext uri="{BB962C8B-B14F-4D97-AF65-F5344CB8AC3E}">
        <p14:creationId xmlns:p14="http://schemas.microsoft.com/office/powerpoint/2010/main" val="257882259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034D0C5-2FAB-496C-8F1E-9907990A6FEE}" type="datetimeFigureOut">
              <a:rPr lang="en-GB" smtClean="0"/>
              <a:t>24/11/2020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F1FAD669-8553-438D-918A-D7ACA04C9F34}" type="slidenum">
              <a:rPr lang="en-GB" smtClean="0"/>
              <a:t>‹#›</a:t>
            </a:fld>
            <a:endParaRPr lang="en-GB"/>
          </a:p>
        </p:txBody>
      </p:sp>
    </p:spTree>
    <p:extLst>
      <p:ext uri="{BB962C8B-B14F-4D97-AF65-F5344CB8AC3E}">
        <p14:creationId xmlns:p14="http://schemas.microsoft.com/office/powerpoint/2010/main" val="382344570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0" y="273844"/>
            <a:ext cx="5800725" cy="4358879"/>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034D0C5-2FAB-496C-8F1E-9907990A6FEE}" type="datetimeFigureOut">
              <a:rPr lang="en-GB" smtClean="0"/>
              <a:t>24/11/2020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F1FAD669-8553-438D-918A-D7ACA04C9F34}" type="slidenum">
              <a:rPr lang="en-GB" smtClean="0"/>
              <a:t>‹#›</a:t>
            </a:fld>
            <a:endParaRPr lang="en-GB"/>
          </a:p>
        </p:txBody>
      </p:sp>
    </p:spTree>
    <p:extLst>
      <p:ext uri="{BB962C8B-B14F-4D97-AF65-F5344CB8AC3E}">
        <p14:creationId xmlns:p14="http://schemas.microsoft.com/office/powerpoint/2010/main" val="137411820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034D0C5-2FAB-496C-8F1E-9907990A6FEE}" type="datetimeFigureOut">
              <a:rPr lang="en-GB" smtClean="0"/>
              <a:t>24/11/2020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F1FAD669-8553-438D-918A-D7ACA04C9F34}" type="slidenum">
              <a:rPr lang="en-GB" smtClean="0"/>
              <a:t>‹#›</a:t>
            </a:fld>
            <a:endParaRPr lang="en-GB"/>
          </a:p>
        </p:txBody>
      </p:sp>
    </p:spTree>
    <p:extLst>
      <p:ext uri="{BB962C8B-B14F-4D97-AF65-F5344CB8AC3E}">
        <p14:creationId xmlns:p14="http://schemas.microsoft.com/office/powerpoint/2010/main" val="212883693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en-US"/>
              <a:t>Click to edit Master title style</a:t>
            </a:r>
            <a:endParaRPr lang="en-US" dirty="0"/>
          </a:p>
        </p:txBody>
      </p:sp>
      <p:sp>
        <p:nvSpPr>
          <p:cNvPr id="3" name="Text Placeholder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5034D0C5-2FAB-496C-8F1E-9907990A6FEE}" type="datetimeFigureOut">
              <a:rPr lang="en-GB" smtClean="0"/>
              <a:t>24/11/2020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F1FAD669-8553-438D-918A-D7ACA04C9F34}" type="slidenum">
              <a:rPr lang="en-GB" smtClean="0"/>
              <a:t>‹#›</a:t>
            </a:fld>
            <a:endParaRPr lang="en-GB"/>
          </a:p>
        </p:txBody>
      </p:sp>
    </p:spTree>
    <p:extLst>
      <p:ext uri="{BB962C8B-B14F-4D97-AF65-F5344CB8AC3E}">
        <p14:creationId xmlns:p14="http://schemas.microsoft.com/office/powerpoint/2010/main" val="338916009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28650" y="1369219"/>
            <a:ext cx="3886200" cy="326350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369219"/>
            <a:ext cx="3886200" cy="326350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5034D0C5-2FAB-496C-8F1E-9907990A6FEE}" type="datetimeFigureOut">
              <a:rPr lang="en-GB" smtClean="0"/>
              <a:t>24/11/2020</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F1FAD669-8553-438D-918A-D7ACA04C9F34}" type="slidenum">
              <a:rPr lang="en-GB" smtClean="0"/>
              <a:t>‹#›</a:t>
            </a:fld>
            <a:endParaRPr lang="en-GB"/>
          </a:p>
        </p:txBody>
      </p:sp>
    </p:spTree>
    <p:extLst>
      <p:ext uri="{BB962C8B-B14F-4D97-AF65-F5344CB8AC3E}">
        <p14:creationId xmlns:p14="http://schemas.microsoft.com/office/powerpoint/2010/main" val="131135107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en-US"/>
              <a:t>Click to edit Master title style</a:t>
            </a:r>
            <a:endParaRPr lang="en-US" dirty="0"/>
          </a:p>
        </p:txBody>
      </p:sp>
      <p:sp>
        <p:nvSpPr>
          <p:cNvPr id="3" name="Text Placeholder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p:cNvSpPr>
            <a:spLocks noGrp="1"/>
          </p:cNvSpPr>
          <p:nvPr>
            <p:ph sz="half" idx="2"/>
          </p:nvPr>
        </p:nvSpPr>
        <p:spPr>
          <a:xfrm>
            <a:off x="629842" y="1878806"/>
            <a:ext cx="3868340" cy="27634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p:cNvSpPr>
            <a:spLocks noGrp="1"/>
          </p:cNvSpPr>
          <p:nvPr>
            <p:ph sz="quarter" idx="4"/>
          </p:nvPr>
        </p:nvSpPr>
        <p:spPr>
          <a:xfrm>
            <a:off x="4629150" y="1878806"/>
            <a:ext cx="3887391" cy="27634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5034D0C5-2FAB-496C-8F1E-9907990A6FEE}" type="datetimeFigureOut">
              <a:rPr lang="en-GB" smtClean="0"/>
              <a:t>24/11/2020</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F1FAD669-8553-438D-918A-D7ACA04C9F34}" type="slidenum">
              <a:rPr lang="en-GB" smtClean="0"/>
              <a:t>‹#›</a:t>
            </a:fld>
            <a:endParaRPr lang="en-GB"/>
          </a:p>
        </p:txBody>
      </p:sp>
    </p:spTree>
    <p:extLst>
      <p:ext uri="{BB962C8B-B14F-4D97-AF65-F5344CB8AC3E}">
        <p14:creationId xmlns:p14="http://schemas.microsoft.com/office/powerpoint/2010/main" val="371813227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5034D0C5-2FAB-496C-8F1E-9907990A6FEE}" type="datetimeFigureOut">
              <a:rPr lang="en-GB" smtClean="0"/>
              <a:t>24/11/2020</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F1FAD669-8553-438D-918A-D7ACA04C9F34}" type="slidenum">
              <a:rPr lang="en-GB" smtClean="0"/>
              <a:t>‹#›</a:t>
            </a:fld>
            <a:endParaRPr lang="en-GB"/>
          </a:p>
        </p:txBody>
      </p:sp>
    </p:spTree>
    <p:extLst>
      <p:ext uri="{BB962C8B-B14F-4D97-AF65-F5344CB8AC3E}">
        <p14:creationId xmlns:p14="http://schemas.microsoft.com/office/powerpoint/2010/main" val="17719022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034D0C5-2FAB-496C-8F1E-9907990A6FEE}" type="datetimeFigureOut">
              <a:rPr lang="en-GB" smtClean="0"/>
              <a:t>24/11/2020</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F1FAD669-8553-438D-918A-D7ACA04C9F34}" type="slidenum">
              <a:rPr lang="en-GB" smtClean="0"/>
              <a:t>‹#›</a:t>
            </a:fld>
            <a:endParaRPr lang="en-GB"/>
          </a:p>
        </p:txBody>
      </p:sp>
    </p:spTree>
    <p:extLst>
      <p:ext uri="{BB962C8B-B14F-4D97-AF65-F5344CB8AC3E}">
        <p14:creationId xmlns:p14="http://schemas.microsoft.com/office/powerpoint/2010/main" val="112227606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en-US"/>
              <a:t>Click to edit Master title style</a:t>
            </a:r>
            <a:endParaRPr lang="en-US" dirty="0"/>
          </a:p>
        </p:txBody>
      </p:sp>
      <p:sp>
        <p:nvSpPr>
          <p:cNvPr id="3" name="Content Placeholder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fld id="{5034D0C5-2FAB-496C-8F1E-9907990A6FEE}" type="datetimeFigureOut">
              <a:rPr lang="en-GB" smtClean="0"/>
              <a:t>24/11/2020</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F1FAD669-8553-438D-918A-D7ACA04C9F34}" type="slidenum">
              <a:rPr lang="en-GB" smtClean="0"/>
              <a:t>‹#›</a:t>
            </a:fld>
            <a:endParaRPr lang="en-GB"/>
          </a:p>
        </p:txBody>
      </p:sp>
    </p:spTree>
    <p:extLst>
      <p:ext uri="{BB962C8B-B14F-4D97-AF65-F5344CB8AC3E}">
        <p14:creationId xmlns:p14="http://schemas.microsoft.com/office/powerpoint/2010/main" val="45779623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87391" y="740569"/>
            <a:ext cx="4629150"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a:t>Click icon to add picture</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fld id="{5034D0C5-2FAB-496C-8F1E-9907990A6FEE}" type="datetimeFigureOut">
              <a:rPr lang="en-GB" smtClean="0"/>
              <a:t>24/11/2020</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F1FAD669-8553-438D-918A-D7ACA04C9F34}" type="slidenum">
              <a:rPr lang="en-GB" smtClean="0"/>
              <a:t>‹#›</a:t>
            </a:fld>
            <a:endParaRPr lang="en-GB"/>
          </a:p>
        </p:txBody>
      </p:sp>
    </p:spTree>
    <p:extLst>
      <p:ext uri="{BB962C8B-B14F-4D97-AF65-F5344CB8AC3E}">
        <p14:creationId xmlns:p14="http://schemas.microsoft.com/office/powerpoint/2010/main" val="395722107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5034D0C5-2FAB-496C-8F1E-9907990A6FEE}" type="datetimeFigureOut">
              <a:rPr lang="en-GB" smtClean="0"/>
              <a:t>24/11/2020</a:t>
            </a:fld>
            <a:endParaRPr lang="en-GB"/>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F1FAD669-8553-438D-918A-D7ACA04C9F34}" type="slidenum">
              <a:rPr lang="en-GB" smtClean="0"/>
              <a:t>‹#›</a:t>
            </a:fld>
            <a:endParaRPr lang="en-GB"/>
          </a:p>
        </p:txBody>
      </p:sp>
    </p:spTree>
    <p:extLst>
      <p:ext uri="{BB962C8B-B14F-4D97-AF65-F5344CB8AC3E}">
        <p14:creationId xmlns:p14="http://schemas.microsoft.com/office/powerpoint/2010/main" val="4190789908"/>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jp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8" Type="http://schemas.openxmlformats.org/officeDocument/2006/relationships/hyperlink" Target="http://www.ocr.org.uk/i-want-to/find-resources/" TargetMode="External"/><Relationship Id="rId3" Type="http://schemas.openxmlformats.org/officeDocument/2006/relationships/image" Target="../media/image10.png"/><Relationship Id="rId7" Type="http://schemas.openxmlformats.org/officeDocument/2006/relationships/hyperlink" Target="mailto:resources.feedback@ocr.org.uk?subject=I%20disliked%20the%20resource%20A%20Level%20Music%20Guidance%20and%20support%202021" TargetMode="External"/><Relationship Id="rId2" Type="http://schemas.openxmlformats.org/officeDocument/2006/relationships/image" Target="../media/image9.jpg"/><Relationship Id="rId1" Type="http://schemas.openxmlformats.org/officeDocument/2006/relationships/slideLayout" Target="../slideLayouts/slideLayout2.xml"/><Relationship Id="rId6" Type="http://schemas.openxmlformats.org/officeDocument/2006/relationships/hyperlink" Target="mailto:resources.feedback@ocr.org.uk?subject=I%20disliked%20the%20resource%20Post%2016%20English%20Analysing%20Language%20in%20Non-Fiction%20Texts" TargetMode="External"/><Relationship Id="rId11" Type="http://schemas.openxmlformats.org/officeDocument/2006/relationships/hyperlink" Target="mailto:resources.feedback@ocr.org.uk" TargetMode="External"/><Relationship Id="rId5" Type="http://schemas.openxmlformats.org/officeDocument/2006/relationships/hyperlink" Target="mailto:resources.feedback@ocr.org.uk?subject=I%20liked%20the%20resource%20A%20Level%20Music%20Guidance%20and%20support%202021" TargetMode="External"/><Relationship Id="rId10" Type="http://schemas.openxmlformats.org/officeDocument/2006/relationships/hyperlink" Target="https://www.ocr.org.uk/qualifications/expression-of-interest/" TargetMode="External"/><Relationship Id="rId4" Type="http://schemas.openxmlformats.org/officeDocument/2006/relationships/hyperlink" Target="mailto:resources.feedback@ocr.org.uk?subject=I%20liked%20the%20resource%20Post%2016%20English%20Analysing%20Language%20in%20Non-Fiction%20Texts" TargetMode="External"/><Relationship Id="rId9" Type="http://schemas.openxmlformats.org/officeDocument/2006/relationships/hyperlink" Target="mailto:resources.feeback@ocr.org.uk" TargetMode="Externa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person sitting at a table using a computer&#10;&#10;Description automatically generated">
            <a:extLst>
              <a:ext uri="{FF2B5EF4-FFF2-40B4-BE49-F238E27FC236}">
                <a16:creationId xmlns:a16="http://schemas.microsoft.com/office/drawing/2014/main" id="{ECA2CA24-E7A1-43C1-A9EA-2909E43A3403}"/>
              </a:ext>
            </a:extLst>
          </p:cNvPr>
          <p:cNvPicPr>
            <a:picLocks noChangeAspect="1"/>
          </p:cNvPicPr>
          <p:nvPr/>
        </p:nvPicPr>
        <p:blipFill rotWithShape="1">
          <a:blip r:embed="rId3">
            <a:extLst>
              <a:ext uri="{28A0092B-C50C-407E-A947-70E740481C1C}">
                <a14:useLocalDpi xmlns:a14="http://schemas.microsoft.com/office/drawing/2010/main" val="0"/>
              </a:ext>
            </a:extLst>
          </a:blip>
          <a:srcRect t="18695" b="8180"/>
          <a:stretch/>
        </p:blipFill>
        <p:spPr>
          <a:xfrm>
            <a:off x="-14068" y="936000"/>
            <a:ext cx="9158068" cy="4212000"/>
          </a:xfrm>
          <a:prstGeom prst="rect">
            <a:avLst/>
          </a:prstGeom>
        </p:spPr>
      </p:pic>
      <p:sp>
        <p:nvSpPr>
          <p:cNvPr id="12" name="Rectangle 11">
            <a:extLst>
              <a:ext uri="{FF2B5EF4-FFF2-40B4-BE49-F238E27FC236}">
                <a16:creationId xmlns:a16="http://schemas.microsoft.com/office/drawing/2014/main" id="{7AD74050-2D36-41C0-90A9-E12B1E511B00}"/>
              </a:ext>
              <a:ext uri="{C183D7F6-B498-43B3-948B-1728B52AA6E4}">
                <adec:decorative xmlns:adec="http://schemas.microsoft.com/office/drawing/2017/decorative" val="1"/>
              </a:ext>
            </a:extLst>
          </p:cNvPr>
          <p:cNvSpPr/>
          <p:nvPr/>
        </p:nvSpPr>
        <p:spPr>
          <a:xfrm>
            <a:off x="-14068" y="1662544"/>
            <a:ext cx="4294520" cy="2153753"/>
          </a:xfrm>
          <a:prstGeom prst="rect">
            <a:avLst/>
          </a:prstGeom>
          <a:solidFill>
            <a:srgbClr val="86BE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8" name="Picture 7">
            <a:extLst>
              <a:ext uri="{FF2B5EF4-FFF2-40B4-BE49-F238E27FC236}">
                <a16:creationId xmlns:a16="http://schemas.microsoft.com/office/drawing/2014/main" id="{502C1E05-041A-4C3B-B7BF-424AF450ACED}"/>
              </a:ext>
              <a:ext uri="{C183D7F6-B498-43B3-948B-1728B52AA6E4}">
                <adec:decorative xmlns:adec="http://schemas.microsoft.com/office/drawing/2017/decorative" val="1"/>
              </a:ext>
            </a:extLst>
          </p:cNvPr>
          <p:cNvPicPr>
            <a:picLocks noChangeAspect="1"/>
          </p:cNvPicPr>
          <p:nvPr/>
        </p:nvPicPr>
        <p:blipFill rotWithShape="1">
          <a:blip r:embed="rId4">
            <a:extLst>
              <a:ext uri="{28A0092B-C50C-407E-A947-70E740481C1C}">
                <a14:useLocalDpi xmlns:a14="http://schemas.microsoft.com/office/drawing/2010/main" val="0"/>
              </a:ext>
            </a:extLst>
          </a:blip>
          <a:srcRect t="45839" r="51857" b="47605"/>
          <a:stretch/>
        </p:blipFill>
        <p:spPr>
          <a:xfrm>
            <a:off x="0" y="2603551"/>
            <a:ext cx="4094922" cy="397079"/>
          </a:xfrm>
          <a:prstGeom prst="rect">
            <a:avLst/>
          </a:prstGeom>
        </p:spPr>
      </p:pic>
      <p:sp>
        <p:nvSpPr>
          <p:cNvPr id="6" name="Text Placeholder 2">
            <a:extLst>
              <a:ext uri="{FF2B5EF4-FFF2-40B4-BE49-F238E27FC236}">
                <a16:creationId xmlns:a16="http://schemas.microsoft.com/office/drawing/2014/main" id="{EEE44DE3-F7BE-47CC-AE63-7456E1BD7675}"/>
              </a:ext>
            </a:extLst>
          </p:cNvPr>
          <p:cNvSpPr txBox="1">
            <a:spLocks/>
          </p:cNvSpPr>
          <p:nvPr/>
        </p:nvSpPr>
        <p:spPr bwMode="auto">
          <a:xfrm>
            <a:off x="360419" y="3448759"/>
            <a:ext cx="2457450" cy="2539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lvl1pPr algn="l" rtl="0" eaLnBrk="1" fontAlgn="base" hangingPunct="1">
              <a:spcBef>
                <a:spcPct val="20000"/>
              </a:spcBef>
              <a:spcAft>
                <a:spcPct val="0"/>
              </a:spcAft>
              <a:defRPr sz="975" b="1" i="0" spc="-45" baseline="0">
                <a:solidFill>
                  <a:schemeClr val="bg1"/>
                </a:solidFill>
                <a:latin typeface="Arial" charset="0"/>
                <a:ea typeface="Arial" charset="0"/>
                <a:cs typeface="Arial" charset="0"/>
              </a:defRPr>
            </a:lvl1pPr>
            <a:lvl2pPr marL="342900" algn="l" rtl="0" eaLnBrk="1" fontAlgn="base" hangingPunct="1">
              <a:spcBef>
                <a:spcPct val="20000"/>
              </a:spcBef>
              <a:spcAft>
                <a:spcPct val="0"/>
              </a:spcAft>
              <a:defRPr>
                <a:solidFill>
                  <a:schemeClr val="tx1"/>
                </a:solidFill>
                <a:latin typeface="+mn-lt"/>
                <a:ea typeface="MS PGothic" panose="020B0600070205080204" pitchFamily="34" charset="-128"/>
                <a:cs typeface="+mn-cs"/>
              </a:defRPr>
            </a:lvl2pPr>
            <a:lvl3pPr marL="685800" algn="l" rtl="0" eaLnBrk="1" fontAlgn="base" hangingPunct="1">
              <a:spcBef>
                <a:spcPct val="20000"/>
              </a:spcBef>
              <a:spcAft>
                <a:spcPct val="0"/>
              </a:spcAft>
              <a:defRPr>
                <a:solidFill>
                  <a:schemeClr val="tx1"/>
                </a:solidFill>
                <a:latin typeface="+mn-lt"/>
                <a:ea typeface="MS PGothic" panose="020B0600070205080204" pitchFamily="34" charset="-128"/>
                <a:cs typeface="+mn-cs"/>
              </a:defRPr>
            </a:lvl3pPr>
            <a:lvl4pPr marL="1028700" algn="l" rtl="0" eaLnBrk="1" fontAlgn="base" hangingPunct="1">
              <a:spcBef>
                <a:spcPct val="20000"/>
              </a:spcBef>
              <a:spcAft>
                <a:spcPct val="0"/>
              </a:spcAft>
              <a:defRPr>
                <a:solidFill>
                  <a:schemeClr val="tx1"/>
                </a:solidFill>
                <a:latin typeface="+mn-lt"/>
                <a:ea typeface="MS PGothic" panose="020B0600070205080204" pitchFamily="34" charset="-128"/>
                <a:cs typeface="+mn-cs"/>
              </a:defRPr>
            </a:lvl4pPr>
            <a:lvl5pPr marL="1371600" algn="l" rtl="0" eaLnBrk="1" fontAlgn="base" hangingPunct="1">
              <a:spcBef>
                <a:spcPct val="20000"/>
              </a:spcBef>
              <a:spcAft>
                <a:spcPct val="0"/>
              </a:spcAft>
              <a:defRPr>
                <a:solidFill>
                  <a:schemeClr val="tx1"/>
                </a:solidFill>
                <a:latin typeface="+mn-lt"/>
                <a:ea typeface="MS PGothic" panose="020B0600070205080204" pitchFamily="34" charset="-128"/>
                <a:cs typeface="+mn-cs"/>
              </a:defRPr>
            </a:lvl5pPr>
            <a:lvl6pPr marL="1714500" eaLnBrk="1" hangingPunct="1">
              <a:defRPr>
                <a:latin typeface="+mn-lt"/>
                <a:ea typeface="+mn-ea"/>
                <a:cs typeface="+mn-cs"/>
              </a:defRPr>
            </a:lvl6pPr>
            <a:lvl7pPr marL="2057400" eaLnBrk="1" hangingPunct="1">
              <a:defRPr>
                <a:latin typeface="+mn-lt"/>
                <a:ea typeface="+mn-ea"/>
                <a:cs typeface="+mn-cs"/>
              </a:defRPr>
            </a:lvl7pPr>
            <a:lvl8pPr marL="2400300" eaLnBrk="1" hangingPunct="1">
              <a:defRPr>
                <a:latin typeface="+mn-lt"/>
                <a:ea typeface="+mn-ea"/>
                <a:cs typeface="+mn-cs"/>
              </a:defRPr>
            </a:lvl8pPr>
            <a:lvl9pPr marL="2743200" eaLnBrk="1" hangingPunct="1">
              <a:defRPr>
                <a:latin typeface="+mn-lt"/>
                <a:ea typeface="+mn-ea"/>
                <a:cs typeface="+mn-cs"/>
              </a:defRPr>
            </a:lvl9pPr>
          </a:lstStyle>
          <a:p>
            <a:r>
              <a:rPr lang="en-US" sz="750" kern="0" dirty="0"/>
              <a:t>J351</a:t>
            </a:r>
          </a:p>
          <a:p>
            <a:r>
              <a:rPr lang="en-US" sz="750" b="0" kern="0" dirty="0"/>
              <a:t>For first teaching in 2015</a:t>
            </a:r>
          </a:p>
        </p:txBody>
      </p:sp>
      <p:sp>
        <p:nvSpPr>
          <p:cNvPr id="7" name="Text Placeholder 3">
            <a:extLst>
              <a:ext uri="{FF2B5EF4-FFF2-40B4-BE49-F238E27FC236}">
                <a16:creationId xmlns:a16="http://schemas.microsoft.com/office/drawing/2014/main" id="{7671A658-774E-4A34-8A7C-64B94397DA73}"/>
              </a:ext>
            </a:extLst>
          </p:cNvPr>
          <p:cNvSpPr txBox="1">
            <a:spLocks noGrp="1"/>
          </p:cNvSpPr>
          <p:nvPr>
            <p:ph type="title" idx="4294967295"/>
          </p:nvPr>
        </p:nvSpPr>
        <p:spPr bwMode="auto">
          <a:xfrm>
            <a:off x="360419" y="1464977"/>
            <a:ext cx="5000625" cy="1634615"/>
          </a:xfrm>
          <a:prstGeom prst="rect">
            <a:avLst/>
          </a:prstGeom>
          <a:noFill/>
          <a:ln>
            <a:noFill/>
            <a:prstDash/>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spcFirstLastPara="0" vertOverflow="overflow" horzOverflow="overflow" vert="horz" wrap="square" lIns="0" tIns="0" rIns="0" bIns="0" numCol="1" spcCol="0" rtlCol="0" fromWordArt="0" anchor="ctr" anchorCtr="0" forceAA="0" compatLnSpc="1">
            <a:prstTxWarp prst="textNoShape">
              <a:avLst/>
            </a:prstTxWarp>
            <a:spAutoFit/>
          </a:bodyPr>
          <a:lstStyle>
            <a:lvl1pPr algn="ctr" rtl="0" eaLnBrk="1" fontAlgn="base" hangingPunct="1">
              <a:lnSpc>
                <a:spcPts val="3000"/>
              </a:lnSpc>
              <a:spcBef>
                <a:spcPts val="600"/>
              </a:spcBef>
              <a:spcAft>
                <a:spcPct val="0"/>
              </a:spcAft>
              <a:defRPr sz="2700" b="1" i="0">
                <a:solidFill>
                  <a:schemeClr val="bg1"/>
                </a:solidFill>
                <a:latin typeface="Arial" charset="0"/>
                <a:ea typeface="Arial" charset="0"/>
                <a:cs typeface="Arial" charset="0"/>
              </a:defRPr>
            </a:lvl1pPr>
            <a:lvl2pPr marL="342900" algn="l" rtl="0" eaLnBrk="1" fontAlgn="base" hangingPunct="1">
              <a:spcBef>
                <a:spcPct val="20000"/>
              </a:spcBef>
              <a:spcAft>
                <a:spcPct val="0"/>
              </a:spcAft>
              <a:defRPr b="0" i="0">
                <a:solidFill>
                  <a:schemeClr val="tx1"/>
                </a:solidFill>
                <a:latin typeface="Arial" charset="0"/>
                <a:ea typeface="Arial" charset="0"/>
                <a:cs typeface="Arial" charset="0"/>
              </a:defRPr>
            </a:lvl2pPr>
            <a:lvl3pPr marL="685800" algn="l" rtl="0" eaLnBrk="1" fontAlgn="base" hangingPunct="1">
              <a:spcBef>
                <a:spcPct val="20000"/>
              </a:spcBef>
              <a:spcAft>
                <a:spcPct val="0"/>
              </a:spcAft>
              <a:defRPr b="0" i="0">
                <a:solidFill>
                  <a:schemeClr val="tx1"/>
                </a:solidFill>
                <a:latin typeface="Arial" charset="0"/>
                <a:ea typeface="Arial" charset="0"/>
                <a:cs typeface="Arial" charset="0"/>
              </a:defRPr>
            </a:lvl3pPr>
            <a:lvl4pPr marL="1028700" algn="l" rtl="0" eaLnBrk="1" fontAlgn="base" hangingPunct="1">
              <a:spcBef>
                <a:spcPct val="20000"/>
              </a:spcBef>
              <a:spcAft>
                <a:spcPct val="0"/>
              </a:spcAft>
              <a:defRPr b="0" i="0">
                <a:solidFill>
                  <a:schemeClr val="tx1"/>
                </a:solidFill>
                <a:latin typeface="Arial" charset="0"/>
                <a:ea typeface="Arial" charset="0"/>
                <a:cs typeface="Arial" charset="0"/>
              </a:defRPr>
            </a:lvl4pPr>
            <a:lvl5pPr marL="1371600" algn="l" rtl="0" eaLnBrk="1" fontAlgn="base" hangingPunct="1">
              <a:spcBef>
                <a:spcPct val="20000"/>
              </a:spcBef>
              <a:spcAft>
                <a:spcPct val="0"/>
              </a:spcAft>
              <a:defRPr b="0" i="0">
                <a:solidFill>
                  <a:schemeClr val="tx1"/>
                </a:solidFill>
                <a:latin typeface="Arial" charset="0"/>
                <a:ea typeface="Arial" charset="0"/>
                <a:cs typeface="Arial" charset="0"/>
              </a:defRPr>
            </a:lvl5pPr>
            <a:lvl6pPr marL="1714500" eaLnBrk="1" hangingPunct="1">
              <a:defRPr>
                <a:latin typeface="+mn-lt"/>
                <a:ea typeface="+mn-ea"/>
                <a:cs typeface="+mn-cs"/>
              </a:defRPr>
            </a:lvl6pPr>
            <a:lvl7pPr marL="2057400" eaLnBrk="1" hangingPunct="1">
              <a:defRPr>
                <a:latin typeface="+mn-lt"/>
                <a:ea typeface="+mn-ea"/>
                <a:cs typeface="+mn-cs"/>
              </a:defRPr>
            </a:lvl7pPr>
            <a:lvl8pPr marL="2400300" eaLnBrk="1" hangingPunct="1">
              <a:defRPr>
                <a:latin typeface="+mn-lt"/>
                <a:ea typeface="+mn-ea"/>
                <a:cs typeface="+mn-cs"/>
              </a:defRPr>
            </a:lvl8pPr>
            <a:lvl9pPr marL="2743200" eaLnBrk="1" hangingPunct="1">
              <a:defRPr>
                <a:latin typeface="+mn-lt"/>
                <a:ea typeface="+mn-ea"/>
                <a:cs typeface="+mn-cs"/>
              </a:defRPr>
            </a:lvl9pPr>
          </a:lstStyle>
          <a:p>
            <a:pPr marL="0" marR="0" lvl="0" indent="0" algn="l" defTabSz="457200" rtl="0" eaLnBrk="1" fontAlgn="base" latinLnBrk="0" hangingPunct="1">
              <a:lnSpc>
                <a:spcPct val="300000"/>
              </a:lnSpc>
              <a:spcBef>
                <a:spcPts val="600"/>
              </a:spcBef>
              <a:spcAft>
                <a:spcPct val="0"/>
              </a:spcAft>
              <a:buClrTx/>
              <a:buSzTx/>
              <a:buFontTx/>
              <a:buNone/>
              <a:tabLst/>
              <a:defRPr/>
            </a:pPr>
            <a:r>
              <a:rPr kumimoji="0" lang="en-US" sz="1800" b="0" i="0" u="none" strike="noStrike" kern="0" cap="none" spc="0" normalizeH="0" baseline="0" noProof="0" dirty="0">
                <a:ln>
                  <a:noFill/>
                </a:ln>
                <a:solidFill>
                  <a:schemeClr val="bg1"/>
                </a:solidFill>
                <a:effectLst/>
                <a:uLnTx/>
                <a:uFillTx/>
                <a:latin typeface="Arial" charset="0"/>
                <a:ea typeface="Arial" charset="0"/>
                <a:cs typeface="Arial" charset="0"/>
              </a:rPr>
              <a:t>Post-16</a:t>
            </a:r>
          </a:p>
          <a:p>
            <a:pPr marL="0" marR="0" lvl="0" indent="0" algn="l" defTabSz="457200" rtl="0" eaLnBrk="1" fontAlgn="base" latinLnBrk="0" hangingPunct="1">
              <a:lnSpc>
                <a:spcPts val="3000"/>
              </a:lnSpc>
              <a:spcBef>
                <a:spcPts val="600"/>
              </a:spcBef>
              <a:spcAft>
                <a:spcPts val="600"/>
              </a:spcAft>
              <a:buClrTx/>
              <a:buSzTx/>
              <a:buFontTx/>
              <a:buNone/>
              <a:tabLst/>
              <a:defRPr/>
            </a:pPr>
            <a:r>
              <a:rPr kumimoji="0" lang="en-GB" sz="2700" b="1" i="0" u="none" strike="noStrike" kern="1200" cap="none" spc="0" normalizeH="0" baseline="0" noProof="0" dirty="0">
                <a:ln>
                  <a:noFill/>
                </a:ln>
                <a:solidFill>
                  <a:schemeClr val="bg1"/>
                </a:solidFill>
                <a:effectLst/>
                <a:uLnTx/>
                <a:uFillTx/>
                <a:latin typeface="Arial" charset="0"/>
                <a:ea typeface="Arial" charset="0"/>
                <a:cs typeface="Arial" charset="0"/>
              </a:rPr>
              <a:t>ENGLISH LANGUAGE</a:t>
            </a:r>
          </a:p>
          <a:p>
            <a:pPr lvl="0" algn="l" defTabSz="457200">
              <a:lnSpc>
                <a:spcPts val="2300"/>
              </a:lnSpc>
              <a:spcBef>
                <a:spcPts val="0"/>
              </a:spcBef>
              <a:defRPr/>
            </a:pPr>
            <a:r>
              <a:rPr lang="en-US" sz="1500" dirty="0"/>
              <a:t>Creative Writing</a:t>
            </a:r>
            <a:endParaRPr kumimoji="0" lang="en-US" sz="1500" b="1" i="0" u="none" strike="noStrike" kern="0" cap="none" spc="0" normalizeH="0" baseline="0" noProof="0" dirty="0">
              <a:ln>
                <a:noFill/>
              </a:ln>
              <a:solidFill>
                <a:schemeClr val="bg1"/>
              </a:solidFill>
              <a:effectLst/>
              <a:uLnTx/>
              <a:uFillTx/>
              <a:latin typeface="Arial" charset="0"/>
              <a:ea typeface="Arial" charset="0"/>
              <a:cs typeface="Arial" charset="0"/>
            </a:endParaRPr>
          </a:p>
        </p:txBody>
      </p:sp>
      <p:pic>
        <p:nvPicPr>
          <p:cNvPr id="9" name="Picture 2" descr="OCR Oxford Cambridge and RSA">
            <a:extLst>
              <a:ext uri="{FF2B5EF4-FFF2-40B4-BE49-F238E27FC236}">
                <a16:creationId xmlns:a16="http://schemas.microsoft.com/office/drawing/2014/main" id="{D9EF928A-A83B-47A6-B886-2E4AF0065CF9}"/>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p:blipFill>
        <p:spPr bwMode="auto">
          <a:xfrm>
            <a:off x="7689521" y="237150"/>
            <a:ext cx="1136815" cy="448650"/>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a:extLst>
              <a:ext uri="{FF2B5EF4-FFF2-40B4-BE49-F238E27FC236}">
                <a16:creationId xmlns:a16="http://schemas.microsoft.com/office/drawing/2014/main" id="{20BF089B-6164-4961-8F68-19843D4FC3F1}"/>
              </a:ext>
            </a:extLst>
          </p:cNvPr>
          <p:cNvPicPr>
            <a:picLocks noChangeAspect="1"/>
          </p:cNvPicPr>
          <p:nvPr/>
        </p:nvPicPr>
        <p:blipFill>
          <a:blip r:embed="rId6"/>
          <a:stretch>
            <a:fillRect/>
          </a:stretch>
        </p:blipFill>
        <p:spPr>
          <a:xfrm>
            <a:off x="360419" y="167184"/>
            <a:ext cx="1243532" cy="633987"/>
          </a:xfrm>
          <a:prstGeom prst="rect">
            <a:avLst/>
          </a:prstGeom>
        </p:spPr>
      </p:pic>
    </p:spTree>
    <p:extLst>
      <p:ext uri="{BB962C8B-B14F-4D97-AF65-F5344CB8AC3E}">
        <p14:creationId xmlns:p14="http://schemas.microsoft.com/office/powerpoint/2010/main" val="329467468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1F7E611-BE6D-4ED9-8B73-A60DB22F1D24}"/>
              </a:ext>
            </a:extLst>
          </p:cNvPr>
          <p:cNvSpPr/>
          <p:nvPr/>
        </p:nvSpPr>
        <p:spPr>
          <a:xfrm>
            <a:off x="8247168" y="4836470"/>
            <a:ext cx="761747" cy="207749"/>
          </a:xfrm>
          <a:prstGeom prst="rect">
            <a:avLst/>
          </a:prstGeom>
        </p:spPr>
        <p:txBody>
          <a:bodyPr wrap="none">
            <a:spAutoFit/>
          </a:bodyPr>
          <a:lstStyle/>
          <a:p>
            <a:r>
              <a:rPr lang="en-GB" sz="750" dirty="0">
                <a:solidFill>
                  <a:srgbClr val="000000"/>
                </a:solidFill>
                <a:latin typeface="Arial" panose="020B0604020202020204" pitchFamily="34" charset="0"/>
                <a:ea typeface="Calibri" panose="020F0502020204030204" pitchFamily="34" charset="0"/>
                <a:cs typeface="Myriad Pro Light" panose="020B0403030403020204" pitchFamily="34" charset="0"/>
              </a:rPr>
              <a:t>© OCR 2020 </a:t>
            </a:r>
            <a:endParaRPr lang="en-GB" sz="750" dirty="0"/>
          </a:p>
        </p:txBody>
      </p:sp>
      <p:sp>
        <p:nvSpPr>
          <p:cNvPr id="10" name="TextBox 9">
            <a:extLst>
              <a:ext uri="{FF2B5EF4-FFF2-40B4-BE49-F238E27FC236}">
                <a16:creationId xmlns:a16="http://schemas.microsoft.com/office/drawing/2014/main" id="{E5E2E21B-EC7F-4D38-AF2D-DDE25AE3CD4F}"/>
              </a:ext>
            </a:extLst>
          </p:cNvPr>
          <p:cNvSpPr txBox="1"/>
          <p:nvPr/>
        </p:nvSpPr>
        <p:spPr>
          <a:xfrm>
            <a:off x="135085" y="4828775"/>
            <a:ext cx="982515" cy="215444"/>
          </a:xfrm>
          <a:prstGeom prst="rect">
            <a:avLst/>
          </a:prstGeom>
          <a:noFill/>
        </p:spPr>
        <p:txBody>
          <a:bodyPr wrap="square" rtlCol="0">
            <a:spAutoFit/>
          </a:bodyPr>
          <a:lstStyle/>
          <a:p>
            <a:r>
              <a:rPr lang="en-GB" sz="800" dirty="0">
                <a:solidFill>
                  <a:srgbClr val="015A3C"/>
                </a:solidFill>
                <a:latin typeface="Arial" panose="020B0604020202020204" pitchFamily="34" charset="0"/>
                <a:cs typeface="Arial" panose="020B0604020202020204" pitchFamily="34" charset="0"/>
              </a:rPr>
              <a:t>Post-16 English</a:t>
            </a:r>
          </a:p>
        </p:txBody>
      </p:sp>
      <p:sp>
        <p:nvSpPr>
          <p:cNvPr id="13" name="object 4">
            <a:extLst>
              <a:ext uri="{FF2B5EF4-FFF2-40B4-BE49-F238E27FC236}">
                <a16:creationId xmlns:a16="http://schemas.microsoft.com/office/drawing/2014/main" id="{272DEB13-B482-4009-9681-804F482643DD}"/>
              </a:ext>
              <a:ext uri="{C183D7F6-B498-43B3-948B-1728B52AA6E4}">
                <adec:decorative xmlns:adec="http://schemas.microsoft.com/office/drawing/2017/decorative" val="1"/>
              </a:ext>
            </a:extLst>
          </p:cNvPr>
          <p:cNvSpPr>
            <a:spLocks/>
          </p:cNvSpPr>
          <p:nvPr/>
        </p:nvSpPr>
        <p:spPr bwMode="auto">
          <a:xfrm>
            <a:off x="556418" y="736507"/>
            <a:ext cx="8031163" cy="72000"/>
          </a:xfrm>
          <a:custGeom>
            <a:avLst/>
            <a:gdLst>
              <a:gd name="T0" fmla="*/ 0 w 8352155"/>
              <a:gd name="T1" fmla="*/ 0 h 45719"/>
              <a:gd name="T2" fmla="*/ 6377997 w 8352155"/>
              <a:gd name="T3" fmla="*/ 0 h 45719"/>
              <a:gd name="T4" fmla="*/ 0 60000 65536"/>
              <a:gd name="T5" fmla="*/ 0 60000 65536"/>
            </a:gdLst>
            <a:ahLst/>
            <a:cxnLst>
              <a:cxn ang="T4">
                <a:pos x="T0" y="T1"/>
              </a:cxn>
              <a:cxn ang="T5">
                <a:pos x="T2" y="T3"/>
              </a:cxn>
            </a:cxnLst>
            <a:rect l="0" t="0" r="r" b="b"/>
            <a:pathLst>
              <a:path w="8352155" h="45719">
                <a:moveTo>
                  <a:pt x="0" y="0"/>
                </a:moveTo>
                <a:lnTo>
                  <a:pt x="8351901" y="0"/>
                </a:lnTo>
              </a:path>
            </a:pathLst>
          </a:custGeom>
          <a:noFill/>
          <a:ln w="6350">
            <a:solidFill>
              <a:srgbClr val="1D1D1B"/>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GB" dirty="0"/>
          </a:p>
        </p:txBody>
      </p:sp>
      <p:sp>
        <p:nvSpPr>
          <p:cNvPr id="11" name="Title 2">
            <a:extLst>
              <a:ext uri="{FF2B5EF4-FFF2-40B4-BE49-F238E27FC236}">
                <a16:creationId xmlns:a16="http://schemas.microsoft.com/office/drawing/2014/main" id="{CB5D8C42-E2C0-44FD-BBB9-38E83CB5C36F}"/>
              </a:ext>
            </a:extLst>
          </p:cNvPr>
          <p:cNvSpPr>
            <a:spLocks noGrp="1"/>
          </p:cNvSpPr>
          <p:nvPr>
            <p:ph type="title"/>
          </p:nvPr>
        </p:nvSpPr>
        <p:spPr>
          <a:xfrm>
            <a:off x="432378" y="274050"/>
            <a:ext cx="8455590" cy="405000"/>
          </a:xfrm>
        </p:spPr>
        <p:txBody>
          <a:bodyPr>
            <a:noAutofit/>
          </a:bodyPr>
          <a:lstStyle/>
          <a:p>
            <a:r>
              <a:rPr lang="en-US" sz="2400" b="1" dirty="0">
                <a:solidFill>
                  <a:srgbClr val="015A3C"/>
                </a:solidFill>
                <a:latin typeface="Arial" panose="020B0604020202020204" pitchFamily="34" charset="0"/>
                <a:cs typeface="Arial" panose="020B0604020202020204" pitchFamily="34" charset="0"/>
              </a:rPr>
              <a:t>Example paragraph</a:t>
            </a:r>
          </a:p>
        </p:txBody>
      </p:sp>
      <p:sp>
        <p:nvSpPr>
          <p:cNvPr id="14" name="Content Placeholder 2">
            <a:extLst>
              <a:ext uri="{FF2B5EF4-FFF2-40B4-BE49-F238E27FC236}">
                <a16:creationId xmlns:a16="http://schemas.microsoft.com/office/drawing/2014/main" id="{53ADB5ED-E8BE-4FFF-84E1-CE1B1B564AAF}"/>
              </a:ext>
            </a:extLst>
          </p:cNvPr>
          <p:cNvSpPr>
            <a:spLocks noGrp="1"/>
          </p:cNvSpPr>
          <p:nvPr>
            <p:ph idx="1"/>
          </p:nvPr>
        </p:nvSpPr>
        <p:spPr>
          <a:xfrm>
            <a:off x="432378" y="865964"/>
            <a:ext cx="8031163" cy="3541029"/>
          </a:xfrm>
        </p:spPr>
        <p:txBody>
          <a:bodyPr>
            <a:noAutofit/>
          </a:bodyPr>
          <a:lstStyle/>
          <a:p>
            <a:pPr marL="0" indent="0">
              <a:lnSpc>
                <a:spcPct val="100000"/>
              </a:lnSpc>
              <a:spcBef>
                <a:spcPts val="0"/>
              </a:spcBef>
              <a:buNone/>
            </a:pPr>
            <a:r>
              <a:rPr lang="en-US" sz="1400" dirty="0">
                <a:latin typeface="Arial" panose="020B0604020202020204" pitchFamily="34" charset="0"/>
                <a:cs typeface="Arial" panose="020B0604020202020204" pitchFamily="34" charset="0"/>
              </a:rPr>
              <a:t>The scorched and overgrown grass writhed in the warm breeze as I approached the derelict stone church. My feet sank into the soft ground with every stride as I trudged slowly, and reluctantly, through the steep field towards my destination. The grass was wet with droplets of dew, which shone like warning flares every time the topaz sun caught them. Meanwhile, small clumps of flowers poked their heads into the sky, although their yellow faces did nothing to brighten the lonely and ominous atmosphere.</a:t>
            </a:r>
          </a:p>
          <a:p>
            <a:pPr marL="0" indent="0">
              <a:lnSpc>
                <a:spcPct val="100000"/>
              </a:lnSpc>
              <a:spcBef>
                <a:spcPts val="0"/>
              </a:spcBef>
              <a:buNone/>
            </a:pPr>
            <a:endParaRPr lang="en-US" sz="1400" dirty="0">
              <a:latin typeface="Arial" panose="020B0604020202020204" pitchFamily="34" charset="0"/>
              <a:cs typeface="Arial" panose="020B0604020202020204" pitchFamily="34" charset="0"/>
            </a:endParaRPr>
          </a:p>
          <a:p>
            <a:pPr marL="0" indent="0">
              <a:lnSpc>
                <a:spcPct val="100000"/>
              </a:lnSpc>
              <a:spcBef>
                <a:spcPts val="0"/>
              </a:spcBef>
              <a:buNone/>
            </a:pPr>
            <a:r>
              <a:rPr lang="en-US" sz="1400" dirty="0">
                <a:latin typeface="Arial" panose="020B0604020202020204" pitchFamily="34" charset="0"/>
                <a:cs typeface="Arial" panose="020B0604020202020204" pitchFamily="34" charset="0"/>
              </a:rPr>
              <a:t>The church itself was…</a:t>
            </a:r>
          </a:p>
        </p:txBody>
      </p:sp>
    </p:spTree>
    <p:extLst>
      <p:ext uri="{BB962C8B-B14F-4D97-AF65-F5344CB8AC3E}">
        <p14:creationId xmlns:p14="http://schemas.microsoft.com/office/powerpoint/2010/main" val="215070827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3E1855E3-A8AE-48F3-ADA0-04212E6B8DCB}"/>
              </a:ext>
            </a:extLst>
          </p:cNvPr>
          <p:cNvSpPr/>
          <p:nvPr/>
        </p:nvSpPr>
        <p:spPr>
          <a:xfrm>
            <a:off x="8247168" y="4836470"/>
            <a:ext cx="761747" cy="207749"/>
          </a:xfrm>
          <a:prstGeom prst="rect">
            <a:avLst/>
          </a:prstGeom>
        </p:spPr>
        <p:txBody>
          <a:bodyPr wrap="none">
            <a:spAutoFit/>
          </a:bodyPr>
          <a:lstStyle/>
          <a:p>
            <a:r>
              <a:rPr lang="en-GB" sz="750" dirty="0">
                <a:solidFill>
                  <a:srgbClr val="000000"/>
                </a:solidFill>
                <a:latin typeface="Arial" panose="020B0604020202020204" pitchFamily="34" charset="0"/>
                <a:ea typeface="Calibri" panose="020F0502020204030204" pitchFamily="34" charset="0"/>
                <a:cs typeface="Myriad Pro Light" panose="020B0403030403020204" pitchFamily="34" charset="0"/>
              </a:rPr>
              <a:t>© OCR 2020 </a:t>
            </a:r>
            <a:endParaRPr lang="en-GB" sz="750" dirty="0"/>
          </a:p>
        </p:txBody>
      </p:sp>
      <p:sp>
        <p:nvSpPr>
          <p:cNvPr id="11" name="object 4">
            <a:extLst>
              <a:ext uri="{FF2B5EF4-FFF2-40B4-BE49-F238E27FC236}">
                <a16:creationId xmlns:a16="http://schemas.microsoft.com/office/drawing/2014/main" id="{A74CD80F-31B3-423A-AF54-5D41D2BB3E10}"/>
              </a:ext>
              <a:ext uri="{C183D7F6-B498-43B3-948B-1728B52AA6E4}">
                <adec:decorative xmlns:adec="http://schemas.microsoft.com/office/drawing/2017/decorative" val="1"/>
              </a:ext>
            </a:extLst>
          </p:cNvPr>
          <p:cNvSpPr>
            <a:spLocks/>
          </p:cNvSpPr>
          <p:nvPr/>
        </p:nvSpPr>
        <p:spPr bwMode="auto">
          <a:xfrm>
            <a:off x="556418" y="736507"/>
            <a:ext cx="8031163" cy="72000"/>
          </a:xfrm>
          <a:custGeom>
            <a:avLst/>
            <a:gdLst>
              <a:gd name="T0" fmla="*/ 0 w 8352155"/>
              <a:gd name="T1" fmla="*/ 0 h 45719"/>
              <a:gd name="T2" fmla="*/ 6377997 w 8352155"/>
              <a:gd name="T3" fmla="*/ 0 h 45719"/>
              <a:gd name="T4" fmla="*/ 0 60000 65536"/>
              <a:gd name="T5" fmla="*/ 0 60000 65536"/>
            </a:gdLst>
            <a:ahLst/>
            <a:cxnLst>
              <a:cxn ang="T4">
                <a:pos x="T0" y="T1"/>
              </a:cxn>
              <a:cxn ang="T5">
                <a:pos x="T2" y="T3"/>
              </a:cxn>
            </a:cxnLst>
            <a:rect l="0" t="0" r="r" b="b"/>
            <a:pathLst>
              <a:path w="8352155" h="45719">
                <a:moveTo>
                  <a:pt x="0" y="0"/>
                </a:moveTo>
                <a:lnTo>
                  <a:pt x="8351901" y="0"/>
                </a:lnTo>
              </a:path>
            </a:pathLst>
          </a:custGeom>
          <a:noFill/>
          <a:ln w="6350">
            <a:solidFill>
              <a:srgbClr val="1D1D1B"/>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GB"/>
          </a:p>
        </p:txBody>
      </p:sp>
      <p:sp>
        <p:nvSpPr>
          <p:cNvPr id="7" name="Title 2">
            <a:extLst>
              <a:ext uri="{FF2B5EF4-FFF2-40B4-BE49-F238E27FC236}">
                <a16:creationId xmlns:a16="http://schemas.microsoft.com/office/drawing/2014/main" id="{B9C73A6B-B4C8-4367-805D-70D5D6D10FBD}"/>
              </a:ext>
            </a:extLst>
          </p:cNvPr>
          <p:cNvSpPr>
            <a:spLocks noGrp="1"/>
          </p:cNvSpPr>
          <p:nvPr>
            <p:ph type="title"/>
          </p:nvPr>
        </p:nvSpPr>
        <p:spPr>
          <a:xfrm>
            <a:off x="499266" y="273625"/>
            <a:ext cx="8020778" cy="405000"/>
          </a:xfrm>
        </p:spPr>
        <p:txBody>
          <a:bodyPr>
            <a:noAutofit/>
          </a:bodyPr>
          <a:lstStyle/>
          <a:p>
            <a:r>
              <a:rPr lang="en-US" sz="2200" b="1" dirty="0">
                <a:solidFill>
                  <a:srgbClr val="015A3C"/>
                </a:solidFill>
                <a:latin typeface="Arial" panose="020B0604020202020204" pitchFamily="34" charset="0"/>
                <a:cs typeface="Arial" panose="020B0604020202020204" pitchFamily="34" charset="0"/>
              </a:rPr>
              <a:t>Learning objective</a:t>
            </a:r>
          </a:p>
        </p:txBody>
      </p:sp>
      <p:sp>
        <p:nvSpPr>
          <p:cNvPr id="8" name="TextBox 7">
            <a:extLst>
              <a:ext uri="{FF2B5EF4-FFF2-40B4-BE49-F238E27FC236}">
                <a16:creationId xmlns:a16="http://schemas.microsoft.com/office/drawing/2014/main" id="{0D81658F-E348-484E-9F81-F0EE5FE6EA51}"/>
              </a:ext>
            </a:extLst>
          </p:cNvPr>
          <p:cNvSpPr txBox="1"/>
          <p:nvPr/>
        </p:nvSpPr>
        <p:spPr>
          <a:xfrm>
            <a:off x="135085" y="4828775"/>
            <a:ext cx="982515" cy="215444"/>
          </a:xfrm>
          <a:prstGeom prst="rect">
            <a:avLst/>
          </a:prstGeom>
          <a:noFill/>
        </p:spPr>
        <p:txBody>
          <a:bodyPr wrap="square" rtlCol="0">
            <a:spAutoFit/>
          </a:bodyPr>
          <a:lstStyle/>
          <a:p>
            <a:r>
              <a:rPr lang="en-GB" sz="800" dirty="0">
                <a:solidFill>
                  <a:srgbClr val="015A3C"/>
                </a:solidFill>
                <a:latin typeface="Arial" panose="020B0604020202020204" pitchFamily="34" charset="0"/>
                <a:cs typeface="Arial" panose="020B0604020202020204" pitchFamily="34" charset="0"/>
              </a:rPr>
              <a:t>Post-16 English</a:t>
            </a:r>
          </a:p>
        </p:txBody>
      </p:sp>
      <p:sp>
        <p:nvSpPr>
          <p:cNvPr id="13" name="Content Placeholder 2">
            <a:extLst>
              <a:ext uri="{FF2B5EF4-FFF2-40B4-BE49-F238E27FC236}">
                <a16:creationId xmlns:a16="http://schemas.microsoft.com/office/drawing/2014/main" id="{33DAC3DA-407F-40BC-A664-916D0C5BDDC8}"/>
              </a:ext>
            </a:extLst>
          </p:cNvPr>
          <p:cNvSpPr>
            <a:spLocks noGrp="1"/>
          </p:cNvSpPr>
          <p:nvPr>
            <p:ph idx="1"/>
          </p:nvPr>
        </p:nvSpPr>
        <p:spPr>
          <a:xfrm>
            <a:off x="556418" y="986367"/>
            <a:ext cx="7963626" cy="3640526"/>
          </a:xfrm>
        </p:spPr>
        <p:txBody>
          <a:bodyPr>
            <a:normAutofit/>
          </a:bodyPr>
          <a:lstStyle/>
          <a:p>
            <a:pPr marL="0" indent="0">
              <a:buNone/>
            </a:pPr>
            <a:r>
              <a:rPr lang="en-US" sz="1400" dirty="0">
                <a:latin typeface="Arial" panose="020B0604020202020204" pitchFamily="34" charset="0"/>
                <a:cs typeface="Arial" panose="020B0604020202020204" pitchFamily="34" charset="0"/>
              </a:rPr>
              <a:t>To plan a piece of descriptive writing based on a picture</a:t>
            </a:r>
          </a:p>
          <a:p>
            <a:pPr marL="0" indent="0">
              <a:buNone/>
            </a:pPr>
            <a:endParaRPr lang="en-US" sz="1400" dirty="0">
              <a:latin typeface="Arial" panose="020B0604020202020204" pitchFamily="34" charset="0"/>
              <a:cs typeface="Arial" panose="020B0604020202020204" pitchFamily="34" charset="0"/>
            </a:endParaRPr>
          </a:p>
          <a:p>
            <a:pPr marL="0" indent="0">
              <a:buNone/>
            </a:pPr>
            <a:r>
              <a:rPr lang="en-US" sz="1400" b="1" dirty="0">
                <a:solidFill>
                  <a:srgbClr val="015A3C"/>
                </a:solidFill>
                <a:latin typeface="Arial" panose="020B0604020202020204" pitchFamily="34" charset="0"/>
                <a:cs typeface="Arial" panose="020B0604020202020204" pitchFamily="34" charset="0"/>
              </a:rPr>
              <a:t>Success Criteria</a:t>
            </a:r>
          </a:p>
          <a:p>
            <a:r>
              <a:rPr lang="en-US" sz="1400" b="1" dirty="0">
                <a:latin typeface="Arial" panose="020B0604020202020204" pitchFamily="34" charset="0"/>
                <a:cs typeface="Arial" panose="020B0604020202020204" pitchFamily="34" charset="0"/>
              </a:rPr>
              <a:t>Write one five-sentence paragraph</a:t>
            </a:r>
          </a:p>
          <a:p>
            <a:r>
              <a:rPr lang="en-US" sz="1400" dirty="0">
                <a:latin typeface="Arial" panose="020B0604020202020204" pitchFamily="34" charset="0"/>
                <a:cs typeface="Arial" panose="020B0604020202020204" pitchFamily="34" charset="0"/>
              </a:rPr>
              <a:t>Use interesting adjectives and adverbs</a:t>
            </a:r>
          </a:p>
          <a:p>
            <a:r>
              <a:rPr lang="en-US" sz="1400" dirty="0">
                <a:latin typeface="Arial" panose="020B0604020202020204" pitchFamily="34" charset="0"/>
                <a:cs typeface="Arial" panose="020B0604020202020204" pitchFamily="34" charset="0"/>
              </a:rPr>
              <a:t>Use at least </a:t>
            </a:r>
            <a:r>
              <a:rPr lang="en-US" sz="1400" b="1" u="sng" dirty="0">
                <a:latin typeface="Arial" panose="020B0604020202020204" pitchFamily="34" charset="0"/>
                <a:cs typeface="Arial" panose="020B0604020202020204" pitchFamily="34" charset="0"/>
              </a:rPr>
              <a:t>two</a:t>
            </a:r>
            <a:r>
              <a:rPr lang="en-US" sz="1400" dirty="0">
                <a:latin typeface="Arial" panose="020B0604020202020204" pitchFamily="34" charset="0"/>
                <a:cs typeface="Arial" panose="020B0604020202020204" pitchFamily="34" charset="0"/>
              </a:rPr>
              <a:t> prepositional phrases</a:t>
            </a:r>
          </a:p>
          <a:p>
            <a:r>
              <a:rPr lang="en-US" sz="1400" dirty="0">
                <a:latin typeface="Arial" panose="020B0604020202020204" pitchFamily="34" charset="0"/>
                <a:cs typeface="Arial" panose="020B0604020202020204" pitchFamily="34" charset="0"/>
              </a:rPr>
              <a:t>Use complex, compound, and simple sentences</a:t>
            </a:r>
          </a:p>
          <a:p>
            <a:pPr marL="0" indent="0">
              <a:buNone/>
            </a:pPr>
            <a:endParaRPr lang="en-US" sz="1400" dirty="0">
              <a:latin typeface="Arial" panose="020B0604020202020204" pitchFamily="34" charset="0"/>
              <a:cs typeface="Arial" panose="020B0604020202020204" pitchFamily="34" charset="0"/>
            </a:endParaRPr>
          </a:p>
          <a:p>
            <a:pPr marL="0" indent="0">
              <a:buNone/>
            </a:pPr>
            <a:r>
              <a:rPr lang="en-US" sz="1400" b="1" dirty="0">
                <a:latin typeface="Arial" panose="020B0604020202020204" pitchFamily="34" charset="0"/>
                <a:cs typeface="Arial" panose="020B0604020202020204" pitchFamily="34" charset="0"/>
              </a:rPr>
              <a:t>Extension: </a:t>
            </a:r>
            <a:r>
              <a:rPr lang="en-US" sz="1400" dirty="0">
                <a:latin typeface="Arial" panose="020B0604020202020204" pitchFamily="34" charset="0"/>
                <a:cs typeface="Arial" panose="020B0604020202020204" pitchFamily="34" charset="0"/>
              </a:rPr>
              <a:t>Include other language features, such as: simile, metaphor, personification, or onomatopoeia</a:t>
            </a:r>
          </a:p>
          <a:p>
            <a:pPr marL="0" indent="0">
              <a:buNone/>
            </a:pPr>
            <a:endParaRPr lang="en-GB" sz="14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69882387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2">
            <a:extLst>
              <a:ext uri="{FF2B5EF4-FFF2-40B4-BE49-F238E27FC236}">
                <a16:creationId xmlns:a16="http://schemas.microsoft.com/office/drawing/2014/main" id="{F16B8348-5C04-4B5F-9029-D5856F09A185}"/>
              </a:ext>
            </a:extLst>
          </p:cNvPr>
          <p:cNvSpPr>
            <a:spLocks noGrp="1"/>
          </p:cNvSpPr>
          <p:nvPr>
            <p:ph type="title"/>
          </p:nvPr>
        </p:nvSpPr>
        <p:spPr>
          <a:xfrm>
            <a:off x="452773" y="229325"/>
            <a:ext cx="6555600" cy="405000"/>
          </a:xfrm>
        </p:spPr>
        <p:txBody>
          <a:bodyPr>
            <a:normAutofit fontScale="90000"/>
          </a:bodyPr>
          <a:lstStyle/>
          <a:p>
            <a:r>
              <a:rPr lang="en-US" sz="2400" b="1" dirty="0">
                <a:solidFill>
                  <a:srgbClr val="015A3C"/>
                </a:solidFill>
                <a:latin typeface="Arial" panose="020B0604020202020204" pitchFamily="34" charset="0"/>
                <a:cs typeface="Arial" panose="020B0604020202020204" pitchFamily="34" charset="0"/>
              </a:rPr>
              <a:t>Prepositional phrases</a:t>
            </a:r>
          </a:p>
        </p:txBody>
      </p:sp>
      <p:sp>
        <p:nvSpPr>
          <p:cNvPr id="8" name="object 4">
            <a:extLst>
              <a:ext uri="{FF2B5EF4-FFF2-40B4-BE49-F238E27FC236}">
                <a16:creationId xmlns:a16="http://schemas.microsoft.com/office/drawing/2014/main" id="{FCCE8A15-3F62-463D-9E83-E7ED99E35CEC}"/>
              </a:ext>
              <a:ext uri="{C183D7F6-B498-43B3-948B-1728B52AA6E4}">
                <adec:decorative xmlns:adec="http://schemas.microsoft.com/office/drawing/2017/decorative" val="1"/>
              </a:ext>
            </a:extLst>
          </p:cNvPr>
          <p:cNvSpPr>
            <a:spLocks/>
          </p:cNvSpPr>
          <p:nvPr/>
        </p:nvSpPr>
        <p:spPr bwMode="auto">
          <a:xfrm>
            <a:off x="556418" y="736507"/>
            <a:ext cx="8031163" cy="72000"/>
          </a:xfrm>
          <a:custGeom>
            <a:avLst/>
            <a:gdLst>
              <a:gd name="T0" fmla="*/ 0 w 8352155"/>
              <a:gd name="T1" fmla="*/ 0 h 45719"/>
              <a:gd name="T2" fmla="*/ 6377997 w 8352155"/>
              <a:gd name="T3" fmla="*/ 0 h 45719"/>
              <a:gd name="T4" fmla="*/ 0 60000 65536"/>
              <a:gd name="T5" fmla="*/ 0 60000 65536"/>
            </a:gdLst>
            <a:ahLst/>
            <a:cxnLst>
              <a:cxn ang="T4">
                <a:pos x="T0" y="T1"/>
              </a:cxn>
              <a:cxn ang="T5">
                <a:pos x="T2" y="T3"/>
              </a:cxn>
            </a:cxnLst>
            <a:rect l="0" t="0" r="r" b="b"/>
            <a:pathLst>
              <a:path w="8352155" h="45719">
                <a:moveTo>
                  <a:pt x="0" y="0"/>
                </a:moveTo>
                <a:lnTo>
                  <a:pt x="8351901" y="0"/>
                </a:lnTo>
              </a:path>
            </a:pathLst>
          </a:custGeom>
          <a:noFill/>
          <a:ln w="6350">
            <a:solidFill>
              <a:srgbClr val="1D1D1B"/>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GB"/>
          </a:p>
        </p:txBody>
      </p:sp>
      <p:sp>
        <p:nvSpPr>
          <p:cNvPr id="9" name="Rectangle 8">
            <a:extLst>
              <a:ext uri="{FF2B5EF4-FFF2-40B4-BE49-F238E27FC236}">
                <a16:creationId xmlns:a16="http://schemas.microsoft.com/office/drawing/2014/main" id="{FF17AB00-1DC5-47B9-9BC9-1A77CA7B5E46}"/>
              </a:ext>
            </a:extLst>
          </p:cNvPr>
          <p:cNvSpPr/>
          <p:nvPr/>
        </p:nvSpPr>
        <p:spPr>
          <a:xfrm>
            <a:off x="8247168" y="4836470"/>
            <a:ext cx="761747" cy="207749"/>
          </a:xfrm>
          <a:prstGeom prst="rect">
            <a:avLst/>
          </a:prstGeom>
        </p:spPr>
        <p:txBody>
          <a:bodyPr wrap="none">
            <a:spAutoFit/>
          </a:bodyPr>
          <a:lstStyle/>
          <a:p>
            <a:r>
              <a:rPr lang="en-GB" sz="750" dirty="0">
                <a:solidFill>
                  <a:srgbClr val="000000"/>
                </a:solidFill>
                <a:latin typeface="Arial" panose="020B0604020202020204" pitchFamily="34" charset="0"/>
                <a:ea typeface="Calibri" panose="020F0502020204030204" pitchFamily="34" charset="0"/>
                <a:cs typeface="Myriad Pro Light" panose="020B0403030403020204" pitchFamily="34" charset="0"/>
              </a:rPr>
              <a:t>© OCR 2020 </a:t>
            </a:r>
            <a:endParaRPr lang="en-GB" sz="750" dirty="0"/>
          </a:p>
        </p:txBody>
      </p:sp>
      <p:sp>
        <p:nvSpPr>
          <p:cNvPr id="11" name="Content Placeholder 4">
            <a:extLst>
              <a:ext uri="{FF2B5EF4-FFF2-40B4-BE49-F238E27FC236}">
                <a16:creationId xmlns:a16="http://schemas.microsoft.com/office/drawing/2014/main" id="{BD68AF66-7441-4CE5-A275-219FE13652F5}"/>
              </a:ext>
            </a:extLst>
          </p:cNvPr>
          <p:cNvSpPr>
            <a:spLocks noGrp="1"/>
          </p:cNvSpPr>
          <p:nvPr>
            <p:ph idx="1"/>
          </p:nvPr>
        </p:nvSpPr>
        <p:spPr>
          <a:xfrm>
            <a:off x="489985" y="887094"/>
            <a:ext cx="5897563" cy="2062403"/>
          </a:xfrm>
        </p:spPr>
        <p:txBody>
          <a:bodyPr>
            <a:normAutofit fontScale="92500" lnSpcReduction="10000"/>
          </a:bodyPr>
          <a:lstStyle/>
          <a:p>
            <a:pPr marL="0" indent="0">
              <a:lnSpc>
                <a:spcPct val="110000"/>
              </a:lnSpc>
              <a:buNone/>
            </a:pPr>
            <a:r>
              <a:rPr lang="en-US" sz="1400" dirty="0">
                <a:latin typeface="Arial" panose="020B0604020202020204" pitchFamily="34" charset="0"/>
                <a:cs typeface="Arial" panose="020B0604020202020204" pitchFamily="34" charset="0"/>
              </a:rPr>
              <a:t>These are phrases which help the reader understand </a:t>
            </a:r>
            <a:r>
              <a:rPr lang="en-US" sz="1400" b="1" u="sng" dirty="0">
                <a:latin typeface="Arial" panose="020B0604020202020204" pitchFamily="34" charset="0"/>
                <a:cs typeface="Arial" panose="020B0604020202020204" pitchFamily="34" charset="0"/>
              </a:rPr>
              <a:t>where</a:t>
            </a:r>
            <a:r>
              <a:rPr lang="en-US" sz="1400" dirty="0">
                <a:latin typeface="Arial" panose="020B0604020202020204" pitchFamily="34" charset="0"/>
                <a:cs typeface="Arial" panose="020B0604020202020204" pitchFamily="34" charset="0"/>
              </a:rPr>
              <a:t> one thing is in relation to another.</a:t>
            </a:r>
          </a:p>
          <a:p>
            <a:pPr marL="0" indent="0">
              <a:buNone/>
            </a:pPr>
            <a:endParaRPr lang="en-US" sz="1400" dirty="0">
              <a:latin typeface="Arial" panose="020B0604020202020204" pitchFamily="34" charset="0"/>
              <a:cs typeface="Arial" panose="020B0604020202020204" pitchFamily="34" charset="0"/>
            </a:endParaRPr>
          </a:p>
          <a:p>
            <a:pPr>
              <a:spcAft>
                <a:spcPts val="600"/>
              </a:spcAft>
            </a:pPr>
            <a:r>
              <a:rPr lang="en-US" sz="1400" dirty="0">
                <a:latin typeface="Arial" panose="020B0604020202020204" pitchFamily="34" charset="0"/>
                <a:cs typeface="Arial" panose="020B0604020202020204" pitchFamily="34" charset="0"/>
              </a:rPr>
              <a:t>The door was </a:t>
            </a:r>
            <a:r>
              <a:rPr lang="en-US" sz="1400" b="1" u="sng" dirty="0">
                <a:latin typeface="Arial" panose="020B0604020202020204" pitchFamily="34" charset="0"/>
                <a:cs typeface="Arial" panose="020B0604020202020204" pitchFamily="34" charset="0"/>
              </a:rPr>
              <a:t>on the right</a:t>
            </a:r>
            <a:r>
              <a:rPr lang="en-US" sz="1400" dirty="0">
                <a:latin typeface="Arial" panose="020B0604020202020204" pitchFamily="34" charset="0"/>
                <a:cs typeface="Arial" panose="020B0604020202020204" pitchFamily="34" charset="0"/>
              </a:rPr>
              <a:t>.</a:t>
            </a:r>
          </a:p>
          <a:p>
            <a:pPr>
              <a:spcAft>
                <a:spcPts val="600"/>
              </a:spcAft>
            </a:pPr>
            <a:r>
              <a:rPr lang="en-US" sz="1400" b="1" u="sng" dirty="0">
                <a:latin typeface="Arial" panose="020B0604020202020204" pitchFamily="34" charset="0"/>
                <a:cs typeface="Arial" panose="020B0604020202020204" pitchFamily="34" charset="0"/>
              </a:rPr>
              <a:t>In the distance</a:t>
            </a:r>
            <a:r>
              <a:rPr lang="en-US" sz="1400" dirty="0">
                <a:latin typeface="Arial" panose="020B0604020202020204" pitchFamily="34" charset="0"/>
                <a:cs typeface="Arial" panose="020B0604020202020204" pitchFamily="34" charset="0"/>
              </a:rPr>
              <a:t>, the rising sun came into view. </a:t>
            </a:r>
          </a:p>
          <a:p>
            <a:pPr>
              <a:spcAft>
                <a:spcPts val="600"/>
              </a:spcAft>
            </a:pPr>
            <a:r>
              <a:rPr lang="en-US" sz="1400" dirty="0">
                <a:latin typeface="Arial" panose="020B0604020202020204" pitchFamily="34" charset="0"/>
                <a:cs typeface="Arial" panose="020B0604020202020204" pitchFamily="34" charset="0"/>
              </a:rPr>
              <a:t>The sun sat </a:t>
            </a:r>
            <a:r>
              <a:rPr lang="en-US" sz="1400" b="1" u="sng" dirty="0">
                <a:latin typeface="Arial" panose="020B0604020202020204" pitchFamily="34" charset="0"/>
                <a:cs typeface="Arial" panose="020B0604020202020204" pitchFamily="34" charset="0"/>
              </a:rPr>
              <a:t>above</a:t>
            </a:r>
            <a:r>
              <a:rPr lang="en-US" sz="1400" dirty="0">
                <a:latin typeface="Arial" panose="020B0604020202020204" pitchFamily="34" charset="0"/>
                <a:cs typeface="Arial" panose="020B0604020202020204" pitchFamily="34" charset="0"/>
              </a:rPr>
              <a:t> the white clouds.</a:t>
            </a:r>
          </a:p>
          <a:p>
            <a:pPr>
              <a:spcAft>
                <a:spcPts val="600"/>
              </a:spcAft>
            </a:pPr>
            <a:r>
              <a:rPr lang="en-US" sz="1400" dirty="0">
                <a:latin typeface="Arial" panose="020B0604020202020204" pitchFamily="34" charset="0"/>
                <a:cs typeface="Arial" panose="020B0604020202020204" pitchFamily="34" charset="0"/>
              </a:rPr>
              <a:t>The cat was </a:t>
            </a:r>
            <a:r>
              <a:rPr lang="en-US" sz="1400" b="1" u="sng" dirty="0">
                <a:latin typeface="Arial" panose="020B0604020202020204" pitchFamily="34" charset="0"/>
                <a:cs typeface="Arial" panose="020B0604020202020204" pitchFamily="34" charset="0"/>
              </a:rPr>
              <a:t>under</a:t>
            </a:r>
            <a:r>
              <a:rPr lang="en-US" sz="1400" dirty="0">
                <a:latin typeface="Arial" panose="020B0604020202020204" pitchFamily="34" charset="0"/>
                <a:cs typeface="Arial" panose="020B0604020202020204" pitchFamily="34" charset="0"/>
              </a:rPr>
              <a:t> the table.</a:t>
            </a:r>
          </a:p>
        </p:txBody>
      </p:sp>
      <p:sp>
        <p:nvSpPr>
          <p:cNvPr id="10" name="TextBox 9">
            <a:extLst>
              <a:ext uri="{FF2B5EF4-FFF2-40B4-BE49-F238E27FC236}">
                <a16:creationId xmlns:a16="http://schemas.microsoft.com/office/drawing/2014/main" id="{B2F6AD75-23D5-4BD6-956F-F67069818531}"/>
              </a:ext>
            </a:extLst>
          </p:cNvPr>
          <p:cNvSpPr txBox="1"/>
          <p:nvPr/>
        </p:nvSpPr>
        <p:spPr>
          <a:xfrm>
            <a:off x="135085" y="4828775"/>
            <a:ext cx="982515" cy="215444"/>
          </a:xfrm>
          <a:prstGeom prst="rect">
            <a:avLst/>
          </a:prstGeom>
          <a:noFill/>
        </p:spPr>
        <p:txBody>
          <a:bodyPr wrap="square" rtlCol="0">
            <a:spAutoFit/>
          </a:bodyPr>
          <a:lstStyle/>
          <a:p>
            <a:r>
              <a:rPr lang="en-GB" sz="800" dirty="0">
                <a:solidFill>
                  <a:srgbClr val="015A3C"/>
                </a:solidFill>
                <a:latin typeface="Arial" panose="020B0604020202020204" pitchFamily="34" charset="0"/>
                <a:cs typeface="Arial" panose="020B0604020202020204" pitchFamily="34" charset="0"/>
              </a:rPr>
              <a:t>Post-16 English</a:t>
            </a:r>
          </a:p>
        </p:txBody>
      </p:sp>
    </p:spTree>
    <p:extLst>
      <p:ext uri="{BB962C8B-B14F-4D97-AF65-F5344CB8AC3E}">
        <p14:creationId xmlns:p14="http://schemas.microsoft.com/office/powerpoint/2010/main" val="73654547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2">
            <a:extLst>
              <a:ext uri="{FF2B5EF4-FFF2-40B4-BE49-F238E27FC236}">
                <a16:creationId xmlns:a16="http://schemas.microsoft.com/office/drawing/2014/main" id="{3856DADB-DCEA-46AC-9B59-F269CD8A8BC3}"/>
              </a:ext>
            </a:extLst>
          </p:cNvPr>
          <p:cNvSpPr>
            <a:spLocks noGrp="1"/>
          </p:cNvSpPr>
          <p:nvPr>
            <p:ph type="title"/>
          </p:nvPr>
        </p:nvSpPr>
        <p:spPr>
          <a:xfrm>
            <a:off x="452773" y="229325"/>
            <a:ext cx="6555600" cy="405000"/>
          </a:xfrm>
        </p:spPr>
        <p:txBody>
          <a:bodyPr>
            <a:normAutofit fontScale="90000"/>
          </a:bodyPr>
          <a:lstStyle/>
          <a:p>
            <a:r>
              <a:rPr lang="en-US" sz="2400" b="1" dirty="0">
                <a:solidFill>
                  <a:srgbClr val="015A3C"/>
                </a:solidFill>
                <a:latin typeface="Arial" panose="020B0604020202020204" pitchFamily="34" charset="0"/>
                <a:cs typeface="Arial" panose="020B0604020202020204" pitchFamily="34" charset="0"/>
              </a:rPr>
              <a:t>Adverbial phrases for time</a:t>
            </a:r>
          </a:p>
        </p:txBody>
      </p:sp>
      <p:sp>
        <p:nvSpPr>
          <p:cNvPr id="5" name="object 4">
            <a:extLst>
              <a:ext uri="{FF2B5EF4-FFF2-40B4-BE49-F238E27FC236}">
                <a16:creationId xmlns:a16="http://schemas.microsoft.com/office/drawing/2014/main" id="{0DE95E04-F387-424D-A1AE-9AFAB766B42B}"/>
              </a:ext>
              <a:ext uri="{C183D7F6-B498-43B3-948B-1728B52AA6E4}">
                <adec:decorative xmlns:adec="http://schemas.microsoft.com/office/drawing/2017/decorative" val="1"/>
              </a:ext>
            </a:extLst>
          </p:cNvPr>
          <p:cNvSpPr>
            <a:spLocks/>
          </p:cNvSpPr>
          <p:nvPr/>
        </p:nvSpPr>
        <p:spPr bwMode="auto">
          <a:xfrm>
            <a:off x="556418" y="736507"/>
            <a:ext cx="8031163" cy="72000"/>
          </a:xfrm>
          <a:custGeom>
            <a:avLst/>
            <a:gdLst>
              <a:gd name="T0" fmla="*/ 0 w 8352155"/>
              <a:gd name="T1" fmla="*/ 0 h 45719"/>
              <a:gd name="T2" fmla="*/ 6377997 w 8352155"/>
              <a:gd name="T3" fmla="*/ 0 h 45719"/>
              <a:gd name="T4" fmla="*/ 0 60000 65536"/>
              <a:gd name="T5" fmla="*/ 0 60000 65536"/>
            </a:gdLst>
            <a:ahLst/>
            <a:cxnLst>
              <a:cxn ang="T4">
                <a:pos x="T0" y="T1"/>
              </a:cxn>
              <a:cxn ang="T5">
                <a:pos x="T2" y="T3"/>
              </a:cxn>
            </a:cxnLst>
            <a:rect l="0" t="0" r="r" b="b"/>
            <a:pathLst>
              <a:path w="8352155" h="45719">
                <a:moveTo>
                  <a:pt x="0" y="0"/>
                </a:moveTo>
                <a:lnTo>
                  <a:pt x="8351901" y="0"/>
                </a:lnTo>
              </a:path>
            </a:pathLst>
          </a:custGeom>
          <a:noFill/>
          <a:ln w="6350">
            <a:solidFill>
              <a:srgbClr val="1D1D1B"/>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GB"/>
          </a:p>
        </p:txBody>
      </p:sp>
      <p:sp>
        <p:nvSpPr>
          <p:cNvPr id="6" name="Content Placeholder 4">
            <a:extLst>
              <a:ext uri="{FF2B5EF4-FFF2-40B4-BE49-F238E27FC236}">
                <a16:creationId xmlns:a16="http://schemas.microsoft.com/office/drawing/2014/main" id="{DFA2D830-182E-428C-BB59-D839282CAB62}"/>
              </a:ext>
            </a:extLst>
          </p:cNvPr>
          <p:cNvSpPr>
            <a:spLocks noGrp="1"/>
          </p:cNvSpPr>
          <p:nvPr>
            <p:ph idx="1"/>
          </p:nvPr>
        </p:nvSpPr>
        <p:spPr>
          <a:xfrm>
            <a:off x="489984" y="887094"/>
            <a:ext cx="7156519" cy="2062403"/>
          </a:xfrm>
        </p:spPr>
        <p:txBody>
          <a:bodyPr>
            <a:normAutofit/>
          </a:bodyPr>
          <a:lstStyle/>
          <a:p>
            <a:pPr marL="0" indent="0">
              <a:buNone/>
            </a:pPr>
            <a:r>
              <a:rPr lang="en-US" sz="1400" dirty="0">
                <a:latin typeface="Arial" panose="020B0604020202020204" pitchFamily="34" charset="0"/>
                <a:cs typeface="Arial" panose="020B0604020202020204" pitchFamily="34" charset="0"/>
              </a:rPr>
              <a:t>These are phrases which help the reader understand </a:t>
            </a:r>
            <a:r>
              <a:rPr lang="en-US" sz="1400" b="1" u="sng" dirty="0">
                <a:latin typeface="Arial" panose="020B0604020202020204" pitchFamily="34" charset="0"/>
                <a:cs typeface="Arial" panose="020B0604020202020204" pitchFamily="34" charset="0"/>
              </a:rPr>
              <a:t>when</a:t>
            </a:r>
            <a:r>
              <a:rPr lang="en-US" sz="1400" dirty="0">
                <a:latin typeface="Arial" panose="020B0604020202020204" pitchFamily="34" charset="0"/>
                <a:cs typeface="Arial" panose="020B0604020202020204" pitchFamily="34" charset="0"/>
              </a:rPr>
              <a:t> something happened.</a:t>
            </a:r>
          </a:p>
          <a:p>
            <a:pPr marL="0" indent="0">
              <a:buNone/>
            </a:pPr>
            <a:endParaRPr lang="en-US" sz="1400" dirty="0">
              <a:latin typeface="Arial" panose="020B0604020202020204" pitchFamily="34" charset="0"/>
              <a:cs typeface="Arial" panose="020B0604020202020204" pitchFamily="34" charset="0"/>
            </a:endParaRPr>
          </a:p>
          <a:p>
            <a:pPr>
              <a:spcAft>
                <a:spcPts val="600"/>
              </a:spcAft>
            </a:pPr>
            <a:r>
              <a:rPr lang="en-US" sz="1400" b="1" u="sng" dirty="0">
                <a:latin typeface="Arial" panose="020B0604020202020204" pitchFamily="34" charset="0"/>
                <a:cs typeface="Arial" panose="020B0604020202020204" pitchFamily="34" charset="0"/>
              </a:rPr>
              <a:t>Moments later</a:t>
            </a:r>
            <a:r>
              <a:rPr lang="en-US" sz="1400" dirty="0">
                <a:latin typeface="Arial" panose="020B0604020202020204" pitchFamily="34" charset="0"/>
                <a:cs typeface="Arial" panose="020B0604020202020204" pitchFamily="34" charset="0"/>
              </a:rPr>
              <a:t>, it began to rain.</a:t>
            </a:r>
          </a:p>
          <a:p>
            <a:pPr>
              <a:spcAft>
                <a:spcPts val="600"/>
              </a:spcAft>
            </a:pPr>
            <a:r>
              <a:rPr lang="en-US" sz="1400" dirty="0">
                <a:latin typeface="Arial" panose="020B0604020202020204" pitchFamily="34" charset="0"/>
                <a:cs typeface="Arial" panose="020B0604020202020204" pitchFamily="34" charset="0"/>
              </a:rPr>
              <a:t>I ate breakfast </a:t>
            </a:r>
            <a:r>
              <a:rPr lang="en-US" sz="1400" b="1" u="sng" dirty="0">
                <a:latin typeface="Arial" panose="020B0604020202020204" pitchFamily="34" charset="0"/>
                <a:cs typeface="Arial" panose="020B0604020202020204" pitchFamily="34" charset="0"/>
              </a:rPr>
              <a:t>before</a:t>
            </a:r>
            <a:r>
              <a:rPr lang="en-US" sz="1400" dirty="0">
                <a:latin typeface="Arial" panose="020B0604020202020204" pitchFamily="34" charset="0"/>
                <a:cs typeface="Arial" panose="020B0604020202020204" pitchFamily="34" charset="0"/>
              </a:rPr>
              <a:t> going to my first class.</a:t>
            </a:r>
          </a:p>
          <a:p>
            <a:pPr>
              <a:spcAft>
                <a:spcPts val="600"/>
              </a:spcAft>
            </a:pPr>
            <a:r>
              <a:rPr lang="en-US" sz="1400" b="1" u="sng" dirty="0">
                <a:latin typeface="Arial" panose="020B0604020202020204" pitchFamily="34" charset="0"/>
                <a:cs typeface="Arial" panose="020B0604020202020204" pitchFamily="34" charset="0"/>
              </a:rPr>
              <a:t>During</a:t>
            </a:r>
            <a:r>
              <a:rPr lang="en-US" sz="1400" dirty="0">
                <a:latin typeface="Arial" panose="020B0604020202020204" pitchFamily="34" charset="0"/>
                <a:cs typeface="Arial" panose="020B0604020202020204" pitchFamily="34" charset="0"/>
              </a:rPr>
              <a:t> the match, my heart was racing.</a:t>
            </a:r>
          </a:p>
          <a:p>
            <a:pPr>
              <a:spcAft>
                <a:spcPts val="600"/>
              </a:spcAft>
            </a:pPr>
            <a:r>
              <a:rPr lang="en-US" sz="1400" b="1" u="sng" dirty="0">
                <a:latin typeface="Arial" panose="020B0604020202020204" pitchFamily="34" charset="0"/>
                <a:cs typeface="Arial" panose="020B0604020202020204" pitchFamily="34" charset="0"/>
              </a:rPr>
              <a:t>While</a:t>
            </a:r>
            <a:r>
              <a:rPr lang="en-US" sz="1400" dirty="0">
                <a:latin typeface="Arial" panose="020B0604020202020204" pitchFamily="34" charset="0"/>
                <a:cs typeface="Arial" panose="020B0604020202020204" pitchFamily="34" charset="0"/>
              </a:rPr>
              <a:t> the kettle boiled, I made a sandwich.</a:t>
            </a:r>
          </a:p>
        </p:txBody>
      </p:sp>
      <p:sp>
        <p:nvSpPr>
          <p:cNvPr id="7" name="Rectangle 6">
            <a:extLst>
              <a:ext uri="{FF2B5EF4-FFF2-40B4-BE49-F238E27FC236}">
                <a16:creationId xmlns:a16="http://schemas.microsoft.com/office/drawing/2014/main" id="{FF00A56D-1E97-4429-9D51-4BC6C82773AA}"/>
              </a:ext>
            </a:extLst>
          </p:cNvPr>
          <p:cNvSpPr/>
          <p:nvPr/>
        </p:nvSpPr>
        <p:spPr>
          <a:xfrm>
            <a:off x="8247168" y="4836470"/>
            <a:ext cx="761747" cy="207749"/>
          </a:xfrm>
          <a:prstGeom prst="rect">
            <a:avLst/>
          </a:prstGeom>
        </p:spPr>
        <p:txBody>
          <a:bodyPr wrap="none">
            <a:spAutoFit/>
          </a:bodyPr>
          <a:lstStyle/>
          <a:p>
            <a:r>
              <a:rPr lang="en-GB" sz="750" dirty="0">
                <a:solidFill>
                  <a:srgbClr val="000000"/>
                </a:solidFill>
                <a:latin typeface="Arial" panose="020B0604020202020204" pitchFamily="34" charset="0"/>
                <a:ea typeface="Calibri" panose="020F0502020204030204" pitchFamily="34" charset="0"/>
                <a:cs typeface="Myriad Pro Light" panose="020B0403030403020204" pitchFamily="34" charset="0"/>
              </a:rPr>
              <a:t>© OCR 2020 </a:t>
            </a:r>
            <a:endParaRPr lang="en-GB" sz="750" dirty="0"/>
          </a:p>
        </p:txBody>
      </p:sp>
      <p:sp>
        <p:nvSpPr>
          <p:cNvPr id="8" name="TextBox 7">
            <a:extLst>
              <a:ext uri="{FF2B5EF4-FFF2-40B4-BE49-F238E27FC236}">
                <a16:creationId xmlns:a16="http://schemas.microsoft.com/office/drawing/2014/main" id="{F5D57D66-4A9D-4321-B8C6-43177B48BCD5}"/>
              </a:ext>
            </a:extLst>
          </p:cNvPr>
          <p:cNvSpPr txBox="1"/>
          <p:nvPr/>
        </p:nvSpPr>
        <p:spPr>
          <a:xfrm>
            <a:off x="135085" y="4828775"/>
            <a:ext cx="982515" cy="215444"/>
          </a:xfrm>
          <a:prstGeom prst="rect">
            <a:avLst/>
          </a:prstGeom>
          <a:noFill/>
        </p:spPr>
        <p:txBody>
          <a:bodyPr wrap="square" rtlCol="0">
            <a:spAutoFit/>
          </a:bodyPr>
          <a:lstStyle/>
          <a:p>
            <a:r>
              <a:rPr lang="en-GB" sz="800" dirty="0">
                <a:solidFill>
                  <a:srgbClr val="015A3C"/>
                </a:solidFill>
                <a:latin typeface="Arial" panose="020B0604020202020204" pitchFamily="34" charset="0"/>
                <a:cs typeface="Arial" panose="020B0604020202020204" pitchFamily="34" charset="0"/>
              </a:rPr>
              <a:t>Post-16 English</a:t>
            </a:r>
          </a:p>
        </p:txBody>
      </p:sp>
    </p:spTree>
    <p:extLst>
      <p:ext uri="{BB962C8B-B14F-4D97-AF65-F5344CB8AC3E}">
        <p14:creationId xmlns:p14="http://schemas.microsoft.com/office/powerpoint/2010/main" val="182065074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Blackpool during a storm">
            <a:extLst>
              <a:ext uri="{FF2B5EF4-FFF2-40B4-BE49-F238E27FC236}">
                <a16:creationId xmlns:a16="http://schemas.microsoft.com/office/drawing/2014/main" id="{5E0277D5-CCA0-4B31-AAFA-D9267628FDDB}"/>
              </a:ext>
            </a:extLst>
          </p:cNvPr>
          <p:cNvPicPr>
            <a:picLocks noChangeAspect="1"/>
          </p:cNvPicPr>
          <p:nvPr/>
        </p:nvPicPr>
        <p:blipFill>
          <a:blip r:embed="rId2"/>
          <a:stretch>
            <a:fillRect/>
          </a:stretch>
        </p:blipFill>
        <p:spPr>
          <a:xfrm>
            <a:off x="1595437" y="1310235"/>
            <a:ext cx="5706511" cy="3413543"/>
          </a:xfrm>
          <a:prstGeom prst="rect">
            <a:avLst/>
          </a:prstGeom>
        </p:spPr>
      </p:pic>
      <p:sp>
        <p:nvSpPr>
          <p:cNvPr id="5" name="Title 2">
            <a:extLst>
              <a:ext uri="{FF2B5EF4-FFF2-40B4-BE49-F238E27FC236}">
                <a16:creationId xmlns:a16="http://schemas.microsoft.com/office/drawing/2014/main" id="{ABEEBAAB-6850-48D6-B2C9-3233997CA5FE}"/>
              </a:ext>
            </a:extLst>
          </p:cNvPr>
          <p:cNvSpPr>
            <a:spLocks noGrp="1"/>
          </p:cNvSpPr>
          <p:nvPr>
            <p:ph type="title"/>
          </p:nvPr>
        </p:nvSpPr>
        <p:spPr>
          <a:xfrm>
            <a:off x="452773" y="229325"/>
            <a:ext cx="6555600" cy="405000"/>
          </a:xfrm>
        </p:spPr>
        <p:txBody>
          <a:bodyPr>
            <a:normAutofit fontScale="90000"/>
          </a:bodyPr>
          <a:lstStyle/>
          <a:p>
            <a:r>
              <a:rPr lang="en-US" sz="2400" b="1" dirty="0">
                <a:solidFill>
                  <a:srgbClr val="015A3C"/>
                </a:solidFill>
                <a:latin typeface="Arial" panose="020B0604020202020204" pitchFamily="34" charset="0"/>
                <a:cs typeface="Arial" panose="020B0604020202020204" pitchFamily="34" charset="0"/>
              </a:rPr>
              <a:t>Describe</a:t>
            </a:r>
          </a:p>
        </p:txBody>
      </p:sp>
      <p:sp>
        <p:nvSpPr>
          <p:cNvPr id="6" name="object 4">
            <a:extLst>
              <a:ext uri="{FF2B5EF4-FFF2-40B4-BE49-F238E27FC236}">
                <a16:creationId xmlns:a16="http://schemas.microsoft.com/office/drawing/2014/main" id="{B9A5D6DD-145A-4430-9B36-68274C3BC2B4}"/>
              </a:ext>
              <a:ext uri="{C183D7F6-B498-43B3-948B-1728B52AA6E4}">
                <adec:decorative xmlns:adec="http://schemas.microsoft.com/office/drawing/2017/decorative" val="1"/>
              </a:ext>
            </a:extLst>
          </p:cNvPr>
          <p:cNvSpPr>
            <a:spLocks/>
          </p:cNvSpPr>
          <p:nvPr/>
        </p:nvSpPr>
        <p:spPr bwMode="auto">
          <a:xfrm>
            <a:off x="556418" y="736507"/>
            <a:ext cx="8031163" cy="72000"/>
          </a:xfrm>
          <a:custGeom>
            <a:avLst/>
            <a:gdLst>
              <a:gd name="T0" fmla="*/ 0 w 8352155"/>
              <a:gd name="T1" fmla="*/ 0 h 45719"/>
              <a:gd name="T2" fmla="*/ 6377997 w 8352155"/>
              <a:gd name="T3" fmla="*/ 0 h 45719"/>
              <a:gd name="T4" fmla="*/ 0 60000 65536"/>
              <a:gd name="T5" fmla="*/ 0 60000 65536"/>
            </a:gdLst>
            <a:ahLst/>
            <a:cxnLst>
              <a:cxn ang="T4">
                <a:pos x="T0" y="T1"/>
              </a:cxn>
              <a:cxn ang="T5">
                <a:pos x="T2" y="T3"/>
              </a:cxn>
            </a:cxnLst>
            <a:rect l="0" t="0" r="r" b="b"/>
            <a:pathLst>
              <a:path w="8352155" h="45719">
                <a:moveTo>
                  <a:pt x="0" y="0"/>
                </a:moveTo>
                <a:lnTo>
                  <a:pt x="8351901" y="0"/>
                </a:lnTo>
              </a:path>
            </a:pathLst>
          </a:custGeom>
          <a:noFill/>
          <a:ln w="6350">
            <a:solidFill>
              <a:srgbClr val="1D1D1B"/>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GB"/>
          </a:p>
        </p:txBody>
      </p:sp>
      <p:sp>
        <p:nvSpPr>
          <p:cNvPr id="7" name="Rectangle 6">
            <a:extLst>
              <a:ext uri="{FF2B5EF4-FFF2-40B4-BE49-F238E27FC236}">
                <a16:creationId xmlns:a16="http://schemas.microsoft.com/office/drawing/2014/main" id="{2F851B80-8895-4CC0-9ED7-17D39E343E31}"/>
              </a:ext>
            </a:extLst>
          </p:cNvPr>
          <p:cNvSpPr/>
          <p:nvPr/>
        </p:nvSpPr>
        <p:spPr>
          <a:xfrm>
            <a:off x="452774" y="828276"/>
            <a:ext cx="6555599" cy="307777"/>
          </a:xfrm>
          <a:prstGeom prst="rect">
            <a:avLst/>
          </a:prstGeom>
        </p:spPr>
        <p:txBody>
          <a:bodyPr wrap="square">
            <a:spAutoFit/>
          </a:bodyPr>
          <a:lstStyle/>
          <a:p>
            <a:r>
              <a:rPr lang="en-US" sz="1400" b="1" dirty="0">
                <a:solidFill>
                  <a:srgbClr val="015A3C"/>
                </a:solidFill>
                <a:latin typeface="Arial" panose="020B0604020202020204" pitchFamily="34" charset="0"/>
                <a:cs typeface="Arial" panose="020B0604020202020204" pitchFamily="34" charset="0"/>
              </a:rPr>
              <a:t>Task: </a:t>
            </a:r>
            <a:r>
              <a:rPr lang="en-US" sz="1400" dirty="0">
                <a:latin typeface="Arial" panose="020B0604020202020204" pitchFamily="34" charset="0"/>
                <a:cs typeface="Arial" panose="020B0604020202020204" pitchFamily="34" charset="0"/>
              </a:rPr>
              <a:t>Write a description suggested by this picture. </a:t>
            </a:r>
          </a:p>
        </p:txBody>
      </p:sp>
      <p:sp>
        <p:nvSpPr>
          <p:cNvPr id="8" name="Rectangle 7">
            <a:extLst>
              <a:ext uri="{FF2B5EF4-FFF2-40B4-BE49-F238E27FC236}">
                <a16:creationId xmlns:a16="http://schemas.microsoft.com/office/drawing/2014/main" id="{D4010298-2EBC-4B50-BA29-0FC6E7942C8E}"/>
              </a:ext>
            </a:extLst>
          </p:cNvPr>
          <p:cNvSpPr/>
          <p:nvPr/>
        </p:nvSpPr>
        <p:spPr>
          <a:xfrm>
            <a:off x="8247168" y="4836470"/>
            <a:ext cx="761747" cy="207749"/>
          </a:xfrm>
          <a:prstGeom prst="rect">
            <a:avLst/>
          </a:prstGeom>
        </p:spPr>
        <p:txBody>
          <a:bodyPr wrap="none">
            <a:spAutoFit/>
          </a:bodyPr>
          <a:lstStyle/>
          <a:p>
            <a:r>
              <a:rPr lang="en-GB" sz="750" dirty="0">
                <a:solidFill>
                  <a:srgbClr val="000000"/>
                </a:solidFill>
                <a:latin typeface="Arial" panose="020B0604020202020204" pitchFamily="34" charset="0"/>
                <a:ea typeface="Calibri" panose="020F0502020204030204" pitchFamily="34" charset="0"/>
                <a:cs typeface="Myriad Pro Light" panose="020B0403030403020204" pitchFamily="34" charset="0"/>
              </a:rPr>
              <a:t>© OCR 2020 </a:t>
            </a:r>
            <a:endParaRPr lang="en-GB" sz="750" dirty="0"/>
          </a:p>
        </p:txBody>
      </p:sp>
      <p:sp>
        <p:nvSpPr>
          <p:cNvPr id="9" name="TextBox 8">
            <a:extLst>
              <a:ext uri="{FF2B5EF4-FFF2-40B4-BE49-F238E27FC236}">
                <a16:creationId xmlns:a16="http://schemas.microsoft.com/office/drawing/2014/main" id="{AF30AA63-B36E-45EB-8CE2-8F0C3B6BFD5C}"/>
              </a:ext>
            </a:extLst>
          </p:cNvPr>
          <p:cNvSpPr txBox="1"/>
          <p:nvPr/>
        </p:nvSpPr>
        <p:spPr>
          <a:xfrm>
            <a:off x="135085" y="4828775"/>
            <a:ext cx="982515" cy="215444"/>
          </a:xfrm>
          <a:prstGeom prst="rect">
            <a:avLst/>
          </a:prstGeom>
          <a:noFill/>
        </p:spPr>
        <p:txBody>
          <a:bodyPr wrap="square" rtlCol="0">
            <a:spAutoFit/>
          </a:bodyPr>
          <a:lstStyle/>
          <a:p>
            <a:r>
              <a:rPr lang="en-GB" sz="800" dirty="0">
                <a:solidFill>
                  <a:srgbClr val="015A3C"/>
                </a:solidFill>
                <a:latin typeface="Arial" panose="020B0604020202020204" pitchFamily="34" charset="0"/>
                <a:cs typeface="Arial" panose="020B0604020202020204" pitchFamily="34" charset="0"/>
              </a:rPr>
              <a:t>Post-16 English</a:t>
            </a:r>
          </a:p>
        </p:txBody>
      </p:sp>
    </p:spTree>
    <p:extLst>
      <p:ext uri="{BB962C8B-B14F-4D97-AF65-F5344CB8AC3E}">
        <p14:creationId xmlns:p14="http://schemas.microsoft.com/office/powerpoint/2010/main" val="310166399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snowy lodge">
            <a:extLst>
              <a:ext uri="{FF2B5EF4-FFF2-40B4-BE49-F238E27FC236}">
                <a16:creationId xmlns:a16="http://schemas.microsoft.com/office/drawing/2014/main" id="{BAB058BF-C47C-45AA-8390-2CB6359EC3DE}"/>
              </a:ext>
            </a:extLst>
          </p:cNvPr>
          <p:cNvPicPr>
            <a:picLocks noChangeAspect="1"/>
          </p:cNvPicPr>
          <p:nvPr/>
        </p:nvPicPr>
        <p:blipFill>
          <a:blip r:embed="rId2"/>
          <a:stretch>
            <a:fillRect/>
          </a:stretch>
        </p:blipFill>
        <p:spPr>
          <a:xfrm>
            <a:off x="1768380" y="1330004"/>
            <a:ext cx="5239993" cy="3473195"/>
          </a:xfrm>
          <a:prstGeom prst="rect">
            <a:avLst/>
          </a:prstGeom>
        </p:spPr>
      </p:pic>
      <p:sp>
        <p:nvSpPr>
          <p:cNvPr id="5" name="Title 2">
            <a:extLst>
              <a:ext uri="{FF2B5EF4-FFF2-40B4-BE49-F238E27FC236}">
                <a16:creationId xmlns:a16="http://schemas.microsoft.com/office/drawing/2014/main" id="{029EDD53-5189-4901-8B0E-78773F4AF5EA}"/>
              </a:ext>
            </a:extLst>
          </p:cNvPr>
          <p:cNvSpPr>
            <a:spLocks noGrp="1"/>
          </p:cNvSpPr>
          <p:nvPr>
            <p:ph type="title"/>
          </p:nvPr>
        </p:nvSpPr>
        <p:spPr>
          <a:xfrm>
            <a:off x="452773" y="229325"/>
            <a:ext cx="6555600" cy="405000"/>
          </a:xfrm>
        </p:spPr>
        <p:txBody>
          <a:bodyPr>
            <a:normAutofit fontScale="90000"/>
          </a:bodyPr>
          <a:lstStyle/>
          <a:p>
            <a:r>
              <a:rPr lang="en-US" sz="2400" b="1" dirty="0">
                <a:solidFill>
                  <a:srgbClr val="015A3C"/>
                </a:solidFill>
                <a:latin typeface="Arial" panose="020B0604020202020204" pitchFamily="34" charset="0"/>
                <a:cs typeface="Arial" panose="020B0604020202020204" pitchFamily="34" charset="0"/>
              </a:rPr>
              <a:t>Describe</a:t>
            </a:r>
          </a:p>
        </p:txBody>
      </p:sp>
      <p:sp>
        <p:nvSpPr>
          <p:cNvPr id="6" name="object 4">
            <a:extLst>
              <a:ext uri="{FF2B5EF4-FFF2-40B4-BE49-F238E27FC236}">
                <a16:creationId xmlns:a16="http://schemas.microsoft.com/office/drawing/2014/main" id="{73659A2E-BFD5-48C1-B883-CD8716CCDE00}"/>
              </a:ext>
              <a:ext uri="{C183D7F6-B498-43B3-948B-1728B52AA6E4}">
                <adec:decorative xmlns:adec="http://schemas.microsoft.com/office/drawing/2017/decorative" val="1"/>
              </a:ext>
            </a:extLst>
          </p:cNvPr>
          <p:cNvSpPr>
            <a:spLocks/>
          </p:cNvSpPr>
          <p:nvPr/>
        </p:nvSpPr>
        <p:spPr bwMode="auto">
          <a:xfrm>
            <a:off x="556418" y="736507"/>
            <a:ext cx="8031163" cy="72000"/>
          </a:xfrm>
          <a:custGeom>
            <a:avLst/>
            <a:gdLst>
              <a:gd name="T0" fmla="*/ 0 w 8352155"/>
              <a:gd name="T1" fmla="*/ 0 h 45719"/>
              <a:gd name="T2" fmla="*/ 6377997 w 8352155"/>
              <a:gd name="T3" fmla="*/ 0 h 45719"/>
              <a:gd name="T4" fmla="*/ 0 60000 65536"/>
              <a:gd name="T5" fmla="*/ 0 60000 65536"/>
            </a:gdLst>
            <a:ahLst/>
            <a:cxnLst>
              <a:cxn ang="T4">
                <a:pos x="T0" y="T1"/>
              </a:cxn>
              <a:cxn ang="T5">
                <a:pos x="T2" y="T3"/>
              </a:cxn>
            </a:cxnLst>
            <a:rect l="0" t="0" r="r" b="b"/>
            <a:pathLst>
              <a:path w="8352155" h="45719">
                <a:moveTo>
                  <a:pt x="0" y="0"/>
                </a:moveTo>
                <a:lnTo>
                  <a:pt x="8351901" y="0"/>
                </a:lnTo>
              </a:path>
            </a:pathLst>
          </a:custGeom>
          <a:noFill/>
          <a:ln w="6350">
            <a:solidFill>
              <a:srgbClr val="1D1D1B"/>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GB"/>
          </a:p>
        </p:txBody>
      </p:sp>
      <p:sp>
        <p:nvSpPr>
          <p:cNvPr id="7" name="Rectangle 6">
            <a:extLst>
              <a:ext uri="{FF2B5EF4-FFF2-40B4-BE49-F238E27FC236}">
                <a16:creationId xmlns:a16="http://schemas.microsoft.com/office/drawing/2014/main" id="{195434C7-95EA-45A6-A7D0-38DD97E3B4F7}"/>
              </a:ext>
            </a:extLst>
          </p:cNvPr>
          <p:cNvSpPr/>
          <p:nvPr/>
        </p:nvSpPr>
        <p:spPr>
          <a:xfrm>
            <a:off x="452774" y="828276"/>
            <a:ext cx="6555599" cy="307777"/>
          </a:xfrm>
          <a:prstGeom prst="rect">
            <a:avLst/>
          </a:prstGeom>
        </p:spPr>
        <p:txBody>
          <a:bodyPr wrap="square">
            <a:spAutoFit/>
          </a:bodyPr>
          <a:lstStyle/>
          <a:p>
            <a:r>
              <a:rPr lang="en-US" sz="1400" b="1" dirty="0">
                <a:solidFill>
                  <a:srgbClr val="015A3C"/>
                </a:solidFill>
                <a:latin typeface="Arial" panose="020B0604020202020204" pitchFamily="34" charset="0"/>
                <a:cs typeface="Arial" panose="020B0604020202020204" pitchFamily="34" charset="0"/>
              </a:rPr>
              <a:t>Task: </a:t>
            </a:r>
            <a:r>
              <a:rPr lang="en-US" sz="1400" dirty="0">
                <a:latin typeface="Arial" panose="020B0604020202020204" pitchFamily="34" charset="0"/>
                <a:cs typeface="Arial" panose="020B0604020202020204" pitchFamily="34" charset="0"/>
              </a:rPr>
              <a:t>Write a description suggested by this picture. </a:t>
            </a:r>
          </a:p>
        </p:txBody>
      </p:sp>
      <p:sp>
        <p:nvSpPr>
          <p:cNvPr id="8" name="Rectangle 7">
            <a:extLst>
              <a:ext uri="{FF2B5EF4-FFF2-40B4-BE49-F238E27FC236}">
                <a16:creationId xmlns:a16="http://schemas.microsoft.com/office/drawing/2014/main" id="{BC55737B-491A-4305-A96A-2084BC544B99}"/>
              </a:ext>
            </a:extLst>
          </p:cNvPr>
          <p:cNvSpPr/>
          <p:nvPr/>
        </p:nvSpPr>
        <p:spPr>
          <a:xfrm>
            <a:off x="8247168" y="4836470"/>
            <a:ext cx="761747" cy="207749"/>
          </a:xfrm>
          <a:prstGeom prst="rect">
            <a:avLst/>
          </a:prstGeom>
        </p:spPr>
        <p:txBody>
          <a:bodyPr wrap="none">
            <a:spAutoFit/>
          </a:bodyPr>
          <a:lstStyle/>
          <a:p>
            <a:r>
              <a:rPr lang="en-GB" sz="750" dirty="0">
                <a:solidFill>
                  <a:srgbClr val="000000"/>
                </a:solidFill>
                <a:latin typeface="Arial" panose="020B0604020202020204" pitchFamily="34" charset="0"/>
                <a:ea typeface="Calibri" panose="020F0502020204030204" pitchFamily="34" charset="0"/>
                <a:cs typeface="Myriad Pro Light" panose="020B0403030403020204" pitchFamily="34" charset="0"/>
              </a:rPr>
              <a:t>© OCR 2020 </a:t>
            </a:r>
            <a:endParaRPr lang="en-GB" sz="750" dirty="0"/>
          </a:p>
        </p:txBody>
      </p:sp>
      <p:sp>
        <p:nvSpPr>
          <p:cNvPr id="9" name="TextBox 8">
            <a:extLst>
              <a:ext uri="{FF2B5EF4-FFF2-40B4-BE49-F238E27FC236}">
                <a16:creationId xmlns:a16="http://schemas.microsoft.com/office/drawing/2014/main" id="{BAFB8DF4-AEBF-41BB-9E0E-0E2BC96BCE30}"/>
              </a:ext>
            </a:extLst>
          </p:cNvPr>
          <p:cNvSpPr txBox="1"/>
          <p:nvPr/>
        </p:nvSpPr>
        <p:spPr>
          <a:xfrm>
            <a:off x="135085" y="4828775"/>
            <a:ext cx="982515" cy="215444"/>
          </a:xfrm>
          <a:prstGeom prst="rect">
            <a:avLst/>
          </a:prstGeom>
          <a:noFill/>
        </p:spPr>
        <p:txBody>
          <a:bodyPr wrap="square" rtlCol="0">
            <a:spAutoFit/>
          </a:bodyPr>
          <a:lstStyle/>
          <a:p>
            <a:r>
              <a:rPr lang="en-GB" sz="800" dirty="0">
                <a:solidFill>
                  <a:srgbClr val="015A3C"/>
                </a:solidFill>
                <a:latin typeface="Arial" panose="020B0604020202020204" pitchFamily="34" charset="0"/>
                <a:cs typeface="Arial" panose="020B0604020202020204" pitchFamily="34" charset="0"/>
              </a:rPr>
              <a:t>Post-16 English</a:t>
            </a:r>
          </a:p>
        </p:txBody>
      </p:sp>
    </p:spTree>
    <p:extLst>
      <p:ext uri="{BB962C8B-B14F-4D97-AF65-F5344CB8AC3E}">
        <p14:creationId xmlns:p14="http://schemas.microsoft.com/office/powerpoint/2010/main" val="58122637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2">
            <a:extLst>
              <a:ext uri="{FF2B5EF4-FFF2-40B4-BE49-F238E27FC236}">
                <a16:creationId xmlns:a16="http://schemas.microsoft.com/office/drawing/2014/main" id="{603BD040-4DA9-4769-9F03-169F374C4BF7}"/>
              </a:ext>
            </a:extLst>
          </p:cNvPr>
          <p:cNvSpPr>
            <a:spLocks noGrp="1"/>
          </p:cNvSpPr>
          <p:nvPr>
            <p:ph type="title"/>
          </p:nvPr>
        </p:nvSpPr>
        <p:spPr>
          <a:xfrm>
            <a:off x="452773" y="229325"/>
            <a:ext cx="6555600" cy="405000"/>
          </a:xfrm>
        </p:spPr>
        <p:txBody>
          <a:bodyPr>
            <a:normAutofit fontScale="90000"/>
          </a:bodyPr>
          <a:lstStyle/>
          <a:p>
            <a:r>
              <a:rPr lang="en-US" sz="2400" b="1" dirty="0">
                <a:solidFill>
                  <a:srgbClr val="015A3C"/>
                </a:solidFill>
                <a:latin typeface="Arial" panose="020B0604020202020204" pitchFamily="34" charset="0"/>
                <a:cs typeface="Arial" panose="020B0604020202020204" pitchFamily="34" charset="0"/>
              </a:rPr>
              <a:t>Describe</a:t>
            </a:r>
          </a:p>
        </p:txBody>
      </p:sp>
      <p:sp>
        <p:nvSpPr>
          <p:cNvPr id="5" name="object 4">
            <a:extLst>
              <a:ext uri="{FF2B5EF4-FFF2-40B4-BE49-F238E27FC236}">
                <a16:creationId xmlns:a16="http://schemas.microsoft.com/office/drawing/2014/main" id="{CADB8247-9DD8-42A7-B2F0-EE6CC171B3D8}"/>
              </a:ext>
              <a:ext uri="{C183D7F6-B498-43B3-948B-1728B52AA6E4}">
                <adec:decorative xmlns:adec="http://schemas.microsoft.com/office/drawing/2017/decorative" val="1"/>
              </a:ext>
            </a:extLst>
          </p:cNvPr>
          <p:cNvSpPr>
            <a:spLocks/>
          </p:cNvSpPr>
          <p:nvPr/>
        </p:nvSpPr>
        <p:spPr bwMode="auto">
          <a:xfrm>
            <a:off x="556418" y="736507"/>
            <a:ext cx="8031163" cy="72000"/>
          </a:xfrm>
          <a:custGeom>
            <a:avLst/>
            <a:gdLst>
              <a:gd name="T0" fmla="*/ 0 w 8352155"/>
              <a:gd name="T1" fmla="*/ 0 h 45719"/>
              <a:gd name="T2" fmla="*/ 6377997 w 8352155"/>
              <a:gd name="T3" fmla="*/ 0 h 45719"/>
              <a:gd name="T4" fmla="*/ 0 60000 65536"/>
              <a:gd name="T5" fmla="*/ 0 60000 65536"/>
            </a:gdLst>
            <a:ahLst/>
            <a:cxnLst>
              <a:cxn ang="T4">
                <a:pos x="T0" y="T1"/>
              </a:cxn>
              <a:cxn ang="T5">
                <a:pos x="T2" y="T3"/>
              </a:cxn>
            </a:cxnLst>
            <a:rect l="0" t="0" r="r" b="b"/>
            <a:pathLst>
              <a:path w="8352155" h="45719">
                <a:moveTo>
                  <a:pt x="0" y="0"/>
                </a:moveTo>
                <a:lnTo>
                  <a:pt x="8351901" y="0"/>
                </a:lnTo>
              </a:path>
            </a:pathLst>
          </a:custGeom>
          <a:noFill/>
          <a:ln w="6350">
            <a:solidFill>
              <a:srgbClr val="1D1D1B"/>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GB"/>
          </a:p>
        </p:txBody>
      </p:sp>
      <p:sp>
        <p:nvSpPr>
          <p:cNvPr id="6" name="Rectangle 5">
            <a:extLst>
              <a:ext uri="{FF2B5EF4-FFF2-40B4-BE49-F238E27FC236}">
                <a16:creationId xmlns:a16="http://schemas.microsoft.com/office/drawing/2014/main" id="{2FD67AF8-B9F2-4A8E-9FEB-41BDE76D1491}"/>
              </a:ext>
            </a:extLst>
          </p:cNvPr>
          <p:cNvSpPr/>
          <p:nvPr/>
        </p:nvSpPr>
        <p:spPr>
          <a:xfrm>
            <a:off x="452774" y="828276"/>
            <a:ext cx="6555599" cy="307777"/>
          </a:xfrm>
          <a:prstGeom prst="rect">
            <a:avLst/>
          </a:prstGeom>
        </p:spPr>
        <p:txBody>
          <a:bodyPr wrap="square">
            <a:spAutoFit/>
          </a:bodyPr>
          <a:lstStyle/>
          <a:p>
            <a:r>
              <a:rPr lang="en-US" sz="1400" b="1" dirty="0">
                <a:solidFill>
                  <a:srgbClr val="015A3C"/>
                </a:solidFill>
                <a:latin typeface="Arial" panose="020B0604020202020204" pitchFamily="34" charset="0"/>
                <a:cs typeface="Arial" panose="020B0604020202020204" pitchFamily="34" charset="0"/>
              </a:rPr>
              <a:t>Task: </a:t>
            </a:r>
            <a:r>
              <a:rPr lang="en-US" sz="1400" dirty="0">
                <a:latin typeface="Arial" panose="020B0604020202020204" pitchFamily="34" charset="0"/>
                <a:cs typeface="Arial" panose="020B0604020202020204" pitchFamily="34" charset="0"/>
              </a:rPr>
              <a:t>Write a description suggested by this picture. </a:t>
            </a:r>
          </a:p>
        </p:txBody>
      </p:sp>
      <p:sp>
        <p:nvSpPr>
          <p:cNvPr id="8" name="Rectangle 7">
            <a:extLst>
              <a:ext uri="{FF2B5EF4-FFF2-40B4-BE49-F238E27FC236}">
                <a16:creationId xmlns:a16="http://schemas.microsoft.com/office/drawing/2014/main" id="{E3696B22-BC6C-4EF0-AFD8-969B27A481A9}"/>
              </a:ext>
            </a:extLst>
          </p:cNvPr>
          <p:cNvSpPr/>
          <p:nvPr/>
        </p:nvSpPr>
        <p:spPr>
          <a:xfrm>
            <a:off x="8247168" y="4836470"/>
            <a:ext cx="761747" cy="207749"/>
          </a:xfrm>
          <a:prstGeom prst="rect">
            <a:avLst/>
          </a:prstGeom>
        </p:spPr>
        <p:txBody>
          <a:bodyPr wrap="none">
            <a:spAutoFit/>
          </a:bodyPr>
          <a:lstStyle/>
          <a:p>
            <a:r>
              <a:rPr lang="en-GB" sz="750" dirty="0">
                <a:solidFill>
                  <a:srgbClr val="000000"/>
                </a:solidFill>
                <a:latin typeface="Arial" panose="020B0604020202020204" pitchFamily="34" charset="0"/>
                <a:ea typeface="Calibri" panose="020F0502020204030204" pitchFamily="34" charset="0"/>
                <a:cs typeface="Myriad Pro Light" panose="020B0403030403020204" pitchFamily="34" charset="0"/>
              </a:rPr>
              <a:t>© OCR 2020 </a:t>
            </a:r>
            <a:endParaRPr lang="en-GB" sz="750" dirty="0"/>
          </a:p>
        </p:txBody>
      </p:sp>
      <p:sp>
        <p:nvSpPr>
          <p:cNvPr id="9" name="TextBox 8">
            <a:extLst>
              <a:ext uri="{FF2B5EF4-FFF2-40B4-BE49-F238E27FC236}">
                <a16:creationId xmlns:a16="http://schemas.microsoft.com/office/drawing/2014/main" id="{F8B243D3-1D6F-41CE-94E4-8AB7EF35E8F6}"/>
              </a:ext>
            </a:extLst>
          </p:cNvPr>
          <p:cNvSpPr txBox="1"/>
          <p:nvPr/>
        </p:nvSpPr>
        <p:spPr>
          <a:xfrm>
            <a:off x="135085" y="4828775"/>
            <a:ext cx="982515" cy="215444"/>
          </a:xfrm>
          <a:prstGeom prst="rect">
            <a:avLst/>
          </a:prstGeom>
          <a:noFill/>
        </p:spPr>
        <p:txBody>
          <a:bodyPr wrap="square" rtlCol="0">
            <a:spAutoFit/>
          </a:bodyPr>
          <a:lstStyle/>
          <a:p>
            <a:r>
              <a:rPr lang="en-GB" sz="800" dirty="0">
                <a:solidFill>
                  <a:srgbClr val="015A3C"/>
                </a:solidFill>
                <a:latin typeface="Arial" panose="020B0604020202020204" pitchFamily="34" charset="0"/>
                <a:cs typeface="Arial" panose="020B0604020202020204" pitchFamily="34" charset="0"/>
              </a:rPr>
              <a:t>Post-16 English</a:t>
            </a:r>
          </a:p>
        </p:txBody>
      </p:sp>
      <p:pic>
        <p:nvPicPr>
          <p:cNvPr id="2" name="Picture 1" descr="New York ">
            <a:extLst>
              <a:ext uri="{FF2B5EF4-FFF2-40B4-BE49-F238E27FC236}">
                <a16:creationId xmlns:a16="http://schemas.microsoft.com/office/drawing/2014/main" id="{457C22A1-AF34-4047-BB6B-664B3BAC3F27}"/>
              </a:ext>
            </a:extLst>
          </p:cNvPr>
          <p:cNvPicPr>
            <a:picLocks noChangeAspect="1"/>
          </p:cNvPicPr>
          <p:nvPr/>
        </p:nvPicPr>
        <p:blipFill>
          <a:blip r:embed="rId2"/>
          <a:stretch>
            <a:fillRect/>
          </a:stretch>
        </p:blipFill>
        <p:spPr>
          <a:xfrm>
            <a:off x="1672198" y="1189719"/>
            <a:ext cx="5504012" cy="3646004"/>
          </a:xfrm>
          <a:prstGeom prst="rect">
            <a:avLst/>
          </a:prstGeom>
        </p:spPr>
      </p:pic>
    </p:spTree>
    <p:extLst>
      <p:ext uri="{BB962C8B-B14F-4D97-AF65-F5344CB8AC3E}">
        <p14:creationId xmlns:p14="http://schemas.microsoft.com/office/powerpoint/2010/main" val="397518497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D6908B86-DF3A-4EDB-946D-963B5D9A0F0C}"/>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7777503" y="2211710"/>
            <a:ext cx="1094746" cy="432048"/>
          </a:xfrm>
          <a:prstGeom prst="rect">
            <a:avLst/>
          </a:prstGeom>
        </p:spPr>
      </p:pic>
      <p:pic>
        <p:nvPicPr>
          <p:cNvPr id="6" name="Picture 5">
            <a:extLst>
              <a:ext uri="{FF2B5EF4-FFF2-40B4-BE49-F238E27FC236}">
                <a16:creationId xmlns:a16="http://schemas.microsoft.com/office/drawing/2014/main" id="{10BE6532-0B63-4A73-8174-DC9448FC4D0C}"/>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341295" y="2216940"/>
            <a:ext cx="1360896" cy="453632"/>
          </a:xfrm>
          <a:prstGeom prst="rect">
            <a:avLst/>
          </a:prstGeom>
        </p:spPr>
      </p:pic>
      <p:sp>
        <p:nvSpPr>
          <p:cNvPr id="8" name="Text Placeholder 2">
            <a:extLst>
              <a:ext uri="{FF2B5EF4-FFF2-40B4-BE49-F238E27FC236}">
                <a16:creationId xmlns:a16="http://schemas.microsoft.com/office/drawing/2014/main" id="{9FF8FF85-FCF2-4677-92A3-A588BF93063B}"/>
              </a:ext>
            </a:extLst>
          </p:cNvPr>
          <p:cNvSpPr txBox="1">
            <a:spLocks/>
          </p:cNvSpPr>
          <p:nvPr/>
        </p:nvSpPr>
        <p:spPr>
          <a:xfrm>
            <a:off x="250825" y="2931790"/>
            <a:ext cx="8621713" cy="1930978"/>
          </a:xfrm>
          <a:prstGeom prst="rect">
            <a:avLst/>
          </a:prstGeom>
        </p:spPr>
        <p:txBody>
          <a:bodyPr vert="horz" lIns="91440" tIns="45720" rIns="91440" bIns="45720" rtlCol="0" anchor="ctr"/>
          <a:lstStyle>
            <a:defPPr>
              <a:defRPr lang="en-US"/>
            </a:defPPr>
            <a:lvl1pPr marL="0" marR="0" indent="0" algn="l" defTabSz="685800" rtl="0" eaLnBrk="1" fontAlgn="base" latinLnBrk="0" hangingPunct="1">
              <a:lnSpc>
                <a:spcPct val="114000"/>
              </a:lnSpc>
              <a:spcBef>
                <a:spcPts val="0"/>
              </a:spcBef>
              <a:spcAft>
                <a:spcPts val="600"/>
              </a:spcAft>
              <a:buClrTx/>
              <a:buSzTx/>
              <a:buFontTx/>
              <a:buNone/>
              <a:tabLst/>
              <a:defRPr kumimoji="0" lang="en-GB" sz="800" b="0" i="0" u="none" strike="noStrike" kern="1200" cap="none" spc="0" normalizeH="0" baseline="0" noProof="0" dirty="0" smtClean="0">
                <a:ln>
                  <a:noFill/>
                </a:ln>
                <a:solidFill>
                  <a:srgbClr val="000000"/>
                </a:solidFill>
                <a:effectLst/>
                <a:uLnTx/>
                <a:uFillTx/>
                <a:latin typeface="Arial" panose="020B0604020202020204" pitchFamily="34" charset="0"/>
                <a:ea typeface="Calibri" panose="020F0502020204030204" pitchFamily="34" charset="0"/>
                <a:cs typeface="Myriad Pro Light" panose="020B0403030403020204" pitchFamily="34" charset="0"/>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nSpc>
                <a:spcPct val="115000"/>
              </a:lnSpc>
              <a:spcAft>
                <a:spcPts val="214"/>
              </a:spcAft>
              <a:tabLst>
                <a:tab pos="2149316" algn="ctr"/>
                <a:tab pos="4298633" algn="r"/>
              </a:tabLst>
              <a:defRPr/>
            </a:pPr>
            <a:r>
              <a:rPr lang="en-US" dirty="0">
                <a:solidFill>
                  <a:schemeClr val="tx1"/>
                </a:solidFill>
                <a:cs typeface="+mn-cs"/>
              </a:rPr>
              <a:t>We’d like to know your view on the resources we produce. Click ‘</a:t>
            </a:r>
            <a:r>
              <a:rPr lang="en-US" u="sng" dirty="0">
                <a:solidFill>
                  <a:srgbClr val="0000FF"/>
                </a:solidFill>
                <a:cs typeface="+mn-cs"/>
                <a:hlinkClick r:id="rId4"/>
              </a:rPr>
              <a:t>Like</a:t>
            </a:r>
            <a:r>
              <a:rPr lang="en-US" u="sng" dirty="0">
                <a:solidFill>
                  <a:srgbClr val="0563C1"/>
                </a:solidFill>
                <a:cs typeface="+mn-cs"/>
                <a:hlinkClick r:id="rId5"/>
              </a:rPr>
              <a:t>’</a:t>
            </a:r>
            <a:r>
              <a:rPr lang="en-US" dirty="0">
                <a:solidFill>
                  <a:schemeClr val="tx1"/>
                </a:solidFill>
                <a:cs typeface="+mn-cs"/>
              </a:rPr>
              <a:t> or ‘</a:t>
            </a:r>
            <a:r>
              <a:rPr lang="en-US" u="sng" dirty="0">
                <a:solidFill>
                  <a:srgbClr val="0000FF"/>
                </a:solidFill>
                <a:cs typeface="+mn-cs"/>
                <a:hlinkClick r:id="rId6"/>
              </a:rPr>
              <a:t>Dislike</a:t>
            </a:r>
            <a:r>
              <a:rPr lang="en-US" u="sng" dirty="0">
                <a:solidFill>
                  <a:srgbClr val="0563C1"/>
                </a:solidFill>
                <a:cs typeface="+mn-cs"/>
                <a:hlinkClick r:id="rId7"/>
              </a:rPr>
              <a:t>’</a:t>
            </a:r>
            <a:r>
              <a:rPr lang="en-US" dirty="0">
                <a:solidFill>
                  <a:schemeClr val="tx1"/>
                </a:solidFill>
                <a:cs typeface="+mn-cs"/>
              </a:rPr>
              <a:t> to send us an auto generated email about this resource. Add comments if you want to. Let us know how we can improve this resource or what else you need. Your email will not be used or shared for any marketing purposes.</a:t>
            </a:r>
            <a:endParaRPr lang="en-US" sz="1000" dirty="0">
              <a:solidFill>
                <a:schemeClr val="tx1"/>
              </a:solidFill>
              <a:cs typeface="+mn-cs"/>
            </a:endParaRPr>
          </a:p>
          <a:p>
            <a:pPr fontAlgn="ctr">
              <a:lnSpc>
                <a:spcPct val="120000"/>
              </a:lnSpc>
              <a:spcAft>
                <a:spcPts val="214"/>
              </a:spcAft>
              <a:defRPr/>
            </a:pPr>
            <a:r>
              <a:rPr lang="en-US" dirty="0">
                <a:cs typeface="+mn-cs"/>
              </a:rPr>
              <a:t>Looking for another resource? There is now a quick and easy search </a:t>
            </a:r>
            <a:r>
              <a:rPr lang="en-US" u="sng" dirty="0">
                <a:solidFill>
                  <a:srgbClr val="0000FF"/>
                </a:solidFill>
                <a:cs typeface="+mn-cs"/>
                <a:hlinkClick r:id="rId8"/>
              </a:rPr>
              <a:t>tool to help find free resources</a:t>
            </a:r>
            <a:r>
              <a:rPr lang="en-US" dirty="0">
                <a:cs typeface="+mn-cs"/>
              </a:rPr>
              <a:t> for your qualification.</a:t>
            </a:r>
          </a:p>
          <a:p>
            <a:pPr>
              <a:lnSpc>
                <a:spcPts val="904"/>
              </a:lnSpc>
              <a:spcAft>
                <a:spcPts val="375"/>
              </a:spcAft>
              <a:defRPr/>
            </a:pPr>
            <a:r>
              <a:rPr lang="en-US" dirty="0"/>
              <a:t>OCR provides resources to help you deliver our qualifications. These resources do not represent any particular teaching method we expect you to use. We update our resources regularly and aim to make sure content is accurate but please check the OCR website so that you have the most up to date version. OCR cannot be held responsible for any errors or omissions in these resources. </a:t>
            </a:r>
            <a:endParaRPr lang="en-US" sz="1000" dirty="0">
              <a:solidFill>
                <a:schemeClr val="tx1"/>
              </a:solidFill>
              <a:latin typeface="Myriad Pro Light" panose="020B0403030403020204" pitchFamily="34" charset="0"/>
              <a:cs typeface="Times New Roman" panose="02020603050405020304" pitchFamily="18" charset="0"/>
            </a:endParaRPr>
          </a:p>
          <a:p>
            <a:pPr>
              <a:lnSpc>
                <a:spcPts val="904"/>
              </a:lnSpc>
              <a:spcAft>
                <a:spcPts val="375"/>
              </a:spcAft>
              <a:defRPr/>
            </a:pPr>
            <a:r>
              <a:rPr lang="en-US" dirty="0"/>
              <a:t>Though we make every effort to check our resources, there may be contradictions between published support and the specification, so it is important that you always use information in the latest specification. We indicate any specification changes within the document itself, change the version number and provide a summary of the changes. If you do notice a discrepancy between the specification and a resource, please </a:t>
            </a:r>
            <a:r>
              <a:rPr lang="en-US" u="sng" dirty="0">
                <a:solidFill>
                  <a:srgbClr val="0000FF"/>
                </a:solidFill>
                <a:cs typeface="Times New Roman" panose="02020603050405020304" pitchFamily="18" charset="0"/>
                <a:hlinkClick r:id="rId9"/>
              </a:rPr>
              <a:t>contact us</a:t>
            </a:r>
            <a:r>
              <a:rPr lang="en-US" dirty="0"/>
              <a:t>. </a:t>
            </a:r>
            <a:endParaRPr lang="en-US" sz="1000" dirty="0">
              <a:solidFill>
                <a:schemeClr val="tx1"/>
              </a:solidFill>
              <a:latin typeface="Myriad Pro Light" panose="020B0403030403020204" pitchFamily="34" charset="0"/>
              <a:cs typeface="Times New Roman" panose="02020603050405020304" pitchFamily="18" charset="0"/>
            </a:endParaRPr>
          </a:p>
          <a:p>
            <a:pPr marR="47625">
              <a:lnSpc>
                <a:spcPct val="100000"/>
              </a:lnSpc>
              <a:spcAft>
                <a:spcPts val="375"/>
              </a:spcAft>
              <a:defRPr/>
            </a:pPr>
            <a:r>
              <a:rPr lang="en-US" dirty="0"/>
              <a:t>© OCR 2020 You can copy and distribute this resource freely if you keep the OCR logo and this small print intact and you acknowledge OCR as the originator of the resource. </a:t>
            </a:r>
            <a:endParaRPr lang="en-US" sz="1000" dirty="0">
              <a:solidFill>
                <a:schemeClr val="tx1"/>
              </a:solidFill>
              <a:latin typeface="Myriad Pro Light" panose="020B0403030403020204" pitchFamily="34" charset="0"/>
              <a:cs typeface="Times New Roman" panose="02020603050405020304" pitchFamily="18" charset="0"/>
            </a:endParaRPr>
          </a:p>
          <a:p>
            <a:pPr marR="47625">
              <a:lnSpc>
                <a:spcPct val="100000"/>
              </a:lnSpc>
              <a:spcAft>
                <a:spcPts val="375"/>
              </a:spcAft>
              <a:defRPr/>
            </a:pPr>
            <a:r>
              <a:rPr lang="en-US" dirty="0"/>
              <a:t>OCR acknowledges the use of the following content: Slides 3 and 5: Church ruin - Patricia Hamilton/Getty Images, Slide 4: Storm - </a:t>
            </a:r>
            <a:r>
              <a:rPr lang="en-US" dirty="0" err="1"/>
              <a:t>Hulton</a:t>
            </a:r>
            <a:r>
              <a:rPr lang="en-US" dirty="0"/>
              <a:t> Archive/Getty Images, Slide 15: Snowy lodge - </a:t>
            </a:r>
            <a:r>
              <a:rPr lang="en-US" dirty="0" err="1"/>
              <a:t>Leemanitor</a:t>
            </a:r>
            <a:r>
              <a:rPr lang="en-US" dirty="0"/>
              <a:t>/Getty Images, Slide 16: New York - Loop Images/Getty Images</a:t>
            </a:r>
          </a:p>
          <a:p>
            <a:pPr marR="47625">
              <a:lnSpc>
                <a:spcPct val="100000"/>
              </a:lnSpc>
              <a:spcAft>
                <a:spcPts val="375"/>
              </a:spcAft>
              <a:defRPr/>
            </a:pPr>
            <a:r>
              <a:rPr lang="en-US" dirty="0"/>
              <a:t>Whether you already offer OCR qualifications, are new to OCR or are thinking about switching, you can request more information using our </a:t>
            </a:r>
            <a:r>
              <a:rPr lang="en-US" u="sng" dirty="0">
                <a:solidFill>
                  <a:srgbClr val="0000FF"/>
                </a:solidFill>
                <a:cs typeface="Times New Roman" panose="02020603050405020304" pitchFamily="18" charset="0"/>
                <a:hlinkClick r:id="rId10"/>
              </a:rPr>
              <a:t>Expression of Interest form</a:t>
            </a:r>
            <a:r>
              <a:rPr lang="en-US" dirty="0"/>
              <a:t>. </a:t>
            </a:r>
            <a:endParaRPr lang="en-US" sz="1000" dirty="0">
              <a:solidFill>
                <a:schemeClr val="tx1"/>
              </a:solidFill>
              <a:latin typeface="Myriad Pro Light" panose="020B0403030403020204" pitchFamily="34" charset="0"/>
              <a:cs typeface="Times New Roman" panose="02020603050405020304" pitchFamily="18" charset="0"/>
            </a:endParaRPr>
          </a:p>
          <a:p>
            <a:pPr>
              <a:lnSpc>
                <a:spcPct val="106000"/>
              </a:lnSpc>
              <a:defRPr/>
            </a:pPr>
            <a:r>
              <a:rPr lang="en-US" dirty="0"/>
              <a:t>Please </a:t>
            </a:r>
            <a:r>
              <a:rPr lang="en-US" u="sng" dirty="0">
                <a:solidFill>
                  <a:srgbClr val="0000FF"/>
                </a:solidFill>
                <a:cs typeface="+mn-cs"/>
                <a:hlinkClick r:id="rId11"/>
              </a:rPr>
              <a:t>get in touch</a:t>
            </a:r>
            <a:r>
              <a:rPr lang="en-US" u="sng" dirty="0">
                <a:solidFill>
                  <a:srgbClr val="0000FF"/>
                </a:solidFill>
              </a:rPr>
              <a:t> </a:t>
            </a:r>
            <a:r>
              <a:rPr lang="en-US" dirty="0"/>
              <a:t>if you want to discuss the accessibility of resources we offer to support you in delivering our qualifications.</a:t>
            </a:r>
            <a:endParaRPr lang="en-US" sz="1000" dirty="0">
              <a:solidFill>
                <a:schemeClr val="tx1"/>
              </a:solidFill>
              <a:cs typeface="+mn-cs"/>
            </a:endParaRPr>
          </a:p>
        </p:txBody>
      </p:sp>
    </p:spTree>
    <p:extLst>
      <p:ext uri="{BB962C8B-B14F-4D97-AF65-F5344CB8AC3E}">
        <p14:creationId xmlns:p14="http://schemas.microsoft.com/office/powerpoint/2010/main" val="426060289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F8054C8C-A25A-4C7A-814E-26F6C87CDA52}"/>
              </a:ext>
            </a:extLst>
          </p:cNvPr>
          <p:cNvSpPr/>
          <p:nvPr/>
        </p:nvSpPr>
        <p:spPr>
          <a:xfrm>
            <a:off x="8247168" y="4836470"/>
            <a:ext cx="761747" cy="207749"/>
          </a:xfrm>
          <a:prstGeom prst="rect">
            <a:avLst/>
          </a:prstGeom>
        </p:spPr>
        <p:txBody>
          <a:bodyPr wrap="none">
            <a:spAutoFit/>
          </a:bodyPr>
          <a:lstStyle/>
          <a:p>
            <a:r>
              <a:rPr lang="en-GB" sz="750" dirty="0">
                <a:solidFill>
                  <a:srgbClr val="000000"/>
                </a:solidFill>
                <a:latin typeface="Arial" panose="020B0604020202020204" pitchFamily="34" charset="0"/>
                <a:ea typeface="Calibri" panose="020F0502020204030204" pitchFamily="34" charset="0"/>
                <a:cs typeface="Myriad Pro Light" panose="020B0403030403020204" pitchFamily="34" charset="0"/>
              </a:rPr>
              <a:t>© OCR 2020 </a:t>
            </a:r>
            <a:endParaRPr lang="en-GB" sz="750" dirty="0"/>
          </a:p>
        </p:txBody>
      </p:sp>
      <p:sp>
        <p:nvSpPr>
          <p:cNvPr id="4" name="Content Placeholder 1">
            <a:extLst>
              <a:ext uri="{FF2B5EF4-FFF2-40B4-BE49-F238E27FC236}">
                <a16:creationId xmlns:a16="http://schemas.microsoft.com/office/drawing/2014/main" id="{112DCD7D-6F30-4BD2-8ED1-B1A3569C9B7A}"/>
              </a:ext>
            </a:extLst>
          </p:cNvPr>
          <p:cNvSpPr>
            <a:spLocks noGrp="1"/>
          </p:cNvSpPr>
          <p:nvPr>
            <p:ph idx="1"/>
          </p:nvPr>
        </p:nvSpPr>
        <p:spPr>
          <a:xfrm>
            <a:off x="484632" y="978162"/>
            <a:ext cx="8031163" cy="2872481"/>
          </a:xfrm>
        </p:spPr>
        <p:txBody>
          <a:bodyPr>
            <a:normAutofit/>
          </a:bodyPr>
          <a:lstStyle/>
          <a:p>
            <a:pPr marL="0" indent="0">
              <a:spcBef>
                <a:spcPts val="1200"/>
              </a:spcBef>
              <a:buNone/>
            </a:pPr>
            <a:r>
              <a:rPr lang="en-US" sz="1400" b="1" dirty="0">
                <a:solidFill>
                  <a:srgbClr val="015A3C"/>
                </a:solidFill>
                <a:latin typeface="Arial" panose="020B0604020202020204" pitchFamily="34" charset="0"/>
                <a:cs typeface="Arial" panose="020B0604020202020204" pitchFamily="34" charset="0"/>
              </a:rPr>
              <a:t>C</a:t>
            </a:r>
            <a:r>
              <a:rPr lang="en-US" sz="1400" dirty="0">
                <a:latin typeface="Arial" panose="020B0604020202020204" pitchFamily="34" charset="0"/>
                <a:cs typeface="Arial" panose="020B0604020202020204" pitchFamily="34" charset="0"/>
              </a:rPr>
              <a:t> - </a:t>
            </a:r>
            <a:r>
              <a:rPr lang="en-US" sz="1400" dirty="0" err="1">
                <a:latin typeface="Arial" panose="020B0604020202020204" pitchFamily="34" charset="0"/>
                <a:cs typeface="Arial" panose="020B0604020202020204" pitchFamily="34" charset="0"/>
              </a:rPr>
              <a:t>Colours</a:t>
            </a:r>
            <a:endParaRPr lang="en-US" sz="1400" dirty="0">
              <a:latin typeface="Arial" panose="020B0604020202020204" pitchFamily="34" charset="0"/>
              <a:cs typeface="Arial" panose="020B0604020202020204" pitchFamily="34" charset="0"/>
            </a:endParaRPr>
          </a:p>
          <a:p>
            <a:pPr marL="0" indent="0">
              <a:spcBef>
                <a:spcPts val="1200"/>
              </a:spcBef>
              <a:buNone/>
            </a:pPr>
            <a:r>
              <a:rPr lang="en-US" sz="1400" b="1" dirty="0">
                <a:solidFill>
                  <a:srgbClr val="015A3C"/>
                </a:solidFill>
                <a:latin typeface="Arial" panose="020B0604020202020204" pitchFamily="34" charset="0"/>
                <a:cs typeface="Arial" panose="020B0604020202020204" pitchFamily="34" charset="0"/>
              </a:rPr>
              <a:t>A</a:t>
            </a:r>
            <a:r>
              <a:rPr lang="en-US" sz="1400" dirty="0">
                <a:latin typeface="Arial" panose="020B0604020202020204" pitchFamily="34" charset="0"/>
                <a:cs typeface="Arial" panose="020B0604020202020204" pitchFamily="34" charset="0"/>
              </a:rPr>
              <a:t> – Adjectives and adverbs</a:t>
            </a:r>
          </a:p>
          <a:p>
            <a:pPr marL="0" indent="0">
              <a:spcBef>
                <a:spcPts val="1200"/>
              </a:spcBef>
              <a:buNone/>
            </a:pPr>
            <a:r>
              <a:rPr lang="en-US" sz="1400" b="1" dirty="0">
                <a:solidFill>
                  <a:srgbClr val="015A3C"/>
                </a:solidFill>
                <a:latin typeface="Arial" panose="020B0604020202020204" pitchFamily="34" charset="0"/>
                <a:cs typeface="Arial" panose="020B0604020202020204" pitchFamily="34" charset="0"/>
              </a:rPr>
              <a:t>S</a:t>
            </a:r>
            <a:r>
              <a:rPr lang="en-US" sz="1400" dirty="0">
                <a:latin typeface="Arial" panose="020B0604020202020204" pitchFamily="34" charset="0"/>
                <a:cs typeface="Arial" panose="020B0604020202020204" pitchFamily="34" charset="0"/>
              </a:rPr>
              <a:t> – Sentences (vary them – simple, compound and complex)</a:t>
            </a:r>
          </a:p>
          <a:p>
            <a:pPr marL="0" indent="0">
              <a:spcBef>
                <a:spcPts val="1200"/>
              </a:spcBef>
              <a:buNone/>
            </a:pPr>
            <a:r>
              <a:rPr lang="en-US" sz="1400" b="1" dirty="0">
                <a:solidFill>
                  <a:srgbClr val="015A3C"/>
                </a:solidFill>
                <a:latin typeface="Arial" panose="020B0604020202020204" pitchFamily="34" charset="0"/>
                <a:cs typeface="Arial" panose="020B0604020202020204" pitchFamily="34" charset="0"/>
              </a:rPr>
              <a:t>S</a:t>
            </a:r>
            <a:r>
              <a:rPr lang="en-US" sz="1400" dirty="0">
                <a:latin typeface="Arial" panose="020B0604020202020204" pitchFamily="34" charset="0"/>
                <a:cs typeface="Arial" panose="020B0604020202020204" pitchFamily="34" charset="0"/>
              </a:rPr>
              <a:t> - Senses</a:t>
            </a:r>
          </a:p>
          <a:p>
            <a:pPr marL="0" indent="0">
              <a:spcBef>
                <a:spcPts val="1200"/>
              </a:spcBef>
              <a:buNone/>
            </a:pPr>
            <a:r>
              <a:rPr lang="en-US" sz="1400" b="1" dirty="0">
                <a:solidFill>
                  <a:srgbClr val="015A3C"/>
                </a:solidFill>
                <a:latin typeface="Arial" panose="020B0604020202020204" pitchFamily="34" charset="0"/>
                <a:cs typeface="Arial" panose="020B0604020202020204" pitchFamily="34" charset="0"/>
              </a:rPr>
              <a:t>S</a:t>
            </a:r>
            <a:r>
              <a:rPr lang="en-US" sz="1400" dirty="0">
                <a:latin typeface="Arial" panose="020B0604020202020204" pitchFamily="34" charset="0"/>
                <a:cs typeface="Arial" panose="020B0604020202020204" pitchFamily="34" charset="0"/>
              </a:rPr>
              <a:t> – Stand Still and avoid action</a:t>
            </a:r>
          </a:p>
          <a:p>
            <a:pPr marL="0" indent="0">
              <a:spcBef>
                <a:spcPts val="1200"/>
              </a:spcBef>
              <a:buNone/>
            </a:pPr>
            <a:r>
              <a:rPr lang="en-US" sz="1400" b="1" dirty="0">
                <a:solidFill>
                  <a:srgbClr val="015A3C"/>
                </a:solidFill>
                <a:latin typeface="Arial" panose="020B0604020202020204" pitchFamily="34" charset="0"/>
                <a:cs typeface="Arial" panose="020B0604020202020204" pitchFamily="34" charset="0"/>
              </a:rPr>
              <a:t>I</a:t>
            </a:r>
            <a:r>
              <a:rPr lang="en-US" sz="1400" dirty="0">
                <a:latin typeface="Arial" panose="020B0604020202020204" pitchFamily="34" charset="0"/>
                <a:cs typeface="Arial" panose="020B0604020202020204" pitchFamily="34" charset="0"/>
              </a:rPr>
              <a:t> – Imagery (simile, metaphor)</a:t>
            </a:r>
          </a:p>
          <a:p>
            <a:pPr marL="0" indent="0">
              <a:spcBef>
                <a:spcPts val="1200"/>
              </a:spcBef>
              <a:buNone/>
            </a:pPr>
            <a:r>
              <a:rPr lang="en-US" sz="1400" b="1" dirty="0">
                <a:solidFill>
                  <a:srgbClr val="015A3C"/>
                </a:solidFill>
                <a:latin typeface="Arial" panose="020B0604020202020204" pitchFamily="34" charset="0"/>
                <a:cs typeface="Arial" panose="020B0604020202020204" pitchFamily="34" charset="0"/>
              </a:rPr>
              <a:t>E</a:t>
            </a:r>
            <a:r>
              <a:rPr lang="en-US" sz="1400" dirty="0">
                <a:latin typeface="Arial" panose="020B0604020202020204" pitchFamily="34" charset="0"/>
                <a:cs typeface="Arial" panose="020B0604020202020204" pitchFamily="34" charset="0"/>
              </a:rPr>
              <a:t> – Emotion (Emotive words)</a:t>
            </a:r>
          </a:p>
        </p:txBody>
      </p:sp>
      <p:sp>
        <p:nvSpPr>
          <p:cNvPr id="8" name="object 4">
            <a:extLst>
              <a:ext uri="{FF2B5EF4-FFF2-40B4-BE49-F238E27FC236}">
                <a16:creationId xmlns:a16="http://schemas.microsoft.com/office/drawing/2014/main" id="{E9ED0D08-A25D-461C-A2DB-544B1DDB447E}"/>
              </a:ext>
              <a:ext uri="{C183D7F6-B498-43B3-948B-1728B52AA6E4}">
                <adec:decorative xmlns:adec="http://schemas.microsoft.com/office/drawing/2017/decorative" val="1"/>
              </a:ext>
            </a:extLst>
          </p:cNvPr>
          <p:cNvSpPr>
            <a:spLocks/>
          </p:cNvSpPr>
          <p:nvPr/>
        </p:nvSpPr>
        <p:spPr bwMode="auto">
          <a:xfrm>
            <a:off x="556418" y="869027"/>
            <a:ext cx="8031163" cy="72000"/>
          </a:xfrm>
          <a:custGeom>
            <a:avLst/>
            <a:gdLst>
              <a:gd name="T0" fmla="*/ 0 w 8352155"/>
              <a:gd name="T1" fmla="*/ 0 h 45719"/>
              <a:gd name="T2" fmla="*/ 6377997 w 8352155"/>
              <a:gd name="T3" fmla="*/ 0 h 45719"/>
              <a:gd name="T4" fmla="*/ 0 60000 65536"/>
              <a:gd name="T5" fmla="*/ 0 60000 65536"/>
            </a:gdLst>
            <a:ahLst/>
            <a:cxnLst>
              <a:cxn ang="T4">
                <a:pos x="T0" y="T1"/>
              </a:cxn>
              <a:cxn ang="T5">
                <a:pos x="T2" y="T3"/>
              </a:cxn>
            </a:cxnLst>
            <a:rect l="0" t="0" r="r" b="b"/>
            <a:pathLst>
              <a:path w="8352155" h="45719">
                <a:moveTo>
                  <a:pt x="0" y="0"/>
                </a:moveTo>
                <a:lnTo>
                  <a:pt x="8351901" y="0"/>
                </a:lnTo>
              </a:path>
            </a:pathLst>
          </a:custGeom>
          <a:noFill/>
          <a:ln w="6350">
            <a:solidFill>
              <a:srgbClr val="1D1D1B"/>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GB"/>
          </a:p>
        </p:txBody>
      </p:sp>
      <p:sp>
        <p:nvSpPr>
          <p:cNvPr id="5" name="Title 2">
            <a:extLst>
              <a:ext uri="{FF2B5EF4-FFF2-40B4-BE49-F238E27FC236}">
                <a16:creationId xmlns:a16="http://schemas.microsoft.com/office/drawing/2014/main" id="{B7D2F04E-6E53-4E36-ADFA-AC17240D26A4}"/>
              </a:ext>
            </a:extLst>
          </p:cNvPr>
          <p:cNvSpPr>
            <a:spLocks noGrp="1"/>
          </p:cNvSpPr>
          <p:nvPr>
            <p:ph type="title"/>
          </p:nvPr>
        </p:nvSpPr>
        <p:spPr>
          <a:xfrm>
            <a:off x="556418" y="228114"/>
            <a:ext cx="7212882" cy="496014"/>
          </a:xfrm>
        </p:spPr>
        <p:txBody>
          <a:bodyPr vert="horz" lIns="0" tIns="45720" rIns="91440" bIns="0" rtlCol="0" anchor="ctr">
            <a:noAutofit/>
          </a:bodyPr>
          <a:lstStyle/>
          <a:p>
            <a:r>
              <a:rPr lang="en-US" sz="2200" b="1" dirty="0">
                <a:solidFill>
                  <a:srgbClr val="015A3C"/>
                </a:solidFill>
                <a:latin typeface="Arial" panose="020B0604020202020204" pitchFamily="34" charset="0"/>
                <a:cs typeface="Arial" panose="020B0604020202020204" pitchFamily="34" charset="0"/>
              </a:rPr>
              <a:t>Writing to describe: use CASSSIE</a:t>
            </a:r>
          </a:p>
        </p:txBody>
      </p:sp>
      <p:sp>
        <p:nvSpPr>
          <p:cNvPr id="2" name="TextBox 1">
            <a:extLst>
              <a:ext uri="{FF2B5EF4-FFF2-40B4-BE49-F238E27FC236}">
                <a16:creationId xmlns:a16="http://schemas.microsoft.com/office/drawing/2014/main" id="{59D97965-8A6F-461B-BA98-8E2C4A16616D}"/>
              </a:ext>
            </a:extLst>
          </p:cNvPr>
          <p:cNvSpPr txBox="1"/>
          <p:nvPr/>
        </p:nvSpPr>
        <p:spPr>
          <a:xfrm>
            <a:off x="135085" y="4828775"/>
            <a:ext cx="982515" cy="215444"/>
          </a:xfrm>
          <a:prstGeom prst="rect">
            <a:avLst/>
          </a:prstGeom>
          <a:noFill/>
        </p:spPr>
        <p:txBody>
          <a:bodyPr wrap="square" rtlCol="0">
            <a:spAutoFit/>
          </a:bodyPr>
          <a:lstStyle/>
          <a:p>
            <a:r>
              <a:rPr lang="en-GB" sz="800" dirty="0">
                <a:solidFill>
                  <a:srgbClr val="015A3C"/>
                </a:solidFill>
                <a:latin typeface="Arial" panose="020B0604020202020204" pitchFamily="34" charset="0"/>
                <a:cs typeface="Arial" panose="020B0604020202020204" pitchFamily="34" charset="0"/>
              </a:rPr>
              <a:t>Post-16 English</a:t>
            </a:r>
          </a:p>
        </p:txBody>
      </p:sp>
    </p:spTree>
    <p:extLst>
      <p:ext uri="{BB962C8B-B14F-4D97-AF65-F5344CB8AC3E}">
        <p14:creationId xmlns:p14="http://schemas.microsoft.com/office/powerpoint/2010/main" val="367479392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B3088CE4-C356-4B0C-B62E-F01821D126A2}"/>
              </a:ext>
            </a:extLst>
          </p:cNvPr>
          <p:cNvSpPr/>
          <p:nvPr/>
        </p:nvSpPr>
        <p:spPr>
          <a:xfrm>
            <a:off x="8247168" y="4836470"/>
            <a:ext cx="761747" cy="207749"/>
          </a:xfrm>
          <a:prstGeom prst="rect">
            <a:avLst/>
          </a:prstGeom>
        </p:spPr>
        <p:txBody>
          <a:bodyPr wrap="none">
            <a:spAutoFit/>
          </a:bodyPr>
          <a:lstStyle/>
          <a:p>
            <a:r>
              <a:rPr lang="en-GB" sz="750" dirty="0">
                <a:solidFill>
                  <a:srgbClr val="000000"/>
                </a:solidFill>
                <a:latin typeface="Arial" panose="020B0604020202020204" pitchFamily="34" charset="0"/>
                <a:ea typeface="Calibri" panose="020F0502020204030204" pitchFamily="34" charset="0"/>
                <a:cs typeface="Myriad Pro Light" panose="020B0403030403020204" pitchFamily="34" charset="0"/>
              </a:rPr>
              <a:t>© OCR 2020 </a:t>
            </a:r>
            <a:endParaRPr lang="en-GB" sz="750" dirty="0"/>
          </a:p>
        </p:txBody>
      </p:sp>
      <p:sp>
        <p:nvSpPr>
          <p:cNvPr id="4" name="Content Placeholder 1">
            <a:extLst>
              <a:ext uri="{FF2B5EF4-FFF2-40B4-BE49-F238E27FC236}">
                <a16:creationId xmlns:a16="http://schemas.microsoft.com/office/drawing/2014/main" id="{C123D36E-8A25-4692-879D-76418CDA307A}"/>
              </a:ext>
            </a:extLst>
          </p:cNvPr>
          <p:cNvSpPr>
            <a:spLocks noGrp="1"/>
          </p:cNvSpPr>
          <p:nvPr>
            <p:ph idx="1"/>
          </p:nvPr>
        </p:nvSpPr>
        <p:spPr>
          <a:xfrm>
            <a:off x="556418" y="810353"/>
            <a:ext cx="6798539" cy="3736800"/>
          </a:xfrm>
        </p:spPr>
        <p:txBody>
          <a:bodyPr>
            <a:noAutofit/>
          </a:bodyPr>
          <a:lstStyle/>
          <a:p>
            <a:pPr marL="0" indent="0">
              <a:lnSpc>
                <a:spcPct val="107000"/>
              </a:lnSpc>
              <a:spcBef>
                <a:spcPts val="0"/>
              </a:spcBef>
              <a:buNone/>
            </a:pPr>
            <a:r>
              <a:rPr lang="en-US" sz="1400" dirty="0">
                <a:latin typeface="Arial" panose="020B0604020202020204" pitchFamily="34" charset="0"/>
                <a:ea typeface="MS Mincho" panose="02020609040205080304" pitchFamily="49" charset="-128"/>
                <a:cs typeface="Arial" panose="020B0604020202020204" pitchFamily="34" charset="0"/>
              </a:rPr>
              <a:t>Plan a descriptive piece of writing based on this picture. </a:t>
            </a:r>
          </a:p>
        </p:txBody>
      </p:sp>
      <p:sp>
        <p:nvSpPr>
          <p:cNvPr id="8" name="object 4">
            <a:extLst>
              <a:ext uri="{FF2B5EF4-FFF2-40B4-BE49-F238E27FC236}">
                <a16:creationId xmlns:a16="http://schemas.microsoft.com/office/drawing/2014/main" id="{EE7A196E-E183-41B6-893E-9C335CB3B0CC}"/>
              </a:ext>
              <a:ext uri="{C183D7F6-B498-43B3-948B-1728B52AA6E4}">
                <adec:decorative xmlns:adec="http://schemas.microsoft.com/office/drawing/2017/decorative" val="1"/>
              </a:ext>
            </a:extLst>
          </p:cNvPr>
          <p:cNvSpPr>
            <a:spLocks/>
          </p:cNvSpPr>
          <p:nvPr/>
        </p:nvSpPr>
        <p:spPr bwMode="auto">
          <a:xfrm>
            <a:off x="556418" y="736507"/>
            <a:ext cx="8031163" cy="72000"/>
          </a:xfrm>
          <a:custGeom>
            <a:avLst/>
            <a:gdLst>
              <a:gd name="T0" fmla="*/ 0 w 8352155"/>
              <a:gd name="T1" fmla="*/ 0 h 45719"/>
              <a:gd name="T2" fmla="*/ 6377997 w 8352155"/>
              <a:gd name="T3" fmla="*/ 0 h 45719"/>
              <a:gd name="T4" fmla="*/ 0 60000 65536"/>
              <a:gd name="T5" fmla="*/ 0 60000 65536"/>
            </a:gdLst>
            <a:ahLst/>
            <a:cxnLst>
              <a:cxn ang="T4">
                <a:pos x="T0" y="T1"/>
              </a:cxn>
              <a:cxn ang="T5">
                <a:pos x="T2" y="T3"/>
              </a:cxn>
            </a:cxnLst>
            <a:rect l="0" t="0" r="r" b="b"/>
            <a:pathLst>
              <a:path w="8352155" h="45719">
                <a:moveTo>
                  <a:pt x="0" y="0"/>
                </a:moveTo>
                <a:lnTo>
                  <a:pt x="8351901" y="0"/>
                </a:lnTo>
              </a:path>
            </a:pathLst>
          </a:custGeom>
          <a:noFill/>
          <a:ln w="6350">
            <a:solidFill>
              <a:srgbClr val="1D1D1B"/>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GB"/>
          </a:p>
        </p:txBody>
      </p:sp>
      <p:sp>
        <p:nvSpPr>
          <p:cNvPr id="5" name="Title 2">
            <a:extLst>
              <a:ext uri="{FF2B5EF4-FFF2-40B4-BE49-F238E27FC236}">
                <a16:creationId xmlns:a16="http://schemas.microsoft.com/office/drawing/2014/main" id="{ABCAF4C8-A3F2-415C-801E-98C58691B2FA}"/>
              </a:ext>
            </a:extLst>
          </p:cNvPr>
          <p:cNvSpPr>
            <a:spLocks noGrp="1"/>
          </p:cNvSpPr>
          <p:nvPr>
            <p:ph type="title"/>
          </p:nvPr>
        </p:nvSpPr>
        <p:spPr>
          <a:xfrm>
            <a:off x="481259" y="253137"/>
            <a:ext cx="6555600" cy="405000"/>
          </a:xfrm>
        </p:spPr>
        <p:txBody>
          <a:bodyPr>
            <a:normAutofit fontScale="90000"/>
          </a:bodyPr>
          <a:lstStyle/>
          <a:p>
            <a:r>
              <a:rPr lang="en-US" sz="2400" b="1" dirty="0">
                <a:solidFill>
                  <a:srgbClr val="015A3C"/>
                </a:solidFill>
                <a:latin typeface="Arial" panose="020B0604020202020204" pitchFamily="34" charset="0"/>
                <a:cs typeface="Arial" panose="020B0604020202020204" pitchFamily="34" charset="0"/>
              </a:rPr>
              <a:t>Task</a:t>
            </a:r>
          </a:p>
        </p:txBody>
      </p:sp>
      <p:sp>
        <p:nvSpPr>
          <p:cNvPr id="10" name="TextBox 9">
            <a:extLst>
              <a:ext uri="{FF2B5EF4-FFF2-40B4-BE49-F238E27FC236}">
                <a16:creationId xmlns:a16="http://schemas.microsoft.com/office/drawing/2014/main" id="{B8D6C5F3-D34F-449B-A959-E688E535F787}"/>
              </a:ext>
            </a:extLst>
          </p:cNvPr>
          <p:cNvSpPr txBox="1"/>
          <p:nvPr/>
        </p:nvSpPr>
        <p:spPr>
          <a:xfrm>
            <a:off x="135085" y="4828775"/>
            <a:ext cx="982515" cy="215444"/>
          </a:xfrm>
          <a:prstGeom prst="rect">
            <a:avLst/>
          </a:prstGeom>
          <a:noFill/>
        </p:spPr>
        <p:txBody>
          <a:bodyPr wrap="square" rtlCol="0">
            <a:spAutoFit/>
          </a:bodyPr>
          <a:lstStyle/>
          <a:p>
            <a:r>
              <a:rPr lang="en-GB" sz="800" dirty="0">
                <a:solidFill>
                  <a:srgbClr val="015A3C"/>
                </a:solidFill>
                <a:latin typeface="Arial" panose="020B0604020202020204" pitchFamily="34" charset="0"/>
                <a:cs typeface="Arial" panose="020B0604020202020204" pitchFamily="34" charset="0"/>
              </a:rPr>
              <a:t>Post-16 English</a:t>
            </a:r>
          </a:p>
        </p:txBody>
      </p:sp>
      <p:pic>
        <p:nvPicPr>
          <p:cNvPr id="2" name="Picture 1" descr="Church ruin">
            <a:extLst>
              <a:ext uri="{FF2B5EF4-FFF2-40B4-BE49-F238E27FC236}">
                <a16:creationId xmlns:a16="http://schemas.microsoft.com/office/drawing/2014/main" id="{65B631AD-92BB-49A3-B9BF-3BB34AA41FFB}"/>
              </a:ext>
            </a:extLst>
          </p:cNvPr>
          <p:cNvPicPr>
            <a:picLocks noChangeAspect="1"/>
          </p:cNvPicPr>
          <p:nvPr/>
        </p:nvPicPr>
        <p:blipFill>
          <a:blip r:embed="rId3"/>
          <a:stretch>
            <a:fillRect/>
          </a:stretch>
        </p:blipFill>
        <p:spPr>
          <a:xfrm>
            <a:off x="2144576" y="1196197"/>
            <a:ext cx="4854845" cy="3632578"/>
          </a:xfrm>
          <a:prstGeom prst="rect">
            <a:avLst/>
          </a:prstGeom>
        </p:spPr>
      </p:pic>
    </p:spTree>
    <p:extLst>
      <p:ext uri="{BB962C8B-B14F-4D97-AF65-F5344CB8AC3E}">
        <p14:creationId xmlns:p14="http://schemas.microsoft.com/office/powerpoint/2010/main" val="259213558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663BD9E0-709F-4A5C-836D-02E2908A3CFF}"/>
              </a:ext>
            </a:extLst>
          </p:cNvPr>
          <p:cNvSpPr/>
          <p:nvPr/>
        </p:nvSpPr>
        <p:spPr>
          <a:xfrm>
            <a:off x="8247168" y="4836470"/>
            <a:ext cx="761747" cy="207749"/>
          </a:xfrm>
          <a:prstGeom prst="rect">
            <a:avLst/>
          </a:prstGeom>
        </p:spPr>
        <p:txBody>
          <a:bodyPr wrap="none">
            <a:spAutoFit/>
          </a:bodyPr>
          <a:lstStyle/>
          <a:p>
            <a:r>
              <a:rPr lang="en-GB" sz="750" dirty="0">
                <a:solidFill>
                  <a:srgbClr val="000000"/>
                </a:solidFill>
                <a:latin typeface="Arial" panose="020B0604020202020204" pitchFamily="34" charset="0"/>
                <a:ea typeface="Calibri" panose="020F0502020204030204" pitchFamily="34" charset="0"/>
                <a:cs typeface="Myriad Pro Light" panose="020B0403030403020204" pitchFamily="34" charset="0"/>
              </a:rPr>
              <a:t>© OCR 2020 </a:t>
            </a:r>
            <a:endParaRPr lang="en-GB" sz="750" dirty="0"/>
          </a:p>
        </p:txBody>
      </p:sp>
      <p:sp>
        <p:nvSpPr>
          <p:cNvPr id="6" name="Content Placeholder 1">
            <a:extLst>
              <a:ext uri="{FF2B5EF4-FFF2-40B4-BE49-F238E27FC236}">
                <a16:creationId xmlns:a16="http://schemas.microsoft.com/office/drawing/2014/main" id="{D1093D58-EC9E-4E56-80E5-92B8437C79D8}"/>
              </a:ext>
            </a:extLst>
          </p:cNvPr>
          <p:cNvSpPr>
            <a:spLocks noGrp="1"/>
          </p:cNvSpPr>
          <p:nvPr>
            <p:ph idx="1"/>
          </p:nvPr>
        </p:nvSpPr>
        <p:spPr>
          <a:xfrm>
            <a:off x="491644" y="929434"/>
            <a:ext cx="8652356" cy="501801"/>
          </a:xfrm>
        </p:spPr>
        <p:txBody>
          <a:bodyPr>
            <a:normAutofit/>
          </a:bodyPr>
          <a:lstStyle/>
          <a:p>
            <a:pPr marL="0" indent="0">
              <a:spcBef>
                <a:spcPts val="600"/>
              </a:spcBef>
              <a:buNone/>
            </a:pPr>
            <a:r>
              <a:rPr lang="en-US" sz="1400" dirty="0">
                <a:latin typeface="Arial" panose="020B0604020202020204" pitchFamily="34" charset="0"/>
                <a:ea typeface="MS Mincho" panose="02020609040205080304" pitchFamily="49" charset="-128"/>
                <a:cs typeface="Arial" panose="020B0604020202020204" pitchFamily="34" charset="0"/>
              </a:rPr>
              <a:t>Write down what you can see in the picture. Try to select at least five things in in each area of the picture.</a:t>
            </a:r>
          </a:p>
        </p:txBody>
      </p:sp>
      <p:sp>
        <p:nvSpPr>
          <p:cNvPr id="10" name="object 4">
            <a:extLst>
              <a:ext uri="{FF2B5EF4-FFF2-40B4-BE49-F238E27FC236}">
                <a16:creationId xmlns:a16="http://schemas.microsoft.com/office/drawing/2014/main" id="{52AF9F86-31BC-4251-8932-EB7F8DE9481D}"/>
              </a:ext>
              <a:ext uri="{C183D7F6-B498-43B3-948B-1728B52AA6E4}">
                <adec:decorative xmlns:adec="http://schemas.microsoft.com/office/drawing/2017/decorative" val="1"/>
              </a:ext>
            </a:extLst>
          </p:cNvPr>
          <p:cNvSpPr>
            <a:spLocks/>
          </p:cNvSpPr>
          <p:nvPr/>
        </p:nvSpPr>
        <p:spPr bwMode="auto">
          <a:xfrm>
            <a:off x="556418" y="736507"/>
            <a:ext cx="8031163" cy="72000"/>
          </a:xfrm>
          <a:custGeom>
            <a:avLst/>
            <a:gdLst>
              <a:gd name="T0" fmla="*/ 0 w 8352155"/>
              <a:gd name="T1" fmla="*/ 0 h 45719"/>
              <a:gd name="T2" fmla="*/ 6377997 w 8352155"/>
              <a:gd name="T3" fmla="*/ 0 h 45719"/>
              <a:gd name="T4" fmla="*/ 0 60000 65536"/>
              <a:gd name="T5" fmla="*/ 0 60000 65536"/>
            </a:gdLst>
            <a:ahLst/>
            <a:cxnLst>
              <a:cxn ang="T4">
                <a:pos x="T0" y="T1"/>
              </a:cxn>
              <a:cxn ang="T5">
                <a:pos x="T2" y="T3"/>
              </a:cxn>
            </a:cxnLst>
            <a:rect l="0" t="0" r="r" b="b"/>
            <a:pathLst>
              <a:path w="8352155" h="45719">
                <a:moveTo>
                  <a:pt x="0" y="0"/>
                </a:moveTo>
                <a:lnTo>
                  <a:pt x="8351901" y="0"/>
                </a:lnTo>
              </a:path>
            </a:pathLst>
          </a:custGeom>
          <a:noFill/>
          <a:ln w="6350">
            <a:solidFill>
              <a:srgbClr val="1D1D1B"/>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GB"/>
          </a:p>
        </p:txBody>
      </p:sp>
      <p:sp>
        <p:nvSpPr>
          <p:cNvPr id="7" name="Title 2">
            <a:extLst>
              <a:ext uri="{FF2B5EF4-FFF2-40B4-BE49-F238E27FC236}">
                <a16:creationId xmlns:a16="http://schemas.microsoft.com/office/drawing/2014/main" id="{9E0C5A51-77EE-41C4-A550-E79A480AE9A8}"/>
              </a:ext>
            </a:extLst>
          </p:cNvPr>
          <p:cNvSpPr>
            <a:spLocks noGrp="1"/>
          </p:cNvSpPr>
          <p:nvPr>
            <p:ph type="title"/>
          </p:nvPr>
        </p:nvSpPr>
        <p:spPr>
          <a:xfrm>
            <a:off x="556418" y="238190"/>
            <a:ext cx="6555600" cy="405000"/>
          </a:xfrm>
        </p:spPr>
        <p:txBody>
          <a:bodyPr vert="horz" lIns="0" tIns="45720" rIns="91440" bIns="45720" rtlCol="0" anchor="ctr">
            <a:normAutofit fontScale="90000"/>
          </a:bodyPr>
          <a:lstStyle/>
          <a:p>
            <a:r>
              <a:rPr lang="en-US" sz="2400" b="1" dirty="0">
                <a:solidFill>
                  <a:srgbClr val="015A3C"/>
                </a:solidFill>
                <a:latin typeface="Arial" panose="020B0604020202020204" pitchFamily="34" charset="0"/>
                <a:cs typeface="Arial" panose="020B0604020202020204" pitchFamily="34" charset="0"/>
              </a:rPr>
              <a:t>Task</a:t>
            </a:r>
          </a:p>
        </p:txBody>
      </p:sp>
      <p:sp>
        <p:nvSpPr>
          <p:cNvPr id="13" name="TextBox 12">
            <a:extLst>
              <a:ext uri="{FF2B5EF4-FFF2-40B4-BE49-F238E27FC236}">
                <a16:creationId xmlns:a16="http://schemas.microsoft.com/office/drawing/2014/main" id="{40105011-90E1-4D4C-A3DF-326FB6094EF8}"/>
              </a:ext>
            </a:extLst>
          </p:cNvPr>
          <p:cNvSpPr txBox="1"/>
          <p:nvPr/>
        </p:nvSpPr>
        <p:spPr>
          <a:xfrm>
            <a:off x="135085" y="4828775"/>
            <a:ext cx="982515" cy="215444"/>
          </a:xfrm>
          <a:prstGeom prst="rect">
            <a:avLst/>
          </a:prstGeom>
          <a:noFill/>
        </p:spPr>
        <p:txBody>
          <a:bodyPr wrap="square" rtlCol="0">
            <a:spAutoFit/>
          </a:bodyPr>
          <a:lstStyle/>
          <a:p>
            <a:r>
              <a:rPr lang="en-GB" sz="800" dirty="0">
                <a:solidFill>
                  <a:srgbClr val="015A3C"/>
                </a:solidFill>
                <a:latin typeface="Arial" panose="020B0604020202020204" pitchFamily="34" charset="0"/>
                <a:cs typeface="Arial" panose="020B0604020202020204" pitchFamily="34" charset="0"/>
              </a:rPr>
              <a:t>Post-16 English</a:t>
            </a:r>
          </a:p>
        </p:txBody>
      </p:sp>
      <p:graphicFrame>
        <p:nvGraphicFramePr>
          <p:cNvPr id="8" name="Table 7">
            <a:extLst>
              <a:ext uri="{FF2B5EF4-FFF2-40B4-BE49-F238E27FC236}">
                <a16:creationId xmlns:a16="http://schemas.microsoft.com/office/drawing/2014/main" id="{4B82E664-BE45-4A46-8EE4-586E6A38704C}"/>
              </a:ext>
            </a:extLst>
          </p:cNvPr>
          <p:cNvGraphicFramePr>
            <a:graphicFrameLocks noGrp="1"/>
          </p:cNvGraphicFramePr>
          <p:nvPr>
            <p:extLst>
              <p:ext uri="{D42A27DB-BD31-4B8C-83A1-F6EECF244321}">
                <p14:modId xmlns:p14="http://schemas.microsoft.com/office/powerpoint/2010/main" val="4234612783"/>
              </p:ext>
            </p:extLst>
          </p:nvPr>
        </p:nvGraphicFramePr>
        <p:xfrm>
          <a:off x="551607" y="1283647"/>
          <a:ext cx="8193249" cy="3545128"/>
        </p:xfrm>
        <a:graphic>
          <a:graphicData uri="http://schemas.openxmlformats.org/drawingml/2006/table">
            <a:tbl>
              <a:tblPr firstRow="1" bandRow="1">
                <a:tableStyleId>{5940675A-B579-460E-94D1-54222C63F5DA}</a:tableStyleId>
              </a:tblPr>
              <a:tblGrid>
                <a:gridCol w="2731083">
                  <a:extLst>
                    <a:ext uri="{9D8B030D-6E8A-4147-A177-3AD203B41FA5}">
                      <a16:colId xmlns:a16="http://schemas.microsoft.com/office/drawing/2014/main" val="20000"/>
                    </a:ext>
                  </a:extLst>
                </a:gridCol>
                <a:gridCol w="2731083">
                  <a:extLst>
                    <a:ext uri="{9D8B030D-6E8A-4147-A177-3AD203B41FA5}">
                      <a16:colId xmlns:a16="http://schemas.microsoft.com/office/drawing/2014/main" val="20001"/>
                    </a:ext>
                  </a:extLst>
                </a:gridCol>
                <a:gridCol w="2731083">
                  <a:extLst>
                    <a:ext uri="{9D8B030D-6E8A-4147-A177-3AD203B41FA5}">
                      <a16:colId xmlns:a16="http://schemas.microsoft.com/office/drawing/2014/main" val="20002"/>
                    </a:ext>
                  </a:extLst>
                </a:gridCol>
              </a:tblGrid>
              <a:tr h="357585">
                <a:tc>
                  <a:txBody>
                    <a:bodyPr/>
                    <a:lstStyle/>
                    <a:p>
                      <a:pPr algn="ctr"/>
                      <a:r>
                        <a:rPr lang="en-GB" sz="1600" b="1" dirty="0">
                          <a:latin typeface="Arial" panose="020B0604020202020204" pitchFamily="34" charset="0"/>
                          <a:cs typeface="Arial" panose="020B0604020202020204" pitchFamily="34" charset="0"/>
                        </a:rPr>
                        <a:t>Foreground</a:t>
                      </a:r>
                    </a:p>
                  </a:txBody>
                  <a:tcPr anchor="ctr">
                    <a:solidFill>
                      <a:srgbClr val="F5FAF0"/>
                    </a:solidFill>
                  </a:tcPr>
                </a:tc>
                <a:tc>
                  <a:txBody>
                    <a:bodyPr/>
                    <a:lstStyle/>
                    <a:p>
                      <a:pPr algn="ctr"/>
                      <a:r>
                        <a:rPr lang="en-GB" sz="1600" b="1" dirty="0" err="1">
                          <a:latin typeface="Arial" panose="020B0604020202020204" pitchFamily="34" charset="0"/>
                          <a:cs typeface="Arial" panose="020B0604020202020204" pitchFamily="34" charset="0"/>
                        </a:rPr>
                        <a:t>Middleground</a:t>
                      </a:r>
                      <a:endParaRPr lang="en-GB" sz="1600" b="1" dirty="0">
                        <a:latin typeface="Arial" panose="020B0604020202020204" pitchFamily="34" charset="0"/>
                        <a:cs typeface="Arial" panose="020B0604020202020204" pitchFamily="34" charset="0"/>
                      </a:endParaRPr>
                    </a:p>
                  </a:txBody>
                  <a:tcPr anchor="ctr">
                    <a:solidFill>
                      <a:srgbClr val="F5FAF0"/>
                    </a:solidFill>
                  </a:tcPr>
                </a:tc>
                <a:tc>
                  <a:txBody>
                    <a:bodyPr/>
                    <a:lstStyle/>
                    <a:p>
                      <a:pPr algn="ctr"/>
                      <a:r>
                        <a:rPr lang="en-GB" sz="1600" b="1" dirty="0">
                          <a:latin typeface="Arial" panose="020B0604020202020204" pitchFamily="34" charset="0"/>
                          <a:cs typeface="Arial" panose="020B0604020202020204" pitchFamily="34" charset="0"/>
                        </a:rPr>
                        <a:t>Background</a:t>
                      </a:r>
                    </a:p>
                  </a:txBody>
                  <a:tcPr anchor="ctr">
                    <a:solidFill>
                      <a:srgbClr val="F5FAF0"/>
                    </a:solidFill>
                  </a:tcPr>
                </a:tc>
                <a:extLst>
                  <a:ext uri="{0D108BD9-81ED-4DB2-BD59-A6C34878D82A}">
                    <a16:rowId xmlns:a16="http://schemas.microsoft.com/office/drawing/2014/main" val="10000"/>
                  </a:ext>
                </a:extLst>
              </a:tr>
              <a:tr h="543310">
                <a:tc>
                  <a:txBody>
                    <a:bodyPr/>
                    <a:lstStyle/>
                    <a:p>
                      <a:r>
                        <a:rPr lang="en-GB" sz="1400" dirty="0">
                          <a:latin typeface="Arial" panose="020B0604020202020204" pitchFamily="34" charset="0"/>
                          <a:cs typeface="Arial" panose="020B0604020202020204" pitchFamily="34" charset="0"/>
                        </a:rPr>
                        <a:t>Long grass</a:t>
                      </a:r>
                    </a:p>
                  </a:txBody>
                  <a:tcPr/>
                </a:tc>
                <a:tc>
                  <a:txBody>
                    <a:bodyPr/>
                    <a:lstStyle/>
                    <a:p>
                      <a:r>
                        <a:rPr lang="en-GB" sz="1400" dirty="0">
                          <a:latin typeface="Arial" panose="020B0604020202020204" pitchFamily="34" charset="0"/>
                          <a:cs typeface="Arial" panose="020B0604020202020204" pitchFamily="34" charset="0"/>
                        </a:rPr>
                        <a:t>The church</a:t>
                      </a:r>
                    </a:p>
                  </a:txBody>
                  <a:tcPr/>
                </a:tc>
                <a:tc>
                  <a:txBody>
                    <a:bodyPr/>
                    <a:lstStyle/>
                    <a:p>
                      <a:r>
                        <a:rPr lang="en-GB" sz="1400" dirty="0">
                          <a:latin typeface="Arial" panose="020B0604020202020204" pitchFamily="34" charset="0"/>
                          <a:cs typeface="Arial" panose="020B0604020202020204" pitchFamily="34" charset="0"/>
                        </a:rPr>
                        <a:t>Blue sky</a:t>
                      </a:r>
                    </a:p>
                  </a:txBody>
                  <a:tcPr/>
                </a:tc>
                <a:extLst>
                  <a:ext uri="{0D108BD9-81ED-4DB2-BD59-A6C34878D82A}">
                    <a16:rowId xmlns:a16="http://schemas.microsoft.com/office/drawing/2014/main" val="10001"/>
                  </a:ext>
                </a:extLst>
              </a:tr>
              <a:tr h="612028">
                <a:tc>
                  <a:txBody>
                    <a:bodyPr/>
                    <a:lstStyle/>
                    <a:p>
                      <a:endParaRPr lang="en-GB" sz="2000" dirty="0">
                        <a:latin typeface="Arial" panose="020B0604020202020204" pitchFamily="34" charset="0"/>
                        <a:cs typeface="Arial" panose="020B0604020202020204" pitchFamily="34" charset="0"/>
                      </a:endParaRPr>
                    </a:p>
                  </a:txBody>
                  <a:tcPr/>
                </a:tc>
                <a:tc>
                  <a:txBody>
                    <a:bodyPr/>
                    <a:lstStyle/>
                    <a:p>
                      <a:endParaRPr lang="en-GB" dirty="0">
                        <a:latin typeface="Arial" panose="020B0604020202020204" pitchFamily="34" charset="0"/>
                        <a:cs typeface="Arial" panose="020B0604020202020204" pitchFamily="34" charset="0"/>
                      </a:endParaRPr>
                    </a:p>
                  </a:txBody>
                  <a:tcPr/>
                </a:tc>
                <a:tc>
                  <a:txBody>
                    <a:bodyPr/>
                    <a:lstStyle/>
                    <a:p>
                      <a:endParaRPr lang="en-GB" dirty="0">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10002"/>
                  </a:ext>
                </a:extLst>
              </a:tr>
              <a:tr h="600833">
                <a:tc>
                  <a:txBody>
                    <a:bodyPr/>
                    <a:lstStyle/>
                    <a:p>
                      <a:endParaRPr lang="en-GB" dirty="0">
                        <a:latin typeface="Arial" panose="020B0604020202020204" pitchFamily="34" charset="0"/>
                        <a:cs typeface="Arial" panose="020B0604020202020204" pitchFamily="34" charset="0"/>
                      </a:endParaRPr>
                    </a:p>
                  </a:txBody>
                  <a:tcPr/>
                </a:tc>
                <a:tc>
                  <a:txBody>
                    <a:bodyPr/>
                    <a:lstStyle/>
                    <a:p>
                      <a:endParaRPr lang="en-GB" dirty="0">
                        <a:latin typeface="Arial" panose="020B0604020202020204" pitchFamily="34" charset="0"/>
                        <a:cs typeface="Arial" panose="020B0604020202020204" pitchFamily="34" charset="0"/>
                      </a:endParaRPr>
                    </a:p>
                  </a:txBody>
                  <a:tcPr/>
                </a:tc>
                <a:tc>
                  <a:txBody>
                    <a:bodyPr/>
                    <a:lstStyle/>
                    <a:p>
                      <a:endParaRPr lang="en-GB" sz="2000" dirty="0">
                        <a:solidFill>
                          <a:srgbClr val="FF0000"/>
                        </a:solidFill>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10003"/>
                  </a:ext>
                </a:extLst>
              </a:tr>
              <a:tr h="682146">
                <a:tc>
                  <a:txBody>
                    <a:bodyPr/>
                    <a:lstStyle/>
                    <a:p>
                      <a:endParaRPr lang="en-GB">
                        <a:latin typeface="Arial" panose="020B0604020202020204" pitchFamily="34" charset="0"/>
                        <a:cs typeface="Arial" panose="020B0604020202020204" pitchFamily="34" charset="0"/>
                      </a:endParaRPr>
                    </a:p>
                  </a:txBody>
                  <a:tcPr/>
                </a:tc>
                <a:tc>
                  <a:txBody>
                    <a:bodyPr/>
                    <a:lstStyle/>
                    <a:p>
                      <a:endParaRPr lang="en-GB" dirty="0">
                        <a:latin typeface="Arial" panose="020B0604020202020204" pitchFamily="34" charset="0"/>
                        <a:cs typeface="Arial" panose="020B0604020202020204" pitchFamily="34" charset="0"/>
                      </a:endParaRPr>
                    </a:p>
                  </a:txBody>
                  <a:tcPr/>
                </a:tc>
                <a:tc>
                  <a:txBody>
                    <a:bodyPr/>
                    <a:lstStyle/>
                    <a:p>
                      <a:endParaRPr lang="en-GB" sz="2000" dirty="0">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10004"/>
                  </a:ext>
                </a:extLst>
              </a:tr>
              <a:tr h="749226">
                <a:tc>
                  <a:txBody>
                    <a:bodyPr/>
                    <a:lstStyle/>
                    <a:p>
                      <a:endParaRPr lang="en-GB" dirty="0">
                        <a:latin typeface="Arial" panose="020B0604020202020204" pitchFamily="34" charset="0"/>
                        <a:cs typeface="Arial" panose="020B0604020202020204" pitchFamily="34" charset="0"/>
                      </a:endParaRPr>
                    </a:p>
                  </a:txBody>
                  <a:tcPr/>
                </a:tc>
                <a:tc>
                  <a:txBody>
                    <a:bodyPr/>
                    <a:lstStyle/>
                    <a:p>
                      <a:endParaRPr lang="en-GB" dirty="0">
                        <a:latin typeface="Arial" panose="020B0604020202020204" pitchFamily="34" charset="0"/>
                        <a:cs typeface="Arial" panose="020B0604020202020204" pitchFamily="34" charset="0"/>
                      </a:endParaRPr>
                    </a:p>
                  </a:txBody>
                  <a:tcPr/>
                </a:tc>
                <a:tc>
                  <a:txBody>
                    <a:bodyPr/>
                    <a:lstStyle/>
                    <a:p>
                      <a:endParaRPr lang="en-GB" sz="2000" dirty="0">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10005"/>
                  </a:ext>
                </a:extLst>
              </a:tr>
            </a:tbl>
          </a:graphicData>
        </a:graphic>
      </p:graphicFrame>
    </p:spTree>
    <p:extLst>
      <p:ext uri="{BB962C8B-B14F-4D97-AF65-F5344CB8AC3E}">
        <p14:creationId xmlns:p14="http://schemas.microsoft.com/office/powerpoint/2010/main" val="141336639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F7407CA9-B8AB-4FD4-BF24-E163A10D1184}"/>
              </a:ext>
            </a:extLst>
          </p:cNvPr>
          <p:cNvSpPr/>
          <p:nvPr/>
        </p:nvSpPr>
        <p:spPr>
          <a:xfrm>
            <a:off x="8247168" y="4836470"/>
            <a:ext cx="761747" cy="207749"/>
          </a:xfrm>
          <a:prstGeom prst="rect">
            <a:avLst/>
          </a:prstGeom>
        </p:spPr>
        <p:txBody>
          <a:bodyPr wrap="none">
            <a:spAutoFit/>
          </a:bodyPr>
          <a:lstStyle/>
          <a:p>
            <a:r>
              <a:rPr lang="en-GB" sz="750" dirty="0">
                <a:solidFill>
                  <a:srgbClr val="000000"/>
                </a:solidFill>
                <a:latin typeface="Arial" panose="020B0604020202020204" pitchFamily="34" charset="0"/>
                <a:ea typeface="Calibri" panose="020F0502020204030204" pitchFamily="34" charset="0"/>
                <a:cs typeface="Myriad Pro Light" panose="020B0403030403020204" pitchFamily="34" charset="0"/>
              </a:rPr>
              <a:t>© OCR 2020 </a:t>
            </a:r>
            <a:endParaRPr lang="en-GB" sz="750" dirty="0"/>
          </a:p>
        </p:txBody>
      </p:sp>
      <p:sp>
        <p:nvSpPr>
          <p:cNvPr id="5" name="object 4">
            <a:extLst>
              <a:ext uri="{FF2B5EF4-FFF2-40B4-BE49-F238E27FC236}">
                <a16:creationId xmlns:a16="http://schemas.microsoft.com/office/drawing/2014/main" id="{1CC0F606-8305-4E8B-9FDB-5512B04A9125}"/>
              </a:ext>
              <a:ext uri="{C183D7F6-B498-43B3-948B-1728B52AA6E4}">
                <adec:decorative xmlns:adec="http://schemas.microsoft.com/office/drawing/2017/decorative" val="1"/>
              </a:ext>
            </a:extLst>
          </p:cNvPr>
          <p:cNvSpPr>
            <a:spLocks/>
          </p:cNvSpPr>
          <p:nvPr/>
        </p:nvSpPr>
        <p:spPr bwMode="auto">
          <a:xfrm>
            <a:off x="556418" y="736507"/>
            <a:ext cx="8031163" cy="72000"/>
          </a:xfrm>
          <a:custGeom>
            <a:avLst/>
            <a:gdLst>
              <a:gd name="T0" fmla="*/ 0 w 8352155"/>
              <a:gd name="T1" fmla="*/ 0 h 45719"/>
              <a:gd name="T2" fmla="*/ 6377997 w 8352155"/>
              <a:gd name="T3" fmla="*/ 0 h 45719"/>
              <a:gd name="T4" fmla="*/ 0 60000 65536"/>
              <a:gd name="T5" fmla="*/ 0 60000 65536"/>
            </a:gdLst>
            <a:ahLst/>
            <a:cxnLst>
              <a:cxn ang="T4">
                <a:pos x="T0" y="T1"/>
              </a:cxn>
              <a:cxn ang="T5">
                <a:pos x="T2" y="T3"/>
              </a:cxn>
            </a:cxnLst>
            <a:rect l="0" t="0" r="r" b="b"/>
            <a:pathLst>
              <a:path w="8352155" h="45719">
                <a:moveTo>
                  <a:pt x="0" y="0"/>
                </a:moveTo>
                <a:lnTo>
                  <a:pt x="8351901" y="0"/>
                </a:lnTo>
              </a:path>
            </a:pathLst>
          </a:custGeom>
          <a:noFill/>
          <a:ln w="6350">
            <a:solidFill>
              <a:srgbClr val="1D1D1B"/>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GB"/>
          </a:p>
        </p:txBody>
      </p:sp>
      <p:sp>
        <p:nvSpPr>
          <p:cNvPr id="8" name="TextBox 7">
            <a:extLst>
              <a:ext uri="{FF2B5EF4-FFF2-40B4-BE49-F238E27FC236}">
                <a16:creationId xmlns:a16="http://schemas.microsoft.com/office/drawing/2014/main" id="{FC32FC25-15E8-4B1D-AE29-EDB90335A6C1}"/>
              </a:ext>
            </a:extLst>
          </p:cNvPr>
          <p:cNvSpPr txBox="1"/>
          <p:nvPr/>
        </p:nvSpPr>
        <p:spPr>
          <a:xfrm>
            <a:off x="135085" y="4828775"/>
            <a:ext cx="982515" cy="215444"/>
          </a:xfrm>
          <a:prstGeom prst="rect">
            <a:avLst/>
          </a:prstGeom>
          <a:noFill/>
        </p:spPr>
        <p:txBody>
          <a:bodyPr wrap="square" rtlCol="0">
            <a:spAutoFit/>
          </a:bodyPr>
          <a:lstStyle/>
          <a:p>
            <a:r>
              <a:rPr lang="en-GB" sz="800" dirty="0">
                <a:solidFill>
                  <a:srgbClr val="015A3C"/>
                </a:solidFill>
                <a:latin typeface="Arial" panose="020B0604020202020204" pitchFamily="34" charset="0"/>
                <a:cs typeface="Arial" panose="020B0604020202020204" pitchFamily="34" charset="0"/>
              </a:rPr>
              <a:t>Post-16 English</a:t>
            </a:r>
          </a:p>
        </p:txBody>
      </p:sp>
      <p:sp>
        <p:nvSpPr>
          <p:cNvPr id="13" name="Title 2">
            <a:extLst>
              <a:ext uri="{FF2B5EF4-FFF2-40B4-BE49-F238E27FC236}">
                <a16:creationId xmlns:a16="http://schemas.microsoft.com/office/drawing/2014/main" id="{9BD82DA3-0578-4AAF-8994-DA8285648A0D}"/>
              </a:ext>
            </a:extLst>
          </p:cNvPr>
          <p:cNvSpPr>
            <a:spLocks noGrp="1"/>
          </p:cNvSpPr>
          <p:nvPr>
            <p:ph type="title"/>
          </p:nvPr>
        </p:nvSpPr>
        <p:spPr>
          <a:xfrm>
            <a:off x="471670" y="230982"/>
            <a:ext cx="6626172" cy="405000"/>
          </a:xfrm>
        </p:spPr>
        <p:txBody>
          <a:bodyPr>
            <a:normAutofit fontScale="90000"/>
          </a:bodyPr>
          <a:lstStyle/>
          <a:p>
            <a:r>
              <a:rPr lang="en-US" sz="2400" b="1" dirty="0">
                <a:solidFill>
                  <a:srgbClr val="015A3C"/>
                </a:solidFill>
                <a:latin typeface="Arial" panose="020B0604020202020204" pitchFamily="34" charset="0"/>
                <a:cs typeface="Arial" panose="020B0604020202020204" pitchFamily="34" charset="0"/>
              </a:rPr>
              <a:t>Picture</a:t>
            </a:r>
          </a:p>
        </p:txBody>
      </p:sp>
      <p:pic>
        <p:nvPicPr>
          <p:cNvPr id="11" name="Picture 10" descr="Church ruin">
            <a:extLst>
              <a:ext uri="{FF2B5EF4-FFF2-40B4-BE49-F238E27FC236}">
                <a16:creationId xmlns:a16="http://schemas.microsoft.com/office/drawing/2014/main" id="{670DDE47-F0C1-4152-A474-4C3FC66FC416}"/>
              </a:ext>
            </a:extLst>
          </p:cNvPr>
          <p:cNvPicPr>
            <a:picLocks noChangeAspect="1"/>
          </p:cNvPicPr>
          <p:nvPr/>
        </p:nvPicPr>
        <p:blipFill>
          <a:blip r:embed="rId3"/>
          <a:stretch>
            <a:fillRect/>
          </a:stretch>
        </p:blipFill>
        <p:spPr>
          <a:xfrm>
            <a:off x="1896723" y="832984"/>
            <a:ext cx="5350554" cy="4003486"/>
          </a:xfrm>
          <a:prstGeom prst="rect">
            <a:avLst/>
          </a:prstGeom>
        </p:spPr>
      </p:pic>
      <p:cxnSp>
        <p:nvCxnSpPr>
          <p:cNvPr id="14" name="Straight Connector 13">
            <a:extLst>
              <a:ext uri="{FF2B5EF4-FFF2-40B4-BE49-F238E27FC236}">
                <a16:creationId xmlns:a16="http://schemas.microsoft.com/office/drawing/2014/main" id="{4C13608D-6806-491E-9320-34012BA9BB9E}"/>
              </a:ext>
            </a:extLst>
          </p:cNvPr>
          <p:cNvCxnSpPr>
            <a:cxnSpLocks/>
          </p:cNvCxnSpPr>
          <p:nvPr/>
        </p:nvCxnSpPr>
        <p:spPr>
          <a:xfrm>
            <a:off x="2003280" y="938267"/>
            <a:ext cx="5181289" cy="0"/>
          </a:xfrm>
          <a:prstGeom prst="line">
            <a:avLst/>
          </a:prstGeom>
          <a:ln w="25400">
            <a:solidFill>
              <a:srgbClr val="FFC000"/>
            </a:solidFill>
          </a:ln>
        </p:spPr>
        <p:style>
          <a:lnRef idx="1">
            <a:schemeClr val="accent1"/>
          </a:lnRef>
          <a:fillRef idx="0">
            <a:schemeClr val="accent1"/>
          </a:fillRef>
          <a:effectRef idx="0">
            <a:schemeClr val="accent1"/>
          </a:effectRef>
          <a:fontRef idx="minor">
            <a:schemeClr val="tx1"/>
          </a:fontRef>
        </p:style>
      </p:cxnSp>
      <p:sp>
        <p:nvSpPr>
          <p:cNvPr id="15" name="Rectangle 14">
            <a:extLst>
              <a:ext uri="{FF2B5EF4-FFF2-40B4-BE49-F238E27FC236}">
                <a16:creationId xmlns:a16="http://schemas.microsoft.com/office/drawing/2014/main" id="{A12300BB-43B3-4CB6-A81D-CFD44F72AFE5}"/>
              </a:ext>
            </a:extLst>
          </p:cNvPr>
          <p:cNvSpPr/>
          <p:nvPr/>
        </p:nvSpPr>
        <p:spPr>
          <a:xfrm>
            <a:off x="2715381" y="2475655"/>
            <a:ext cx="4469189" cy="1424304"/>
          </a:xfrm>
          <a:prstGeom prst="rect">
            <a:avLst/>
          </a:prstGeom>
          <a:no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7" name="Rectangle 16">
            <a:extLst>
              <a:ext uri="{FF2B5EF4-FFF2-40B4-BE49-F238E27FC236}">
                <a16:creationId xmlns:a16="http://schemas.microsoft.com/office/drawing/2014/main" id="{51938FA8-59D5-4866-B68D-3740332D45BA}"/>
              </a:ext>
            </a:extLst>
          </p:cNvPr>
          <p:cNvSpPr/>
          <p:nvPr/>
        </p:nvSpPr>
        <p:spPr>
          <a:xfrm>
            <a:off x="2003280" y="3952460"/>
            <a:ext cx="5181289" cy="765313"/>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cxnSp>
        <p:nvCxnSpPr>
          <p:cNvPr id="18" name="Straight Connector 17">
            <a:extLst>
              <a:ext uri="{FF2B5EF4-FFF2-40B4-BE49-F238E27FC236}">
                <a16:creationId xmlns:a16="http://schemas.microsoft.com/office/drawing/2014/main" id="{557A89BE-7913-47F9-B6B3-C0CDAF42820E}"/>
              </a:ext>
            </a:extLst>
          </p:cNvPr>
          <p:cNvCxnSpPr>
            <a:cxnSpLocks/>
          </p:cNvCxnSpPr>
          <p:nvPr/>
        </p:nvCxnSpPr>
        <p:spPr>
          <a:xfrm>
            <a:off x="7184569" y="938267"/>
            <a:ext cx="0" cy="1442196"/>
          </a:xfrm>
          <a:prstGeom prst="line">
            <a:avLst/>
          </a:prstGeom>
          <a:ln w="254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971BECDD-CE45-4F5B-9D06-034A3641F1DA}"/>
              </a:ext>
            </a:extLst>
          </p:cNvPr>
          <p:cNvCxnSpPr>
            <a:cxnSpLocks/>
          </p:cNvCxnSpPr>
          <p:nvPr/>
        </p:nvCxnSpPr>
        <p:spPr>
          <a:xfrm>
            <a:off x="2660073" y="2398032"/>
            <a:ext cx="4502571" cy="0"/>
          </a:xfrm>
          <a:prstGeom prst="line">
            <a:avLst/>
          </a:prstGeom>
          <a:ln w="254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C7D7BAAF-E313-4ED1-A360-1973027B6F22}"/>
              </a:ext>
            </a:extLst>
          </p:cNvPr>
          <p:cNvCxnSpPr>
            <a:cxnSpLocks/>
          </p:cNvCxnSpPr>
          <p:nvPr/>
        </p:nvCxnSpPr>
        <p:spPr>
          <a:xfrm>
            <a:off x="2003280" y="938267"/>
            <a:ext cx="0" cy="2961692"/>
          </a:xfrm>
          <a:prstGeom prst="line">
            <a:avLst/>
          </a:prstGeom>
          <a:ln w="254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AF4AEEFB-945E-4B60-A53B-76B97F055CE1}"/>
              </a:ext>
            </a:extLst>
          </p:cNvPr>
          <p:cNvCxnSpPr>
            <a:cxnSpLocks/>
          </p:cNvCxnSpPr>
          <p:nvPr/>
        </p:nvCxnSpPr>
        <p:spPr>
          <a:xfrm flipH="1">
            <a:off x="2659171" y="2380463"/>
            <a:ext cx="902" cy="1519496"/>
          </a:xfrm>
          <a:prstGeom prst="line">
            <a:avLst/>
          </a:prstGeom>
          <a:ln w="254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3C191E2D-29A3-4A66-9A24-4259E4543FF2}"/>
              </a:ext>
            </a:extLst>
          </p:cNvPr>
          <p:cNvCxnSpPr>
            <a:cxnSpLocks/>
          </p:cNvCxnSpPr>
          <p:nvPr/>
        </p:nvCxnSpPr>
        <p:spPr>
          <a:xfrm>
            <a:off x="2003280" y="3899959"/>
            <a:ext cx="655891" cy="0"/>
          </a:xfrm>
          <a:prstGeom prst="line">
            <a:avLst/>
          </a:prstGeom>
          <a:ln w="25400">
            <a:solidFill>
              <a:srgbClr val="FFC000"/>
            </a:solidFill>
          </a:ln>
        </p:spPr>
        <p:style>
          <a:lnRef idx="1">
            <a:schemeClr val="accent1"/>
          </a:lnRef>
          <a:fillRef idx="0">
            <a:schemeClr val="accent1"/>
          </a:fillRef>
          <a:effectRef idx="0">
            <a:schemeClr val="accent1"/>
          </a:effectRef>
          <a:fontRef idx="minor">
            <a:schemeClr val="tx1"/>
          </a:fontRef>
        </p:style>
      </p:cxnSp>
      <p:sp>
        <p:nvSpPr>
          <p:cNvPr id="30" name="TextBox 29">
            <a:extLst>
              <a:ext uri="{FF2B5EF4-FFF2-40B4-BE49-F238E27FC236}">
                <a16:creationId xmlns:a16="http://schemas.microsoft.com/office/drawing/2014/main" id="{43584049-B074-4666-A3FA-8E44EC3D87B0}"/>
              </a:ext>
            </a:extLst>
          </p:cNvPr>
          <p:cNvSpPr txBox="1"/>
          <p:nvPr/>
        </p:nvSpPr>
        <p:spPr>
          <a:xfrm>
            <a:off x="3843130" y="1258957"/>
            <a:ext cx="1842051" cy="369332"/>
          </a:xfrm>
          <a:prstGeom prst="rect">
            <a:avLst/>
          </a:prstGeom>
          <a:solidFill>
            <a:schemeClr val="accent4"/>
          </a:solidFill>
        </p:spPr>
        <p:txBody>
          <a:bodyPr wrap="square" rtlCol="0">
            <a:spAutoFit/>
          </a:bodyPr>
          <a:lstStyle/>
          <a:p>
            <a:pPr algn="ctr"/>
            <a:r>
              <a:rPr lang="en-GB" dirty="0"/>
              <a:t>Background</a:t>
            </a:r>
          </a:p>
        </p:txBody>
      </p:sp>
      <p:sp>
        <p:nvSpPr>
          <p:cNvPr id="31" name="TextBox 30">
            <a:extLst>
              <a:ext uri="{FF2B5EF4-FFF2-40B4-BE49-F238E27FC236}">
                <a16:creationId xmlns:a16="http://schemas.microsoft.com/office/drawing/2014/main" id="{446E90D4-7B6E-41F5-9BD8-4C87A158F718}"/>
              </a:ext>
            </a:extLst>
          </p:cNvPr>
          <p:cNvSpPr txBox="1"/>
          <p:nvPr/>
        </p:nvSpPr>
        <p:spPr>
          <a:xfrm>
            <a:off x="3843129" y="2770879"/>
            <a:ext cx="1842051" cy="369332"/>
          </a:xfrm>
          <a:prstGeom prst="rect">
            <a:avLst/>
          </a:prstGeom>
          <a:solidFill>
            <a:srgbClr val="FFFF00"/>
          </a:solidFill>
        </p:spPr>
        <p:txBody>
          <a:bodyPr wrap="square" rtlCol="0">
            <a:spAutoFit/>
          </a:bodyPr>
          <a:lstStyle/>
          <a:p>
            <a:pPr algn="ctr"/>
            <a:r>
              <a:rPr lang="en-GB" dirty="0"/>
              <a:t>Middle ground</a:t>
            </a:r>
          </a:p>
        </p:txBody>
      </p:sp>
      <p:sp>
        <p:nvSpPr>
          <p:cNvPr id="32" name="TextBox 31">
            <a:extLst>
              <a:ext uri="{FF2B5EF4-FFF2-40B4-BE49-F238E27FC236}">
                <a16:creationId xmlns:a16="http://schemas.microsoft.com/office/drawing/2014/main" id="{3C291CB8-93C6-40C3-86D6-178770DD3798}"/>
              </a:ext>
            </a:extLst>
          </p:cNvPr>
          <p:cNvSpPr txBox="1"/>
          <p:nvPr/>
        </p:nvSpPr>
        <p:spPr>
          <a:xfrm>
            <a:off x="3843129" y="4150450"/>
            <a:ext cx="1842051" cy="369332"/>
          </a:xfrm>
          <a:prstGeom prst="rect">
            <a:avLst/>
          </a:prstGeom>
          <a:solidFill>
            <a:srgbClr val="FF0000"/>
          </a:solidFill>
        </p:spPr>
        <p:txBody>
          <a:bodyPr wrap="square" rtlCol="0">
            <a:spAutoFit/>
          </a:bodyPr>
          <a:lstStyle/>
          <a:p>
            <a:pPr algn="ctr"/>
            <a:r>
              <a:rPr lang="en-GB" dirty="0"/>
              <a:t>Foreground</a:t>
            </a:r>
          </a:p>
        </p:txBody>
      </p:sp>
    </p:spTree>
    <p:extLst>
      <p:ext uri="{BB962C8B-B14F-4D97-AF65-F5344CB8AC3E}">
        <p14:creationId xmlns:p14="http://schemas.microsoft.com/office/powerpoint/2010/main" val="383757701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35561A57-85F6-469B-BA82-F9FB7C2C9530}"/>
              </a:ext>
            </a:extLst>
          </p:cNvPr>
          <p:cNvSpPr/>
          <p:nvPr/>
        </p:nvSpPr>
        <p:spPr>
          <a:xfrm>
            <a:off x="8247168" y="4836470"/>
            <a:ext cx="761747" cy="207749"/>
          </a:xfrm>
          <a:prstGeom prst="rect">
            <a:avLst/>
          </a:prstGeom>
        </p:spPr>
        <p:txBody>
          <a:bodyPr wrap="none">
            <a:spAutoFit/>
          </a:bodyPr>
          <a:lstStyle/>
          <a:p>
            <a:r>
              <a:rPr lang="en-GB" sz="750" dirty="0">
                <a:solidFill>
                  <a:srgbClr val="000000"/>
                </a:solidFill>
                <a:latin typeface="Arial" panose="020B0604020202020204" pitchFamily="34" charset="0"/>
                <a:ea typeface="Calibri" panose="020F0502020204030204" pitchFamily="34" charset="0"/>
                <a:cs typeface="Myriad Pro Light" panose="020B0403030403020204" pitchFamily="34" charset="0"/>
              </a:rPr>
              <a:t>© OCR 2020 </a:t>
            </a:r>
            <a:endParaRPr lang="en-GB" sz="750" dirty="0"/>
          </a:p>
        </p:txBody>
      </p:sp>
      <p:sp>
        <p:nvSpPr>
          <p:cNvPr id="8" name="object 4">
            <a:extLst>
              <a:ext uri="{FF2B5EF4-FFF2-40B4-BE49-F238E27FC236}">
                <a16:creationId xmlns:a16="http://schemas.microsoft.com/office/drawing/2014/main" id="{D75DA47C-E636-4DE0-A5C6-0D6B6FE24915}"/>
              </a:ext>
              <a:ext uri="{C183D7F6-B498-43B3-948B-1728B52AA6E4}">
                <adec:decorative xmlns:adec="http://schemas.microsoft.com/office/drawing/2017/decorative" val="1"/>
              </a:ext>
            </a:extLst>
          </p:cNvPr>
          <p:cNvSpPr>
            <a:spLocks/>
          </p:cNvSpPr>
          <p:nvPr/>
        </p:nvSpPr>
        <p:spPr bwMode="auto">
          <a:xfrm>
            <a:off x="556418" y="736507"/>
            <a:ext cx="8031163" cy="72000"/>
          </a:xfrm>
          <a:custGeom>
            <a:avLst/>
            <a:gdLst>
              <a:gd name="T0" fmla="*/ 0 w 8352155"/>
              <a:gd name="T1" fmla="*/ 0 h 45719"/>
              <a:gd name="T2" fmla="*/ 6377997 w 8352155"/>
              <a:gd name="T3" fmla="*/ 0 h 45719"/>
              <a:gd name="T4" fmla="*/ 0 60000 65536"/>
              <a:gd name="T5" fmla="*/ 0 60000 65536"/>
            </a:gdLst>
            <a:ahLst/>
            <a:cxnLst>
              <a:cxn ang="T4">
                <a:pos x="T0" y="T1"/>
              </a:cxn>
              <a:cxn ang="T5">
                <a:pos x="T2" y="T3"/>
              </a:cxn>
            </a:cxnLst>
            <a:rect l="0" t="0" r="r" b="b"/>
            <a:pathLst>
              <a:path w="8352155" h="45719">
                <a:moveTo>
                  <a:pt x="0" y="0"/>
                </a:moveTo>
                <a:lnTo>
                  <a:pt x="8351901" y="0"/>
                </a:lnTo>
              </a:path>
            </a:pathLst>
          </a:custGeom>
          <a:noFill/>
          <a:ln w="6350">
            <a:solidFill>
              <a:srgbClr val="1D1D1B"/>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GB"/>
          </a:p>
        </p:txBody>
      </p:sp>
      <p:sp>
        <p:nvSpPr>
          <p:cNvPr id="7" name="Title 2">
            <a:extLst>
              <a:ext uri="{FF2B5EF4-FFF2-40B4-BE49-F238E27FC236}">
                <a16:creationId xmlns:a16="http://schemas.microsoft.com/office/drawing/2014/main" id="{BC22AE33-D253-412B-A69A-99D51928B995}"/>
              </a:ext>
            </a:extLst>
          </p:cNvPr>
          <p:cNvSpPr>
            <a:spLocks noGrp="1"/>
          </p:cNvSpPr>
          <p:nvPr>
            <p:ph type="title"/>
          </p:nvPr>
        </p:nvSpPr>
        <p:spPr>
          <a:xfrm>
            <a:off x="471670" y="230982"/>
            <a:ext cx="6626172" cy="405000"/>
          </a:xfrm>
        </p:spPr>
        <p:txBody>
          <a:bodyPr>
            <a:normAutofit fontScale="90000"/>
          </a:bodyPr>
          <a:lstStyle/>
          <a:p>
            <a:r>
              <a:rPr lang="en-US" sz="2400" b="1" dirty="0">
                <a:solidFill>
                  <a:srgbClr val="015A3C"/>
                </a:solidFill>
                <a:latin typeface="Arial" panose="020B0604020202020204" pitchFamily="34" charset="0"/>
                <a:cs typeface="Arial" panose="020B0604020202020204" pitchFamily="34" charset="0"/>
              </a:rPr>
              <a:t>Top tips</a:t>
            </a:r>
          </a:p>
        </p:txBody>
      </p:sp>
      <p:sp>
        <p:nvSpPr>
          <p:cNvPr id="10" name="TextBox 9">
            <a:extLst>
              <a:ext uri="{FF2B5EF4-FFF2-40B4-BE49-F238E27FC236}">
                <a16:creationId xmlns:a16="http://schemas.microsoft.com/office/drawing/2014/main" id="{105E3976-8BE7-4372-A63B-B5AEAB827012}"/>
              </a:ext>
            </a:extLst>
          </p:cNvPr>
          <p:cNvSpPr txBox="1"/>
          <p:nvPr/>
        </p:nvSpPr>
        <p:spPr>
          <a:xfrm>
            <a:off x="135085" y="4828775"/>
            <a:ext cx="982515" cy="215444"/>
          </a:xfrm>
          <a:prstGeom prst="rect">
            <a:avLst/>
          </a:prstGeom>
          <a:noFill/>
        </p:spPr>
        <p:txBody>
          <a:bodyPr wrap="square" rtlCol="0">
            <a:spAutoFit/>
          </a:bodyPr>
          <a:lstStyle/>
          <a:p>
            <a:r>
              <a:rPr lang="en-GB" sz="800" dirty="0">
                <a:solidFill>
                  <a:srgbClr val="015A3C"/>
                </a:solidFill>
                <a:latin typeface="Arial" panose="020B0604020202020204" pitchFamily="34" charset="0"/>
                <a:cs typeface="Arial" panose="020B0604020202020204" pitchFamily="34" charset="0"/>
              </a:rPr>
              <a:t>Post-16 English</a:t>
            </a:r>
          </a:p>
        </p:txBody>
      </p:sp>
      <p:sp>
        <p:nvSpPr>
          <p:cNvPr id="12" name="Content Placeholder 2">
            <a:extLst>
              <a:ext uri="{FF2B5EF4-FFF2-40B4-BE49-F238E27FC236}">
                <a16:creationId xmlns:a16="http://schemas.microsoft.com/office/drawing/2014/main" id="{5069C027-0FF8-4118-96D4-1E3788EF9281}"/>
              </a:ext>
            </a:extLst>
          </p:cNvPr>
          <p:cNvSpPr>
            <a:spLocks noGrp="1"/>
          </p:cNvSpPr>
          <p:nvPr>
            <p:ph idx="1"/>
          </p:nvPr>
        </p:nvSpPr>
        <p:spPr>
          <a:xfrm>
            <a:off x="556418" y="909032"/>
            <a:ext cx="8124513" cy="3056049"/>
          </a:xfrm>
        </p:spPr>
        <p:txBody>
          <a:bodyPr>
            <a:normAutofit/>
          </a:bodyPr>
          <a:lstStyle/>
          <a:p>
            <a:pPr>
              <a:lnSpc>
                <a:spcPct val="120000"/>
              </a:lnSpc>
            </a:pPr>
            <a:r>
              <a:rPr lang="en-GB" sz="1400" dirty="0">
                <a:latin typeface="Arial" panose="020B0604020202020204" pitchFamily="34" charset="0"/>
                <a:cs typeface="Arial" panose="020B0604020202020204" pitchFamily="34" charset="0"/>
              </a:rPr>
              <a:t>Try not to imagine the picture as being flat. Instead, imagine that is a real place. If you do this, you will begin to think about sounds, textures, smells etc.</a:t>
            </a:r>
          </a:p>
          <a:p>
            <a:pPr>
              <a:lnSpc>
                <a:spcPct val="120000"/>
              </a:lnSpc>
            </a:pPr>
            <a:r>
              <a:rPr lang="en-GB" sz="1400" dirty="0">
                <a:latin typeface="Arial" panose="020B0604020202020204" pitchFamily="34" charset="0"/>
                <a:cs typeface="Arial" panose="020B0604020202020204" pitchFamily="34" charset="0"/>
              </a:rPr>
              <a:t>Think about the foreground, the middle ground and background of the picture and what you could describe in each.</a:t>
            </a:r>
          </a:p>
          <a:p>
            <a:pPr>
              <a:lnSpc>
                <a:spcPct val="120000"/>
              </a:lnSpc>
            </a:pPr>
            <a:r>
              <a:rPr lang="en-GB" sz="1400" dirty="0">
                <a:latin typeface="Arial" panose="020B0604020202020204" pitchFamily="34" charset="0"/>
                <a:cs typeface="Arial" panose="020B0604020202020204" pitchFamily="34" charset="0"/>
              </a:rPr>
              <a:t>Try to imagine other things you would be able to see outside the frame of the picture.</a:t>
            </a:r>
          </a:p>
        </p:txBody>
      </p:sp>
    </p:spTree>
    <p:extLst>
      <p:ext uri="{BB962C8B-B14F-4D97-AF65-F5344CB8AC3E}">
        <p14:creationId xmlns:p14="http://schemas.microsoft.com/office/powerpoint/2010/main" val="275796154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2">
            <a:extLst>
              <a:ext uri="{FF2B5EF4-FFF2-40B4-BE49-F238E27FC236}">
                <a16:creationId xmlns:a16="http://schemas.microsoft.com/office/drawing/2014/main" id="{A61791F8-D78E-4D66-BF8C-CEA1BCC22E08}"/>
              </a:ext>
            </a:extLst>
          </p:cNvPr>
          <p:cNvSpPr>
            <a:spLocks noGrp="1"/>
          </p:cNvSpPr>
          <p:nvPr>
            <p:ph type="title"/>
          </p:nvPr>
        </p:nvSpPr>
        <p:spPr>
          <a:xfrm>
            <a:off x="432378" y="274050"/>
            <a:ext cx="8455590" cy="405000"/>
          </a:xfrm>
        </p:spPr>
        <p:txBody>
          <a:bodyPr>
            <a:noAutofit/>
          </a:bodyPr>
          <a:lstStyle/>
          <a:p>
            <a:r>
              <a:rPr lang="en-US" sz="2400" b="1" dirty="0">
                <a:solidFill>
                  <a:srgbClr val="015A3C"/>
                </a:solidFill>
                <a:latin typeface="Arial" panose="020B0604020202020204" pitchFamily="34" charset="0"/>
                <a:cs typeface="Arial" panose="020B0604020202020204" pitchFamily="34" charset="0"/>
              </a:rPr>
              <a:t>Content</a:t>
            </a:r>
          </a:p>
        </p:txBody>
      </p:sp>
      <p:sp>
        <p:nvSpPr>
          <p:cNvPr id="7" name="object 4">
            <a:extLst>
              <a:ext uri="{FF2B5EF4-FFF2-40B4-BE49-F238E27FC236}">
                <a16:creationId xmlns:a16="http://schemas.microsoft.com/office/drawing/2014/main" id="{50A3B009-60BA-422F-974B-014277F7CB52}"/>
              </a:ext>
              <a:ext uri="{C183D7F6-B498-43B3-948B-1728B52AA6E4}">
                <adec:decorative xmlns:adec="http://schemas.microsoft.com/office/drawing/2017/decorative" val="1"/>
              </a:ext>
            </a:extLst>
          </p:cNvPr>
          <p:cNvSpPr>
            <a:spLocks/>
          </p:cNvSpPr>
          <p:nvPr/>
        </p:nvSpPr>
        <p:spPr bwMode="auto">
          <a:xfrm>
            <a:off x="556418" y="736507"/>
            <a:ext cx="8031163" cy="72000"/>
          </a:xfrm>
          <a:custGeom>
            <a:avLst/>
            <a:gdLst>
              <a:gd name="T0" fmla="*/ 0 w 8352155"/>
              <a:gd name="T1" fmla="*/ 0 h 45719"/>
              <a:gd name="T2" fmla="*/ 6377997 w 8352155"/>
              <a:gd name="T3" fmla="*/ 0 h 45719"/>
              <a:gd name="T4" fmla="*/ 0 60000 65536"/>
              <a:gd name="T5" fmla="*/ 0 60000 65536"/>
            </a:gdLst>
            <a:ahLst/>
            <a:cxnLst>
              <a:cxn ang="T4">
                <a:pos x="T0" y="T1"/>
              </a:cxn>
              <a:cxn ang="T5">
                <a:pos x="T2" y="T3"/>
              </a:cxn>
            </a:cxnLst>
            <a:rect l="0" t="0" r="r" b="b"/>
            <a:pathLst>
              <a:path w="8352155" h="45719">
                <a:moveTo>
                  <a:pt x="0" y="0"/>
                </a:moveTo>
                <a:lnTo>
                  <a:pt x="8351901" y="0"/>
                </a:lnTo>
              </a:path>
            </a:pathLst>
          </a:custGeom>
          <a:noFill/>
          <a:ln w="6350">
            <a:solidFill>
              <a:srgbClr val="1D1D1B"/>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GB" dirty="0"/>
          </a:p>
        </p:txBody>
      </p:sp>
      <p:sp>
        <p:nvSpPr>
          <p:cNvPr id="9" name="Rectangle 8">
            <a:extLst>
              <a:ext uri="{FF2B5EF4-FFF2-40B4-BE49-F238E27FC236}">
                <a16:creationId xmlns:a16="http://schemas.microsoft.com/office/drawing/2014/main" id="{D160813F-E228-43E5-B85C-E4F42DFBB113}"/>
              </a:ext>
            </a:extLst>
          </p:cNvPr>
          <p:cNvSpPr/>
          <p:nvPr/>
        </p:nvSpPr>
        <p:spPr>
          <a:xfrm>
            <a:off x="8247168" y="4836470"/>
            <a:ext cx="761747" cy="207749"/>
          </a:xfrm>
          <a:prstGeom prst="rect">
            <a:avLst/>
          </a:prstGeom>
        </p:spPr>
        <p:txBody>
          <a:bodyPr wrap="none">
            <a:spAutoFit/>
          </a:bodyPr>
          <a:lstStyle/>
          <a:p>
            <a:r>
              <a:rPr lang="en-GB" sz="750" dirty="0">
                <a:solidFill>
                  <a:srgbClr val="000000"/>
                </a:solidFill>
                <a:latin typeface="Arial" panose="020B0604020202020204" pitchFamily="34" charset="0"/>
                <a:ea typeface="Calibri" panose="020F0502020204030204" pitchFamily="34" charset="0"/>
                <a:cs typeface="Myriad Pro Light" panose="020B0403030403020204" pitchFamily="34" charset="0"/>
              </a:rPr>
              <a:t>© OCR 2020 </a:t>
            </a:r>
            <a:endParaRPr lang="en-GB" sz="750" dirty="0"/>
          </a:p>
        </p:txBody>
      </p:sp>
      <p:sp>
        <p:nvSpPr>
          <p:cNvPr id="10" name="TextBox 9">
            <a:extLst>
              <a:ext uri="{FF2B5EF4-FFF2-40B4-BE49-F238E27FC236}">
                <a16:creationId xmlns:a16="http://schemas.microsoft.com/office/drawing/2014/main" id="{6C3E3B51-9FA8-4FF6-BE49-F77810819ADA}"/>
              </a:ext>
            </a:extLst>
          </p:cNvPr>
          <p:cNvSpPr txBox="1"/>
          <p:nvPr/>
        </p:nvSpPr>
        <p:spPr>
          <a:xfrm>
            <a:off x="135085" y="4828775"/>
            <a:ext cx="982515" cy="215444"/>
          </a:xfrm>
          <a:prstGeom prst="rect">
            <a:avLst/>
          </a:prstGeom>
          <a:noFill/>
        </p:spPr>
        <p:txBody>
          <a:bodyPr wrap="square" rtlCol="0">
            <a:spAutoFit/>
          </a:bodyPr>
          <a:lstStyle/>
          <a:p>
            <a:r>
              <a:rPr lang="en-GB" sz="800" dirty="0">
                <a:solidFill>
                  <a:srgbClr val="015A3C"/>
                </a:solidFill>
                <a:latin typeface="Arial" panose="020B0604020202020204" pitchFamily="34" charset="0"/>
                <a:cs typeface="Arial" panose="020B0604020202020204" pitchFamily="34" charset="0"/>
              </a:rPr>
              <a:t>Post-16 English</a:t>
            </a:r>
          </a:p>
        </p:txBody>
      </p:sp>
      <p:graphicFrame>
        <p:nvGraphicFramePr>
          <p:cNvPr id="14" name="Table 13">
            <a:extLst>
              <a:ext uri="{FF2B5EF4-FFF2-40B4-BE49-F238E27FC236}">
                <a16:creationId xmlns:a16="http://schemas.microsoft.com/office/drawing/2014/main" id="{8D99D0DF-F9B9-46CE-965A-5E19F5E26BE3}"/>
              </a:ext>
            </a:extLst>
          </p:cNvPr>
          <p:cNvGraphicFramePr>
            <a:graphicFrameLocks noGrp="1"/>
          </p:cNvGraphicFramePr>
          <p:nvPr>
            <p:extLst>
              <p:ext uri="{D42A27DB-BD31-4B8C-83A1-F6EECF244321}">
                <p14:modId xmlns:p14="http://schemas.microsoft.com/office/powerpoint/2010/main" val="2925495053"/>
              </p:ext>
            </p:extLst>
          </p:nvPr>
        </p:nvGraphicFramePr>
        <p:xfrm>
          <a:off x="570261" y="887777"/>
          <a:ext cx="8179824" cy="3545128"/>
        </p:xfrm>
        <a:graphic>
          <a:graphicData uri="http://schemas.openxmlformats.org/drawingml/2006/table">
            <a:tbl>
              <a:tblPr firstRow="1" bandRow="1">
                <a:tableStyleId>{5940675A-B579-460E-94D1-54222C63F5DA}</a:tableStyleId>
              </a:tblPr>
              <a:tblGrid>
                <a:gridCol w="2717658">
                  <a:extLst>
                    <a:ext uri="{9D8B030D-6E8A-4147-A177-3AD203B41FA5}">
                      <a16:colId xmlns:a16="http://schemas.microsoft.com/office/drawing/2014/main" val="20000"/>
                    </a:ext>
                  </a:extLst>
                </a:gridCol>
                <a:gridCol w="2731083">
                  <a:extLst>
                    <a:ext uri="{9D8B030D-6E8A-4147-A177-3AD203B41FA5}">
                      <a16:colId xmlns:a16="http://schemas.microsoft.com/office/drawing/2014/main" val="20001"/>
                    </a:ext>
                  </a:extLst>
                </a:gridCol>
                <a:gridCol w="2731083">
                  <a:extLst>
                    <a:ext uri="{9D8B030D-6E8A-4147-A177-3AD203B41FA5}">
                      <a16:colId xmlns:a16="http://schemas.microsoft.com/office/drawing/2014/main" val="20002"/>
                    </a:ext>
                  </a:extLst>
                </a:gridCol>
              </a:tblGrid>
              <a:tr h="357585">
                <a:tc>
                  <a:txBody>
                    <a:bodyPr/>
                    <a:lstStyle/>
                    <a:p>
                      <a:pPr algn="ctr"/>
                      <a:r>
                        <a:rPr lang="en-GB" sz="1600" b="1" dirty="0">
                          <a:latin typeface="Arial" panose="020B0604020202020204" pitchFamily="34" charset="0"/>
                          <a:cs typeface="Arial" panose="020B0604020202020204" pitchFamily="34" charset="0"/>
                        </a:rPr>
                        <a:t>Foreground</a:t>
                      </a:r>
                    </a:p>
                  </a:txBody>
                  <a:tcPr anchor="ctr">
                    <a:solidFill>
                      <a:srgbClr val="F5FAF0"/>
                    </a:solidFill>
                  </a:tcPr>
                </a:tc>
                <a:tc>
                  <a:txBody>
                    <a:bodyPr/>
                    <a:lstStyle/>
                    <a:p>
                      <a:pPr algn="ctr"/>
                      <a:r>
                        <a:rPr lang="en-GB" sz="1600" b="1" dirty="0" err="1">
                          <a:latin typeface="Arial" panose="020B0604020202020204" pitchFamily="34" charset="0"/>
                          <a:cs typeface="Arial" panose="020B0604020202020204" pitchFamily="34" charset="0"/>
                        </a:rPr>
                        <a:t>Middleground</a:t>
                      </a:r>
                      <a:endParaRPr lang="en-GB" sz="1600" b="1" dirty="0">
                        <a:latin typeface="Arial" panose="020B0604020202020204" pitchFamily="34" charset="0"/>
                        <a:cs typeface="Arial" panose="020B0604020202020204" pitchFamily="34" charset="0"/>
                      </a:endParaRPr>
                    </a:p>
                  </a:txBody>
                  <a:tcPr anchor="ctr">
                    <a:solidFill>
                      <a:srgbClr val="F5FAF0"/>
                    </a:solidFill>
                  </a:tcPr>
                </a:tc>
                <a:tc>
                  <a:txBody>
                    <a:bodyPr/>
                    <a:lstStyle/>
                    <a:p>
                      <a:pPr algn="ctr"/>
                      <a:r>
                        <a:rPr lang="en-GB" sz="1600" b="1" dirty="0">
                          <a:latin typeface="Arial" panose="020B0604020202020204" pitchFamily="34" charset="0"/>
                          <a:cs typeface="Arial" panose="020B0604020202020204" pitchFamily="34" charset="0"/>
                        </a:rPr>
                        <a:t>Background</a:t>
                      </a:r>
                    </a:p>
                  </a:txBody>
                  <a:tcPr anchor="ctr">
                    <a:solidFill>
                      <a:srgbClr val="F5FAF0"/>
                    </a:solidFill>
                  </a:tcPr>
                </a:tc>
                <a:extLst>
                  <a:ext uri="{0D108BD9-81ED-4DB2-BD59-A6C34878D82A}">
                    <a16:rowId xmlns:a16="http://schemas.microsoft.com/office/drawing/2014/main" val="10000"/>
                  </a:ext>
                </a:extLst>
              </a:tr>
              <a:tr h="543310">
                <a:tc>
                  <a:txBody>
                    <a:bodyPr/>
                    <a:lstStyle/>
                    <a:p>
                      <a:r>
                        <a:rPr lang="en-GB" sz="1400" dirty="0">
                          <a:latin typeface="Arial" panose="020B0604020202020204" pitchFamily="34" charset="0"/>
                          <a:cs typeface="Arial" panose="020B0604020202020204" pitchFamily="34" charset="0"/>
                        </a:rPr>
                        <a:t>Long grass</a:t>
                      </a:r>
                    </a:p>
                  </a:txBody>
                  <a:tcPr/>
                </a:tc>
                <a:tc>
                  <a:txBody>
                    <a:bodyPr/>
                    <a:lstStyle/>
                    <a:p>
                      <a:r>
                        <a:rPr lang="en-GB" sz="1400" dirty="0">
                          <a:latin typeface="Arial" panose="020B0604020202020204" pitchFamily="34" charset="0"/>
                          <a:cs typeface="Arial" panose="020B0604020202020204" pitchFamily="34" charset="0"/>
                        </a:rPr>
                        <a:t>The church</a:t>
                      </a:r>
                    </a:p>
                  </a:txBody>
                  <a:tcPr/>
                </a:tc>
                <a:tc>
                  <a:txBody>
                    <a:bodyPr/>
                    <a:lstStyle/>
                    <a:p>
                      <a:r>
                        <a:rPr lang="en-GB" sz="1400" dirty="0">
                          <a:latin typeface="Arial" panose="020B0604020202020204" pitchFamily="34" charset="0"/>
                          <a:cs typeface="Arial" panose="020B0604020202020204" pitchFamily="34" charset="0"/>
                        </a:rPr>
                        <a:t>Grey sky</a:t>
                      </a:r>
                    </a:p>
                  </a:txBody>
                  <a:tcPr/>
                </a:tc>
                <a:extLst>
                  <a:ext uri="{0D108BD9-81ED-4DB2-BD59-A6C34878D82A}">
                    <a16:rowId xmlns:a16="http://schemas.microsoft.com/office/drawing/2014/main" val="10001"/>
                  </a:ext>
                </a:extLst>
              </a:tr>
              <a:tr h="612028">
                <a:tc>
                  <a:txBody>
                    <a:bodyPr/>
                    <a:lstStyle/>
                    <a:p>
                      <a:r>
                        <a:rPr lang="en-GB" sz="1400" dirty="0">
                          <a:latin typeface="Arial" panose="020B0604020202020204" pitchFamily="34" charset="0"/>
                          <a:cs typeface="Arial" panose="020B0604020202020204" pitchFamily="34" charset="0"/>
                        </a:rPr>
                        <a:t>gravestones</a:t>
                      </a:r>
                    </a:p>
                  </a:txBody>
                  <a:tcPr/>
                </a:tc>
                <a:tc>
                  <a:txBody>
                    <a:bodyPr/>
                    <a:lstStyle/>
                    <a:p>
                      <a:r>
                        <a:rPr lang="en-GB" sz="1400" dirty="0">
                          <a:latin typeface="Arial" panose="020B0604020202020204" pitchFamily="34" charset="0"/>
                          <a:cs typeface="Arial" panose="020B0604020202020204" pitchFamily="34" charset="0"/>
                        </a:rPr>
                        <a:t>Crumbling walls</a:t>
                      </a:r>
                    </a:p>
                  </a:txBody>
                  <a:tcPr/>
                </a:tc>
                <a:tc>
                  <a:txBody>
                    <a:bodyPr/>
                    <a:lstStyle/>
                    <a:p>
                      <a:r>
                        <a:rPr lang="en-GB" sz="1400" dirty="0">
                          <a:latin typeface="Arial" panose="020B0604020202020204" pitchFamily="34" charset="0"/>
                          <a:cs typeface="Arial" panose="020B0604020202020204" pitchFamily="34" charset="0"/>
                        </a:rPr>
                        <a:t>Clouds</a:t>
                      </a:r>
                    </a:p>
                  </a:txBody>
                  <a:tcPr/>
                </a:tc>
                <a:extLst>
                  <a:ext uri="{0D108BD9-81ED-4DB2-BD59-A6C34878D82A}">
                    <a16:rowId xmlns:a16="http://schemas.microsoft.com/office/drawing/2014/main" val="10002"/>
                  </a:ext>
                </a:extLst>
              </a:tr>
              <a:tr h="600833">
                <a:tc>
                  <a:txBody>
                    <a:bodyPr/>
                    <a:lstStyle/>
                    <a:p>
                      <a:r>
                        <a:rPr lang="en-GB" sz="1400" dirty="0">
                          <a:latin typeface="Arial" panose="020B0604020202020204" pitchFamily="34" charset="0"/>
                          <a:cs typeface="Arial" panose="020B0604020202020204" pitchFamily="34" charset="0"/>
                        </a:rPr>
                        <a:t>Yellow flowers</a:t>
                      </a:r>
                    </a:p>
                  </a:txBody>
                  <a:tcPr/>
                </a:tc>
                <a:tc>
                  <a:txBody>
                    <a:bodyPr/>
                    <a:lstStyle/>
                    <a:p>
                      <a:r>
                        <a:rPr lang="en-GB" sz="1400" dirty="0">
                          <a:latin typeface="Arial" panose="020B0604020202020204" pitchFamily="34" charset="0"/>
                          <a:cs typeface="Arial" panose="020B0604020202020204" pitchFamily="34" charset="0"/>
                        </a:rPr>
                        <a:t>Ivy growing</a:t>
                      </a:r>
                    </a:p>
                  </a:txBody>
                  <a:tcPr/>
                </a:tc>
                <a:tc>
                  <a:txBody>
                    <a:bodyPr/>
                    <a:lstStyle/>
                    <a:p>
                      <a:r>
                        <a:rPr lang="en-GB" sz="1400" dirty="0">
                          <a:solidFill>
                            <a:srgbClr val="015A3C"/>
                          </a:solidFill>
                          <a:latin typeface="Arial" panose="020B0604020202020204" pitchFamily="34" charset="0"/>
                          <a:cs typeface="Arial" panose="020B0604020202020204" pitchFamily="34" charset="0"/>
                        </a:rPr>
                        <a:t>**Hills in the distance</a:t>
                      </a:r>
                    </a:p>
                  </a:txBody>
                  <a:tcPr/>
                </a:tc>
                <a:extLst>
                  <a:ext uri="{0D108BD9-81ED-4DB2-BD59-A6C34878D82A}">
                    <a16:rowId xmlns:a16="http://schemas.microsoft.com/office/drawing/2014/main" val="10003"/>
                  </a:ext>
                </a:extLst>
              </a:tr>
              <a:tr h="682146">
                <a:tc>
                  <a:txBody>
                    <a:bodyPr/>
                    <a:lstStyle/>
                    <a:p>
                      <a:r>
                        <a:rPr lang="en-GB" sz="1400" dirty="0">
                          <a:latin typeface="Arial" panose="020B0604020202020204" pitchFamily="34" charset="0"/>
                          <a:cs typeface="Arial" panose="020B0604020202020204" pitchFamily="34" charset="0"/>
                        </a:rPr>
                        <a:t>Trees</a:t>
                      </a:r>
                    </a:p>
                  </a:txBody>
                  <a:tcPr/>
                </a:tc>
                <a:tc>
                  <a:txBody>
                    <a:bodyPr/>
                    <a:lstStyle/>
                    <a:p>
                      <a:r>
                        <a:rPr lang="en-GB" sz="1400" dirty="0">
                          <a:latin typeface="Arial" panose="020B0604020202020204" pitchFamily="34" charset="0"/>
                          <a:cs typeface="Arial" panose="020B0604020202020204" pitchFamily="34" charset="0"/>
                        </a:rPr>
                        <a:t>Arched windows</a:t>
                      </a:r>
                    </a:p>
                  </a:txBody>
                  <a:tcPr/>
                </a:tc>
                <a:tc>
                  <a:txBody>
                    <a:bodyPr/>
                    <a:lstStyle/>
                    <a:p>
                      <a:endParaRPr lang="en-GB" sz="1400" dirty="0">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10004"/>
                  </a:ext>
                </a:extLst>
              </a:tr>
              <a:tr h="749226">
                <a:tc>
                  <a:txBody>
                    <a:bodyPr/>
                    <a:lstStyle/>
                    <a:p>
                      <a:r>
                        <a:rPr lang="en-GB" sz="1400" dirty="0">
                          <a:solidFill>
                            <a:srgbClr val="015A3C"/>
                          </a:solidFill>
                          <a:latin typeface="Arial" panose="020B0604020202020204" pitchFamily="34" charset="0"/>
                          <a:cs typeface="Arial" panose="020B0604020202020204" pitchFamily="34" charset="0"/>
                        </a:rPr>
                        <a:t>**Crumbling stone wall</a:t>
                      </a:r>
                    </a:p>
                  </a:txBody>
                  <a:tcPr/>
                </a:tc>
                <a:tc>
                  <a:txBody>
                    <a:bodyPr/>
                    <a:lstStyle/>
                    <a:p>
                      <a:r>
                        <a:rPr lang="en-GB" sz="1400" dirty="0">
                          <a:latin typeface="Arial" panose="020B0604020202020204" pitchFamily="34" charset="0"/>
                          <a:cs typeface="Arial" panose="020B0604020202020204" pitchFamily="34" charset="0"/>
                        </a:rPr>
                        <a:t>Tower with turrets</a:t>
                      </a:r>
                    </a:p>
                  </a:txBody>
                  <a:tcPr/>
                </a:tc>
                <a:tc>
                  <a:txBody>
                    <a:bodyPr/>
                    <a:lstStyle/>
                    <a:p>
                      <a:endParaRPr lang="en-GB" sz="1400" dirty="0">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10005"/>
                  </a:ext>
                </a:extLst>
              </a:tr>
            </a:tbl>
          </a:graphicData>
        </a:graphic>
      </p:graphicFrame>
      <p:sp>
        <p:nvSpPr>
          <p:cNvPr id="18" name="TextBox 17">
            <a:extLst>
              <a:ext uri="{FF2B5EF4-FFF2-40B4-BE49-F238E27FC236}">
                <a16:creationId xmlns:a16="http://schemas.microsoft.com/office/drawing/2014/main" id="{EE25CDC2-6BF5-4944-A356-538B791B159F}"/>
              </a:ext>
            </a:extLst>
          </p:cNvPr>
          <p:cNvSpPr txBox="1"/>
          <p:nvPr/>
        </p:nvSpPr>
        <p:spPr>
          <a:xfrm>
            <a:off x="2888702" y="4474425"/>
            <a:ext cx="4968552" cy="307777"/>
          </a:xfrm>
          <a:prstGeom prst="rect">
            <a:avLst/>
          </a:prstGeom>
          <a:noFill/>
        </p:spPr>
        <p:txBody>
          <a:bodyPr wrap="square" rtlCol="0">
            <a:spAutoFit/>
          </a:bodyPr>
          <a:lstStyle/>
          <a:p>
            <a:r>
              <a:rPr lang="en-GB" sz="1400" dirty="0">
                <a:solidFill>
                  <a:srgbClr val="015A3C"/>
                </a:solidFill>
                <a:latin typeface="Arial" panose="020B0604020202020204" pitchFamily="34" charset="0"/>
                <a:cs typeface="Arial" panose="020B0604020202020204" pitchFamily="34" charset="0"/>
              </a:rPr>
              <a:t>** Imagined or implied objects/features</a:t>
            </a:r>
          </a:p>
        </p:txBody>
      </p:sp>
    </p:spTree>
    <p:extLst>
      <p:ext uri="{BB962C8B-B14F-4D97-AF65-F5344CB8AC3E}">
        <p14:creationId xmlns:p14="http://schemas.microsoft.com/office/powerpoint/2010/main" val="37049035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B9AF53F6-5B52-451E-8993-FA3C93E4836F}"/>
              </a:ext>
            </a:extLst>
          </p:cNvPr>
          <p:cNvSpPr/>
          <p:nvPr/>
        </p:nvSpPr>
        <p:spPr>
          <a:xfrm>
            <a:off x="8247168" y="4836470"/>
            <a:ext cx="761747" cy="207749"/>
          </a:xfrm>
          <a:prstGeom prst="rect">
            <a:avLst/>
          </a:prstGeom>
        </p:spPr>
        <p:txBody>
          <a:bodyPr wrap="none">
            <a:spAutoFit/>
          </a:bodyPr>
          <a:lstStyle/>
          <a:p>
            <a:r>
              <a:rPr lang="en-GB" sz="750" dirty="0">
                <a:solidFill>
                  <a:srgbClr val="000000"/>
                </a:solidFill>
                <a:latin typeface="Arial" panose="020B0604020202020204" pitchFamily="34" charset="0"/>
                <a:ea typeface="Calibri" panose="020F0502020204030204" pitchFamily="34" charset="0"/>
                <a:cs typeface="Myriad Pro Light" panose="020B0403030403020204" pitchFamily="34" charset="0"/>
              </a:rPr>
              <a:t>© OCR 2020 </a:t>
            </a:r>
            <a:endParaRPr lang="en-GB" sz="750" dirty="0"/>
          </a:p>
        </p:txBody>
      </p:sp>
      <p:sp>
        <p:nvSpPr>
          <p:cNvPr id="13" name="TextBox 12">
            <a:extLst>
              <a:ext uri="{FF2B5EF4-FFF2-40B4-BE49-F238E27FC236}">
                <a16:creationId xmlns:a16="http://schemas.microsoft.com/office/drawing/2014/main" id="{491A0BDB-9C55-4E04-8523-205FB8D39684}"/>
              </a:ext>
            </a:extLst>
          </p:cNvPr>
          <p:cNvSpPr txBox="1"/>
          <p:nvPr/>
        </p:nvSpPr>
        <p:spPr>
          <a:xfrm>
            <a:off x="135085" y="4828775"/>
            <a:ext cx="982515" cy="215444"/>
          </a:xfrm>
          <a:prstGeom prst="rect">
            <a:avLst/>
          </a:prstGeom>
          <a:noFill/>
        </p:spPr>
        <p:txBody>
          <a:bodyPr wrap="square" rtlCol="0">
            <a:spAutoFit/>
          </a:bodyPr>
          <a:lstStyle/>
          <a:p>
            <a:r>
              <a:rPr lang="en-GB" sz="800" dirty="0">
                <a:solidFill>
                  <a:srgbClr val="015A3C"/>
                </a:solidFill>
                <a:latin typeface="Arial" panose="020B0604020202020204" pitchFamily="34" charset="0"/>
                <a:cs typeface="Arial" panose="020B0604020202020204" pitchFamily="34" charset="0"/>
              </a:rPr>
              <a:t>Post-16 English</a:t>
            </a:r>
          </a:p>
        </p:txBody>
      </p:sp>
      <p:sp>
        <p:nvSpPr>
          <p:cNvPr id="11" name="Title 2">
            <a:extLst>
              <a:ext uri="{FF2B5EF4-FFF2-40B4-BE49-F238E27FC236}">
                <a16:creationId xmlns:a16="http://schemas.microsoft.com/office/drawing/2014/main" id="{269D8359-A110-4B33-947C-667C9D97EAFB}"/>
              </a:ext>
            </a:extLst>
          </p:cNvPr>
          <p:cNvSpPr>
            <a:spLocks noGrp="1"/>
          </p:cNvSpPr>
          <p:nvPr>
            <p:ph type="title"/>
          </p:nvPr>
        </p:nvSpPr>
        <p:spPr>
          <a:xfrm>
            <a:off x="432378" y="274050"/>
            <a:ext cx="8455590" cy="405000"/>
          </a:xfrm>
        </p:spPr>
        <p:txBody>
          <a:bodyPr>
            <a:noAutofit/>
          </a:bodyPr>
          <a:lstStyle/>
          <a:p>
            <a:r>
              <a:rPr lang="en-US" sz="2400" b="1" dirty="0">
                <a:solidFill>
                  <a:srgbClr val="015A3C"/>
                </a:solidFill>
                <a:latin typeface="Arial" panose="020B0604020202020204" pitchFamily="34" charset="0"/>
                <a:cs typeface="Arial" panose="020B0604020202020204" pitchFamily="34" charset="0"/>
              </a:rPr>
              <a:t>Add detail</a:t>
            </a:r>
          </a:p>
        </p:txBody>
      </p:sp>
      <p:sp>
        <p:nvSpPr>
          <p:cNvPr id="12" name="object 4">
            <a:extLst>
              <a:ext uri="{FF2B5EF4-FFF2-40B4-BE49-F238E27FC236}">
                <a16:creationId xmlns:a16="http://schemas.microsoft.com/office/drawing/2014/main" id="{0DEDAA69-B900-447E-866B-8BBA671D2055}"/>
              </a:ext>
              <a:ext uri="{C183D7F6-B498-43B3-948B-1728B52AA6E4}">
                <adec:decorative xmlns:adec="http://schemas.microsoft.com/office/drawing/2017/decorative" val="1"/>
              </a:ext>
            </a:extLst>
          </p:cNvPr>
          <p:cNvSpPr>
            <a:spLocks/>
          </p:cNvSpPr>
          <p:nvPr/>
        </p:nvSpPr>
        <p:spPr bwMode="auto">
          <a:xfrm>
            <a:off x="556418" y="736507"/>
            <a:ext cx="8031163" cy="72000"/>
          </a:xfrm>
          <a:custGeom>
            <a:avLst/>
            <a:gdLst>
              <a:gd name="T0" fmla="*/ 0 w 8352155"/>
              <a:gd name="T1" fmla="*/ 0 h 45719"/>
              <a:gd name="T2" fmla="*/ 6377997 w 8352155"/>
              <a:gd name="T3" fmla="*/ 0 h 45719"/>
              <a:gd name="T4" fmla="*/ 0 60000 65536"/>
              <a:gd name="T5" fmla="*/ 0 60000 65536"/>
            </a:gdLst>
            <a:ahLst/>
            <a:cxnLst>
              <a:cxn ang="T4">
                <a:pos x="T0" y="T1"/>
              </a:cxn>
              <a:cxn ang="T5">
                <a:pos x="T2" y="T3"/>
              </a:cxn>
            </a:cxnLst>
            <a:rect l="0" t="0" r="r" b="b"/>
            <a:pathLst>
              <a:path w="8352155" h="45719">
                <a:moveTo>
                  <a:pt x="0" y="0"/>
                </a:moveTo>
                <a:lnTo>
                  <a:pt x="8351901" y="0"/>
                </a:lnTo>
              </a:path>
            </a:pathLst>
          </a:custGeom>
          <a:noFill/>
          <a:ln w="6350">
            <a:solidFill>
              <a:srgbClr val="1D1D1B"/>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GB" dirty="0"/>
          </a:p>
        </p:txBody>
      </p:sp>
      <p:sp>
        <p:nvSpPr>
          <p:cNvPr id="16" name="Content Placeholder 2">
            <a:extLst>
              <a:ext uri="{FF2B5EF4-FFF2-40B4-BE49-F238E27FC236}">
                <a16:creationId xmlns:a16="http://schemas.microsoft.com/office/drawing/2014/main" id="{157ABCCD-8EDC-4F89-8007-A419C0C6E87A}"/>
              </a:ext>
            </a:extLst>
          </p:cNvPr>
          <p:cNvSpPr>
            <a:spLocks noGrp="1"/>
          </p:cNvSpPr>
          <p:nvPr>
            <p:ph idx="1"/>
          </p:nvPr>
        </p:nvSpPr>
        <p:spPr>
          <a:xfrm>
            <a:off x="498638" y="894896"/>
            <a:ext cx="6603032" cy="2621503"/>
          </a:xfrm>
        </p:spPr>
        <p:txBody>
          <a:bodyPr>
            <a:normAutofit fontScale="92500" lnSpcReduction="10000"/>
          </a:bodyPr>
          <a:lstStyle/>
          <a:p>
            <a:pPr marL="0" indent="0">
              <a:buNone/>
            </a:pPr>
            <a:r>
              <a:rPr lang="en-GB" sz="1400" dirty="0">
                <a:latin typeface="Arial" panose="020B0604020202020204" pitchFamily="34" charset="0"/>
                <a:cs typeface="Arial" panose="020B0604020202020204" pitchFamily="34" charset="0"/>
              </a:rPr>
              <a:t>Pick two of your items from each column and try to add more detail, such as:</a:t>
            </a:r>
          </a:p>
          <a:p>
            <a:pPr marL="0" indent="0">
              <a:buNone/>
            </a:pPr>
            <a:endParaRPr lang="en-GB" sz="1400" dirty="0">
              <a:latin typeface="Arial" panose="020B0604020202020204" pitchFamily="34" charset="0"/>
              <a:cs typeface="Arial" panose="020B0604020202020204" pitchFamily="34" charset="0"/>
            </a:endParaRPr>
          </a:p>
          <a:p>
            <a:r>
              <a:rPr lang="en-GB" sz="1400" dirty="0">
                <a:latin typeface="Arial" panose="020B0604020202020204" pitchFamily="34" charset="0"/>
                <a:cs typeface="Arial" panose="020B0604020202020204" pitchFamily="34" charset="0"/>
              </a:rPr>
              <a:t>Colour</a:t>
            </a:r>
          </a:p>
          <a:p>
            <a:r>
              <a:rPr lang="en-GB" sz="1400" dirty="0">
                <a:latin typeface="Arial" panose="020B0604020202020204" pitchFamily="34" charset="0"/>
                <a:cs typeface="Arial" panose="020B0604020202020204" pitchFamily="34" charset="0"/>
              </a:rPr>
              <a:t>Size</a:t>
            </a:r>
          </a:p>
          <a:p>
            <a:r>
              <a:rPr lang="en-GB" sz="1400" dirty="0">
                <a:latin typeface="Arial" panose="020B0604020202020204" pitchFamily="34" charset="0"/>
                <a:cs typeface="Arial" panose="020B0604020202020204" pitchFamily="34" charset="0"/>
              </a:rPr>
              <a:t>Shape</a:t>
            </a:r>
          </a:p>
          <a:p>
            <a:r>
              <a:rPr lang="en-GB" sz="1400" dirty="0">
                <a:latin typeface="Arial" panose="020B0604020202020204" pitchFamily="34" charset="0"/>
                <a:cs typeface="Arial" panose="020B0604020202020204" pitchFamily="34" charset="0"/>
              </a:rPr>
              <a:t>Texture</a:t>
            </a:r>
          </a:p>
          <a:p>
            <a:r>
              <a:rPr lang="en-GB" sz="1400" dirty="0">
                <a:latin typeface="Arial" panose="020B0604020202020204" pitchFamily="34" charset="0"/>
                <a:cs typeface="Arial" panose="020B0604020202020204" pitchFamily="34" charset="0"/>
              </a:rPr>
              <a:t>Sound</a:t>
            </a:r>
          </a:p>
          <a:p>
            <a:r>
              <a:rPr lang="en-GB" sz="1400" dirty="0">
                <a:latin typeface="Arial" panose="020B0604020202020204" pitchFamily="34" charset="0"/>
                <a:cs typeface="Arial" panose="020B0604020202020204" pitchFamily="34" charset="0"/>
              </a:rPr>
              <a:t>Smell</a:t>
            </a:r>
          </a:p>
          <a:p>
            <a:r>
              <a:rPr lang="en-GB" sz="1400" dirty="0">
                <a:latin typeface="Arial" panose="020B0604020202020204" pitchFamily="34" charset="0"/>
                <a:cs typeface="Arial" panose="020B0604020202020204" pitchFamily="34" charset="0"/>
              </a:rPr>
              <a:t>Movement (verbs)</a:t>
            </a:r>
          </a:p>
          <a:p>
            <a:r>
              <a:rPr lang="en-GB" sz="1400" dirty="0">
                <a:latin typeface="Arial" panose="020B0604020202020204" pitchFamily="34" charset="0"/>
                <a:cs typeface="Arial" panose="020B0604020202020204" pitchFamily="34" charset="0"/>
              </a:rPr>
              <a:t>Comparison (simile / metaphor)</a:t>
            </a:r>
          </a:p>
        </p:txBody>
      </p:sp>
    </p:spTree>
    <p:extLst>
      <p:ext uri="{BB962C8B-B14F-4D97-AF65-F5344CB8AC3E}">
        <p14:creationId xmlns:p14="http://schemas.microsoft.com/office/powerpoint/2010/main" val="376101882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F7C50B2E-0112-4D7B-BBA1-305383DD61B5}"/>
              </a:ext>
            </a:extLst>
          </p:cNvPr>
          <p:cNvSpPr/>
          <p:nvPr/>
        </p:nvSpPr>
        <p:spPr>
          <a:xfrm>
            <a:off x="8247168" y="4836470"/>
            <a:ext cx="761747" cy="207749"/>
          </a:xfrm>
          <a:prstGeom prst="rect">
            <a:avLst/>
          </a:prstGeom>
        </p:spPr>
        <p:txBody>
          <a:bodyPr wrap="none">
            <a:spAutoFit/>
          </a:bodyPr>
          <a:lstStyle/>
          <a:p>
            <a:r>
              <a:rPr lang="en-GB" sz="750" dirty="0">
                <a:solidFill>
                  <a:srgbClr val="000000"/>
                </a:solidFill>
                <a:latin typeface="Arial" panose="020B0604020202020204" pitchFamily="34" charset="0"/>
                <a:ea typeface="Calibri" panose="020F0502020204030204" pitchFamily="34" charset="0"/>
                <a:cs typeface="Myriad Pro Light" panose="020B0403030403020204" pitchFamily="34" charset="0"/>
              </a:rPr>
              <a:t>© OCR 2020 </a:t>
            </a:r>
            <a:endParaRPr lang="en-GB" sz="750" dirty="0"/>
          </a:p>
        </p:txBody>
      </p:sp>
      <p:sp>
        <p:nvSpPr>
          <p:cNvPr id="6" name="TextBox 5">
            <a:extLst>
              <a:ext uri="{FF2B5EF4-FFF2-40B4-BE49-F238E27FC236}">
                <a16:creationId xmlns:a16="http://schemas.microsoft.com/office/drawing/2014/main" id="{89098F4B-1FC8-4D58-B74C-0808EF744EB2}"/>
              </a:ext>
            </a:extLst>
          </p:cNvPr>
          <p:cNvSpPr txBox="1"/>
          <p:nvPr/>
        </p:nvSpPr>
        <p:spPr>
          <a:xfrm>
            <a:off x="135085" y="4828775"/>
            <a:ext cx="982515" cy="215444"/>
          </a:xfrm>
          <a:prstGeom prst="rect">
            <a:avLst/>
          </a:prstGeom>
          <a:noFill/>
        </p:spPr>
        <p:txBody>
          <a:bodyPr wrap="square" rtlCol="0">
            <a:spAutoFit/>
          </a:bodyPr>
          <a:lstStyle/>
          <a:p>
            <a:r>
              <a:rPr lang="en-GB" sz="800" dirty="0">
                <a:solidFill>
                  <a:srgbClr val="015A3C"/>
                </a:solidFill>
                <a:latin typeface="Arial" panose="020B0604020202020204" pitchFamily="34" charset="0"/>
                <a:cs typeface="Arial" panose="020B0604020202020204" pitchFamily="34" charset="0"/>
              </a:rPr>
              <a:t>Post-16 English</a:t>
            </a:r>
          </a:p>
        </p:txBody>
      </p:sp>
      <p:sp>
        <p:nvSpPr>
          <p:cNvPr id="10" name="Title 2">
            <a:extLst>
              <a:ext uri="{FF2B5EF4-FFF2-40B4-BE49-F238E27FC236}">
                <a16:creationId xmlns:a16="http://schemas.microsoft.com/office/drawing/2014/main" id="{0818F46E-AA47-4EE9-A2C5-56B67223E92D}"/>
              </a:ext>
            </a:extLst>
          </p:cNvPr>
          <p:cNvSpPr>
            <a:spLocks noGrp="1"/>
          </p:cNvSpPr>
          <p:nvPr>
            <p:ph type="title"/>
          </p:nvPr>
        </p:nvSpPr>
        <p:spPr>
          <a:xfrm>
            <a:off x="432378" y="274050"/>
            <a:ext cx="8455590" cy="405000"/>
          </a:xfrm>
        </p:spPr>
        <p:txBody>
          <a:bodyPr>
            <a:noAutofit/>
          </a:bodyPr>
          <a:lstStyle/>
          <a:p>
            <a:r>
              <a:rPr lang="en-US" sz="2400" b="1" dirty="0">
                <a:solidFill>
                  <a:srgbClr val="015A3C"/>
                </a:solidFill>
                <a:latin typeface="Arial" panose="020B0604020202020204" pitchFamily="34" charset="0"/>
                <a:cs typeface="Arial" panose="020B0604020202020204" pitchFamily="34" charset="0"/>
              </a:rPr>
              <a:t>Example paragraph</a:t>
            </a:r>
          </a:p>
        </p:txBody>
      </p:sp>
      <p:sp>
        <p:nvSpPr>
          <p:cNvPr id="11" name="object 4">
            <a:extLst>
              <a:ext uri="{FF2B5EF4-FFF2-40B4-BE49-F238E27FC236}">
                <a16:creationId xmlns:a16="http://schemas.microsoft.com/office/drawing/2014/main" id="{75A2722C-2C23-4B66-B4FA-A0A8E6A39AB7}"/>
              </a:ext>
              <a:ext uri="{C183D7F6-B498-43B3-948B-1728B52AA6E4}">
                <adec:decorative xmlns:adec="http://schemas.microsoft.com/office/drawing/2017/decorative" val="1"/>
              </a:ext>
            </a:extLst>
          </p:cNvPr>
          <p:cNvSpPr>
            <a:spLocks/>
          </p:cNvSpPr>
          <p:nvPr/>
        </p:nvSpPr>
        <p:spPr bwMode="auto">
          <a:xfrm>
            <a:off x="556418" y="736507"/>
            <a:ext cx="8031163" cy="72000"/>
          </a:xfrm>
          <a:custGeom>
            <a:avLst/>
            <a:gdLst>
              <a:gd name="T0" fmla="*/ 0 w 8352155"/>
              <a:gd name="T1" fmla="*/ 0 h 45719"/>
              <a:gd name="T2" fmla="*/ 6377997 w 8352155"/>
              <a:gd name="T3" fmla="*/ 0 h 45719"/>
              <a:gd name="T4" fmla="*/ 0 60000 65536"/>
              <a:gd name="T5" fmla="*/ 0 60000 65536"/>
            </a:gdLst>
            <a:ahLst/>
            <a:cxnLst>
              <a:cxn ang="T4">
                <a:pos x="T0" y="T1"/>
              </a:cxn>
              <a:cxn ang="T5">
                <a:pos x="T2" y="T3"/>
              </a:cxn>
            </a:cxnLst>
            <a:rect l="0" t="0" r="r" b="b"/>
            <a:pathLst>
              <a:path w="8352155" h="45719">
                <a:moveTo>
                  <a:pt x="0" y="0"/>
                </a:moveTo>
                <a:lnTo>
                  <a:pt x="8351901" y="0"/>
                </a:lnTo>
              </a:path>
            </a:pathLst>
          </a:custGeom>
          <a:noFill/>
          <a:ln w="6350">
            <a:solidFill>
              <a:srgbClr val="1D1D1B"/>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GB" dirty="0"/>
          </a:p>
        </p:txBody>
      </p:sp>
      <p:sp>
        <p:nvSpPr>
          <p:cNvPr id="15" name="Content Placeholder 2">
            <a:extLst>
              <a:ext uri="{FF2B5EF4-FFF2-40B4-BE49-F238E27FC236}">
                <a16:creationId xmlns:a16="http://schemas.microsoft.com/office/drawing/2014/main" id="{911A275D-2DF1-4CA7-B10E-3D602DFD093D}"/>
              </a:ext>
            </a:extLst>
          </p:cNvPr>
          <p:cNvSpPr>
            <a:spLocks noGrp="1"/>
          </p:cNvSpPr>
          <p:nvPr>
            <p:ph idx="1"/>
          </p:nvPr>
        </p:nvSpPr>
        <p:spPr>
          <a:xfrm>
            <a:off x="432378" y="865964"/>
            <a:ext cx="8031163" cy="3541029"/>
          </a:xfrm>
        </p:spPr>
        <p:txBody>
          <a:bodyPr>
            <a:noAutofit/>
          </a:bodyPr>
          <a:lstStyle/>
          <a:p>
            <a:pPr marL="0" indent="0">
              <a:lnSpc>
                <a:spcPct val="100000"/>
              </a:lnSpc>
              <a:spcBef>
                <a:spcPts val="0"/>
              </a:spcBef>
              <a:buNone/>
            </a:pPr>
            <a:r>
              <a:rPr lang="en-GB" sz="1400" dirty="0">
                <a:latin typeface="Arial" panose="020B0604020202020204" pitchFamily="34" charset="0"/>
                <a:cs typeface="Arial" panose="020B0604020202020204" pitchFamily="34" charset="0"/>
              </a:rPr>
              <a:t>The scorched and overgrown grass danced in the warm breeze as I approached the derelict church. My feet sank into the soft ground with every stride as I trudged slowly through the steep field towards my destination. All around me, crooked, granite-coloured gravestones, which were covered in emerald moss, leaned lazily in the hard ground as the topaz sun blazed overhead.</a:t>
            </a:r>
          </a:p>
          <a:p>
            <a:pPr marL="0" indent="0">
              <a:lnSpc>
                <a:spcPct val="100000"/>
              </a:lnSpc>
              <a:spcBef>
                <a:spcPts val="0"/>
              </a:spcBef>
              <a:buNone/>
            </a:pPr>
            <a:endParaRPr lang="en-GB" sz="1400" dirty="0">
              <a:latin typeface="Arial" panose="020B0604020202020204" pitchFamily="34" charset="0"/>
              <a:cs typeface="Arial" panose="020B0604020202020204" pitchFamily="34" charset="0"/>
            </a:endParaRPr>
          </a:p>
          <a:p>
            <a:pPr marL="0" indent="0">
              <a:lnSpc>
                <a:spcPct val="100000"/>
              </a:lnSpc>
              <a:spcBef>
                <a:spcPts val="0"/>
              </a:spcBef>
              <a:buNone/>
            </a:pPr>
            <a:r>
              <a:rPr lang="en-GB" sz="1400" dirty="0">
                <a:latin typeface="Arial" panose="020B0604020202020204" pitchFamily="34" charset="0"/>
                <a:cs typeface="Arial" panose="020B0604020202020204" pitchFamily="34" charset="0"/>
              </a:rPr>
              <a:t>The church itself was…</a:t>
            </a:r>
          </a:p>
        </p:txBody>
      </p:sp>
    </p:spTree>
    <p:extLst>
      <p:ext uri="{BB962C8B-B14F-4D97-AF65-F5344CB8AC3E}">
        <p14:creationId xmlns:p14="http://schemas.microsoft.com/office/powerpoint/2010/main" val="3121756150"/>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2897</TotalTime>
  <Words>1095</Words>
  <Application>Microsoft Office PowerPoint</Application>
  <PresentationFormat>On-screen Show (16:9)</PresentationFormat>
  <Paragraphs>145</Paragraphs>
  <Slides>17</Slides>
  <Notes>9</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17</vt:i4>
      </vt:variant>
    </vt:vector>
  </HeadingPairs>
  <TitlesOfParts>
    <vt:vector size="22" baseType="lpstr">
      <vt:lpstr>Arial</vt:lpstr>
      <vt:lpstr>Calibri</vt:lpstr>
      <vt:lpstr>Calibri Light</vt:lpstr>
      <vt:lpstr>Myriad Pro Light</vt:lpstr>
      <vt:lpstr>Office Theme</vt:lpstr>
      <vt:lpstr>Post-16 ENGLISH LANGUAGE Creative Writing</vt:lpstr>
      <vt:lpstr>Writing to describe: use CASSSIE</vt:lpstr>
      <vt:lpstr>Task</vt:lpstr>
      <vt:lpstr>Task</vt:lpstr>
      <vt:lpstr>Picture</vt:lpstr>
      <vt:lpstr>Top tips</vt:lpstr>
      <vt:lpstr>Content</vt:lpstr>
      <vt:lpstr>Add detail</vt:lpstr>
      <vt:lpstr>Example paragraph</vt:lpstr>
      <vt:lpstr>Example paragraph</vt:lpstr>
      <vt:lpstr>Learning objective</vt:lpstr>
      <vt:lpstr>Prepositional phrases</vt:lpstr>
      <vt:lpstr>Adverbial phrases for time</vt:lpstr>
      <vt:lpstr>Describe</vt:lpstr>
      <vt:lpstr>Describe</vt:lpstr>
      <vt:lpstr>Describe</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Post-16 English Language - Creative Writing</dc:title>
  <dc:creator>OCR</dc:creator>
  <cp:keywords>Post-16, GCSE, English, writing</cp:keywords>
  <cp:lastModifiedBy>Dave Adams</cp:lastModifiedBy>
  <cp:revision>123</cp:revision>
  <dcterms:created xsi:type="dcterms:W3CDTF">2020-09-11T10:52:48Z</dcterms:created>
  <dcterms:modified xsi:type="dcterms:W3CDTF">2020-11-24T13:39:28Z</dcterms:modified>
</cp:coreProperties>
</file>