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48"/>
  </p:notesMasterIdLst>
  <p:handoutMasterIdLst>
    <p:handoutMasterId r:id="rId49"/>
  </p:handoutMasterIdLst>
  <p:sldIdLst>
    <p:sldId id="324" r:id="rId7"/>
    <p:sldId id="258"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57" r:id="rId41"/>
    <p:sldId id="358" r:id="rId42"/>
    <p:sldId id="359" r:id="rId43"/>
    <p:sldId id="360" r:id="rId44"/>
    <p:sldId id="361" r:id="rId45"/>
    <p:sldId id="362" r:id="rId46"/>
    <p:sldId id="323" r:id="rId47"/>
  </p:sldIdLst>
  <p:sldSz cx="9144000" cy="5143500" type="screen16x9"/>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48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ette Green" initials="SG" lastIdx="1" clrIdx="0">
    <p:extLst>
      <p:ext uri="{19B8F6BF-5375-455C-9EA6-DF929625EA0E}">
        <p15:presenceInfo xmlns:p15="http://schemas.microsoft.com/office/powerpoint/2012/main" userId="S-1-5-21-1271419588-2746062345-966885663-59181" providerId="AD"/>
      </p:ext>
    </p:extLst>
  </p:cmAuthor>
  <p:cmAuthor id="2" name="Mark Johnson" initials="MJ" lastIdx="4" clrIdx="1">
    <p:extLst>
      <p:ext uri="{19B8F6BF-5375-455C-9EA6-DF929625EA0E}">
        <p15:presenceInfo xmlns:p15="http://schemas.microsoft.com/office/powerpoint/2012/main" userId="S-1-5-21-1271419588-2746062345-966885663-1656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588"/>
    <a:srgbClr val="D2460A"/>
    <a:srgbClr val="9CC328"/>
    <a:srgbClr val="F3C533"/>
    <a:srgbClr val="E6E6E6"/>
    <a:srgbClr val="457AAC"/>
    <a:srgbClr val="456188"/>
    <a:srgbClr val="FF5527"/>
    <a:srgbClr val="37C5F7"/>
    <a:srgbClr val="1CD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0C93E-7377-43F1-AE82-28E0BBD4A2F8}" v="20" dt="2021-05-06T10:27:07.34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96" autoAdjust="0"/>
    <p:restoredTop sz="95371" autoAdjust="0"/>
  </p:normalViewPr>
  <p:slideViewPr>
    <p:cSldViewPr>
      <p:cViewPr varScale="1">
        <p:scale>
          <a:sx n="139" d="100"/>
          <a:sy n="139" d="100"/>
        </p:scale>
        <p:origin x="324" y="114"/>
      </p:cViewPr>
      <p:guideLst>
        <p:guide orient="horz" pos="1620"/>
        <p:guide pos="4876"/>
      </p:guideLst>
    </p:cSldViewPr>
  </p:slideViewPr>
  <p:outlineViewPr>
    <p:cViewPr>
      <p:scale>
        <a:sx n="33" d="100"/>
        <a:sy n="33" d="100"/>
      </p:scale>
      <p:origin x="0" y="-9306"/>
    </p:cViewPr>
  </p:outlineViewPr>
  <p:notesTextViewPr>
    <p:cViewPr>
      <p:scale>
        <a:sx n="100" d="100"/>
        <a:sy n="100" d="100"/>
      </p:scale>
      <p:origin x="0" y="0"/>
    </p:cViewPr>
  </p:notesTextViewPr>
  <p:notesViewPr>
    <p:cSldViewPr>
      <p:cViewPr varScale="1">
        <p:scale>
          <a:sx n="107" d="100"/>
          <a:sy n="107" d="100"/>
        </p:scale>
        <p:origin x="184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44197B-CAF5-404C-B574-F7B6830F615E}"/>
              </a:ext>
            </a:extLst>
          </p:cNvPr>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 name="Date Placeholder 2">
            <a:extLst>
              <a:ext uri="{FF2B5EF4-FFF2-40B4-BE49-F238E27FC236}">
                <a16:creationId xmlns:a16="http://schemas.microsoft.com/office/drawing/2014/main" id="{C7959179-3865-4FC3-AFCD-A36268A9A31B}"/>
              </a:ext>
            </a:extLst>
          </p:cNvPr>
          <p:cNvSpPr>
            <a:spLocks noGrp="1"/>
          </p:cNvSpPr>
          <p:nvPr>
            <p:ph type="dt" sz="quarter"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5D2F81E-5A39-4524-8143-591EEE624DD1}" type="datetimeFigureOut">
              <a:rPr lang="en-US"/>
              <a:pPr>
                <a:defRPr/>
              </a:pPr>
              <a:t>5/19/2021</a:t>
            </a:fld>
            <a:endParaRPr lang="en-US"/>
          </a:p>
        </p:txBody>
      </p:sp>
      <p:sp>
        <p:nvSpPr>
          <p:cNvPr id="4" name="Footer Placeholder 3">
            <a:extLst>
              <a:ext uri="{FF2B5EF4-FFF2-40B4-BE49-F238E27FC236}">
                <a16:creationId xmlns:a16="http://schemas.microsoft.com/office/drawing/2014/main" id="{3F2683F7-4C1F-4BC6-B415-97B2E4897A3C}"/>
              </a:ext>
            </a:extLst>
          </p:cNvPr>
          <p:cNvSpPr>
            <a:spLocks noGrp="1"/>
          </p:cNvSpPr>
          <p:nvPr>
            <p:ph type="ftr" sz="quarter" idx="2"/>
          </p:nvPr>
        </p:nvSpPr>
        <p:spPr>
          <a:xfrm>
            <a:off x="0" y="6513513"/>
            <a:ext cx="3962400" cy="3429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5" name="Slide Number Placeholder 4">
            <a:extLst>
              <a:ext uri="{FF2B5EF4-FFF2-40B4-BE49-F238E27FC236}">
                <a16:creationId xmlns:a16="http://schemas.microsoft.com/office/drawing/2014/main" id="{83617684-2C90-407B-9BD1-4255CEED8A23}"/>
              </a:ext>
            </a:extLst>
          </p:cNvPr>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1CAA4DC-FCF3-47FE-87E5-A2B67EE1EA33}"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70C159-8FF9-45D6-B297-7475951D1EED}"/>
              </a:ext>
            </a:extLst>
          </p:cNvPr>
          <p:cNvSpPr>
            <a:spLocks noGrp="1"/>
          </p:cNvSpPr>
          <p:nvPr>
            <p:ph type="hdr" sz="quarter"/>
          </p:nvPr>
        </p:nvSpPr>
        <p:spPr>
          <a:xfrm>
            <a:off x="0" y="0"/>
            <a:ext cx="3962400" cy="3444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 name="Date Placeholder 2">
            <a:extLst>
              <a:ext uri="{FF2B5EF4-FFF2-40B4-BE49-F238E27FC236}">
                <a16:creationId xmlns:a16="http://schemas.microsoft.com/office/drawing/2014/main" id="{A4667B7D-133D-4A2E-A1EB-CC717D7EAB0B}"/>
              </a:ext>
            </a:extLst>
          </p:cNvPr>
          <p:cNvSpPr>
            <a:spLocks noGrp="1"/>
          </p:cNvSpPr>
          <p:nvPr>
            <p:ph type="dt" idx="1"/>
          </p:nvPr>
        </p:nvSpPr>
        <p:spPr>
          <a:xfrm>
            <a:off x="5180013" y="0"/>
            <a:ext cx="3962400" cy="3444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E9D4C2F-1533-4748-B82F-121C41DD3466}" type="datetimeFigureOut">
              <a:rPr lang="en-US"/>
              <a:pPr>
                <a:defRPr/>
              </a:pPr>
              <a:t>5/19/2021</a:t>
            </a:fld>
            <a:endParaRPr lang="en-US"/>
          </a:p>
        </p:txBody>
      </p:sp>
      <p:sp>
        <p:nvSpPr>
          <p:cNvPr id="4" name="Slide Image Placeholder 3">
            <a:extLst>
              <a:ext uri="{FF2B5EF4-FFF2-40B4-BE49-F238E27FC236}">
                <a16:creationId xmlns:a16="http://schemas.microsoft.com/office/drawing/2014/main" id="{92A864E7-FC68-4124-B27A-BCCBC5207EE8}"/>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67FAF24-52BE-475D-AEFF-7E9022BD32B7}"/>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EBB3935-48A1-44D1-A38C-E2B81464412F}"/>
              </a:ext>
            </a:extLst>
          </p:cNvPr>
          <p:cNvSpPr>
            <a:spLocks noGrp="1"/>
          </p:cNvSpPr>
          <p:nvPr>
            <p:ph type="ftr" sz="quarter" idx="4"/>
          </p:nvPr>
        </p:nvSpPr>
        <p:spPr>
          <a:xfrm>
            <a:off x="0" y="6513513"/>
            <a:ext cx="3962400" cy="3444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0C403B3E-D6B7-4EF1-8517-9074E4796CA3}"/>
              </a:ext>
            </a:extLst>
          </p:cNvPr>
          <p:cNvSpPr>
            <a:spLocks noGrp="1"/>
          </p:cNvSpPr>
          <p:nvPr>
            <p:ph type="sldNum" sz="quarter" idx="5"/>
          </p:nvPr>
        </p:nvSpPr>
        <p:spPr>
          <a:xfrm>
            <a:off x="5180013" y="6513513"/>
            <a:ext cx="3962400" cy="3444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806F6A-6DC0-4755-AA2C-EF512C73F6A9}"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mailto:resources.feedback@ocr.org.uk" TargetMode="External"/><Relationship Id="rId3" Type="http://schemas.openxmlformats.org/officeDocument/2006/relationships/hyperlink" Target="mailto:resources.feedback@ocr.org.uk?subject=I%20liked%20the%20resource%20A%20Level%20Music%20Guidance%20and%20support%202021" TargetMode="External"/><Relationship Id="rId7" Type="http://schemas.openxmlformats.org/officeDocument/2006/relationships/hyperlink" Target="https://www.ocr.org.uk/qualifications/expression-of-interest/"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mailto:resources.feeback@ocr.org.uk" TargetMode="External"/><Relationship Id="rId5" Type="http://schemas.openxmlformats.org/officeDocument/2006/relationships/hyperlink" Target="http://www.ocr.org.uk/i-want-to/find-resources/" TargetMode="External"/><Relationship Id="rId4" Type="http://schemas.openxmlformats.org/officeDocument/2006/relationships/hyperlink" Target="mailto:resources.feedback@ocr.org.uk?subject=I%20disliked%20the%20resource%20A%20Level%20Music%20Guidance%20and%20support%202021"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Blue Title Slide">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2A667E0E-D158-4705-807B-960D2BDB6ED3}"/>
              </a:ext>
            </a:extLst>
          </p:cNvPr>
          <p:cNvSpPr txBox="1">
            <a:spLocks/>
          </p:cNvSpPr>
          <p:nvPr userDrawn="1"/>
        </p:nvSpPr>
        <p:spPr bwMode="auto">
          <a:xfrm>
            <a:off x="395536" y="2543294"/>
            <a:ext cx="3276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spcBef>
                <a:spcPct val="20000"/>
              </a:spcBef>
              <a:spcAft>
                <a:spcPct val="0"/>
              </a:spcAft>
              <a:defRPr sz="975" b="1" i="0" spc="-45" baseline="0">
                <a:solidFill>
                  <a:schemeClr val="bg1"/>
                </a:solidFill>
                <a:latin typeface="Arial" charset="0"/>
                <a:ea typeface="Arial" charset="0"/>
                <a:cs typeface="Arial" charset="0"/>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US" sz="1000" kern="0" spc="0" dirty="0"/>
              <a:t>J352</a:t>
            </a:r>
          </a:p>
          <a:p>
            <a:pPr defTabSz="914400"/>
            <a:r>
              <a:rPr lang="en-US" sz="1000" b="0" kern="0" spc="0" dirty="0"/>
              <a:t>For first teaching in 2020</a:t>
            </a:r>
          </a:p>
        </p:txBody>
      </p:sp>
      <p:sp>
        <p:nvSpPr>
          <p:cNvPr id="12" name="Text Placeholder 3">
            <a:extLst>
              <a:ext uri="{FF2B5EF4-FFF2-40B4-BE49-F238E27FC236}">
                <a16:creationId xmlns:a16="http://schemas.microsoft.com/office/drawing/2014/main" id="{CB5400FA-2C8F-48AA-A30B-F4A12A116E25}"/>
              </a:ext>
            </a:extLst>
          </p:cNvPr>
          <p:cNvSpPr txBox="1">
            <a:spLocks/>
          </p:cNvSpPr>
          <p:nvPr userDrawn="1"/>
        </p:nvSpPr>
        <p:spPr bwMode="auto">
          <a:xfrm>
            <a:off x="395536" y="1595496"/>
            <a:ext cx="66675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algn="ctr" rtl="0" eaLnBrk="1" fontAlgn="base" hangingPunct="1">
              <a:lnSpc>
                <a:spcPts val="3000"/>
              </a:lnSpc>
              <a:spcBef>
                <a:spcPts val="600"/>
              </a:spcBef>
              <a:spcAft>
                <a:spcPct val="0"/>
              </a:spcAft>
              <a:defRPr sz="2700" b="1" i="0">
                <a:solidFill>
                  <a:schemeClr val="bg1"/>
                </a:solidFill>
                <a:latin typeface="Arial" charset="0"/>
                <a:ea typeface="Arial" charset="0"/>
                <a:cs typeface="Arial" charset="0"/>
              </a:defRPr>
            </a:lvl1pPr>
            <a:lvl2pPr marL="342900" algn="l" rtl="0" eaLnBrk="1" fontAlgn="base" hangingPunct="1">
              <a:spcBef>
                <a:spcPct val="20000"/>
              </a:spcBef>
              <a:spcAft>
                <a:spcPct val="0"/>
              </a:spcAft>
              <a:defRPr b="0" i="0">
                <a:solidFill>
                  <a:schemeClr val="tx1"/>
                </a:solidFill>
                <a:latin typeface="Arial" charset="0"/>
                <a:ea typeface="Arial" charset="0"/>
                <a:cs typeface="Arial" charset="0"/>
              </a:defRPr>
            </a:lvl2pPr>
            <a:lvl3pPr marL="685800" algn="l" rtl="0" eaLnBrk="1" fontAlgn="base" hangingPunct="1">
              <a:spcBef>
                <a:spcPct val="20000"/>
              </a:spcBef>
              <a:spcAft>
                <a:spcPct val="0"/>
              </a:spcAft>
              <a:defRPr b="0" i="0">
                <a:solidFill>
                  <a:schemeClr val="tx1"/>
                </a:solidFill>
                <a:latin typeface="Arial" charset="0"/>
                <a:ea typeface="Arial" charset="0"/>
                <a:cs typeface="Arial" charset="0"/>
              </a:defRPr>
            </a:lvl3pPr>
            <a:lvl4pPr marL="1028700" algn="l" rtl="0" eaLnBrk="1" fontAlgn="base" hangingPunct="1">
              <a:spcBef>
                <a:spcPct val="20000"/>
              </a:spcBef>
              <a:spcAft>
                <a:spcPct val="0"/>
              </a:spcAft>
              <a:defRPr b="0" i="0">
                <a:solidFill>
                  <a:schemeClr val="tx1"/>
                </a:solidFill>
                <a:latin typeface="Arial" charset="0"/>
                <a:ea typeface="Arial" charset="0"/>
                <a:cs typeface="Arial" charset="0"/>
              </a:defRPr>
            </a:lvl4pPr>
            <a:lvl5pPr marL="1371600" algn="l" rtl="0" eaLnBrk="1" fontAlgn="base" hangingPunct="1">
              <a:spcBef>
                <a:spcPct val="20000"/>
              </a:spcBef>
              <a:spcAft>
                <a:spcPct val="0"/>
              </a:spcAft>
              <a:defRPr b="0" i="0">
                <a:solidFill>
                  <a:schemeClr val="tx1"/>
                </a:solidFill>
                <a:latin typeface="Arial" charset="0"/>
                <a:ea typeface="Arial" charset="0"/>
                <a:cs typeface="Arial"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1200" b="0" kern="0" dirty="0"/>
              <a:t>Level</a:t>
            </a:r>
          </a:p>
          <a:p>
            <a:pPr algn="l" defTabSz="914400"/>
            <a:r>
              <a:rPr lang="en-US" sz="2800" dirty="0"/>
              <a:t>course</a:t>
            </a:r>
          </a:p>
        </p:txBody>
      </p:sp>
      <p:pic>
        <p:nvPicPr>
          <p:cNvPr id="9" name="Picture 8" descr="Green detox smoothie cup and young female lacing running shoes">
            <a:extLst>
              <a:ext uri="{FF2B5EF4-FFF2-40B4-BE49-F238E27FC236}">
                <a16:creationId xmlns:a16="http://schemas.microsoft.com/office/drawing/2014/main" id="{03E2AEF8-2EA4-4B9F-B9D2-FD7ACB1EE027}"/>
              </a:ext>
            </a:extLst>
          </p:cNvPr>
          <p:cNvPicPr>
            <a:picLocks noChangeAspect="1"/>
          </p:cNvPicPr>
          <p:nvPr userDrawn="1"/>
        </p:nvPicPr>
        <p:blipFill rotWithShape="1">
          <a:blip r:embed="rId2"/>
          <a:srcRect t="11675" r="5675" b="20297"/>
          <a:stretch/>
        </p:blipFill>
        <p:spPr>
          <a:xfrm>
            <a:off x="-2" y="752787"/>
            <a:ext cx="9144002" cy="4390713"/>
          </a:xfrm>
          <a:prstGeom prst="rect">
            <a:avLst/>
          </a:prstGeom>
        </p:spPr>
      </p:pic>
      <p:pic>
        <p:nvPicPr>
          <p:cNvPr id="13" name="Picture 12" descr="OCR - Oxford Cambridge and RSA,&#10;Cambridge Technicals">
            <a:extLst>
              <a:ext uri="{FF2B5EF4-FFF2-40B4-BE49-F238E27FC236}">
                <a16:creationId xmlns:a16="http://schemas.microsoft.com/office/drawing/2014/main" id="{01751D5E-802D-4B38-8A94-52E5426C00C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0"/>
            <a:ext cx="9144000" cy="732250"/>
          </a:xfrm>
          <a:prstGeom prst="rect">
            <a:avLst/>
          </a:prstGeom>
        </p:spPr>
      </p:pic>
      <p:sp>
        <p:nvSpPr>
          <p:cNvPr id="15" name="Rectangle 14">
            <a:extLst>
              <a:ext uri="{FF2B5EF4-FFF2-40B4-BE49-F238E27FC236}">
                <a16:creationId xmlns:a16="http://schemas.microsoft.com/office/drawing/2014/main" id="{75BA25E8-BD22-429F-BB0E-E748AA3984C5}"/>
              </a:ext>
              <a:ext uri="{C183D7F6-B498-43B3-948B-1728B52AA6E4}">
                <adec:decorative xmlns:adec="http://schemas.microsoft.com/office/drawing/2017/decorative" val="1"/>
              </a:ext>
            </a:extLst>
          </p:cNvPr>
          <p:cNvSpPr/>
          <p:nvPr userDrawn="1"/>
        </p:nvSpPr>
        <p:spPr>
          <a:xfrm>
            <a:off x="0" y="1347613"/>
            <a:ext cx="5090124" cy="2745596"/>
          </a:xfrm>
          <a:prstGeom prst="rect">
            <a:avLst/>
          </a:prstGeom>
          <a:solidFill>
            <a:srgbClr val="233588"/>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 Placeholder 2">
            <a:extLst>
              <a:ext uri="{FF2B5EF4-FFF2-40B4-BE49-F238E27FC236}">
                <a16:creationId xmlns:a16="http://schemas.microsoft.com/office/drawing/2014/main" id="{38439DAF-8151-4536-B664-71FE002321C3}"/>
              </a:ext>
            </a:extLst>
          </p:cNvPr>
          <p:cNvSpPr txBox="1">
            <a:spLocks/>
          </p:cNvSpPr>
          <p:nvPr userDrawn="1"/>
        </p:nvSpPr>
        <p:spPr bwMode="auto">
          <a:xfrm>
            <a:off x="323977" y="3291831"/>
            <a:ext cx="32766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spcBef>
                <a:spcPct val="20000"/>
              </a:spcBef>
              <a:spcAft>
                <a:spcPct val="0"/>
              </a:spcAft>
              <a:defRPr sz="975" b="1" i="0" spc="-45" baseline="0">
                <a:solidFill>
                  <a:schemeClr val="bg1"/>
                </a:solidFill>
                <a:latin typeface="Arial" charset="0"/>
                <a:ea typeface="Arial" charset="0"/>
                <a:cs typeface="Arial" charset="0"/>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marR="0" lvl="0" indent="0" algn="l" defTabSz="457189" rtl="0" eaLnBrk="1" fontAlgn="base" latinLnBrk="0" hangingPunct="1">
              <a:lnSpc>
                <a:spcPct val="100000"/>
              </a:lnSpc>
              <a:spcBef>
                <a:spcPct val="20000"/>
              </a:spcBef>
              <a:spcAft>
                <a:spcPct val="0"/>
              </a:spcAft>
              <a:buClrTx/>
              <a:buSzTx/>
              <a:buFontTx/>
              <a:buNone/>
              <a:tabLst/>
              <a:defRPr/>
            </a:pPr>
            <a:r>
              <a:rPr kumimoji="0" lang="en-US" sz="1100" b="1" i="0" u="none" strike="noStrike" kern="0" cap="none" spc="-45" normalizeH="0" baseline="0" noProof="0" dirty="0">
                <a:ln>
                  <a:noFill/>
                </a:ln>
                <a:solidFill>
                  <a:prstClr val="white"/>
                </a:solidFill>
                <a:effectLst/>
                <a:uLnTx/>
                <a:uFillTx/>
                <a:latin typeface="Arial" charset="0"/>
                <a:cs typeface="Arial" charset="0"/>
              </a:rPr>
              <a:t>05826–05829, 05872</a:t>
            </a:r>
            <a:endParaRPr kumimoji="0" lang="en-US" sz="1100" b="0" i="0" u="none" strike="noStrike" kern="0" cap="none" spc="-45" normalizeH="0" baseline="0" noProof="0" dirty="0">
              <a:ln>
                <a:noFill/>
              </a:ln>
              <a:solidFill>
                <a:prstClr val="white"/>
              </a:solidFill>
              <a:effectLst/>
              <a:uLnTx/>
              <a:uFillTx/>
              <a:latin typeface="Arial" charset="0"/>
              <a:cs typeface="Arial" charset="0"/>
            </a:endParaRPr>
          </a:p>
        </p:txBody>
      </p:sp>
      <p:sp>
        <p:nvSpPr>
          <p:cNvPr id="17" name="Text Placeholder 3">
            <a:extLst>
              <a:ext uri="{FF2B5EF4-FFF2-40B4-BE49-F238E27FC236}">
                <a16:creationId xmlns:a16="http://schemas.microsoft.com/office/drawing/2014/main" id="{E56B5D5A-CADC-48E8-A754-FABB479BA588}"/>
              </a:ext>
            </a:extLst>
          </p:cNvPr>
          <p:cNvSpPr txBox="1">
            <a:spLocks/>
          </p:cNvSpPr>
          <p:nvPr userDrawn="1"/>
        </p:nvSpPr>
        <p:spPr bwMode="auto">
          <a:xfrm>
            <a:off x="323977" y="1347615"/>
            <a:ext cx="469458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algn="ctr" rtl="0" eaLnBrk="1" fontAlgn="base" hangingPunct="1">
              <a:lnSpc>
                <a:spcPts val="3000"/>
              </a:lnSpc>
              <a:spcBef>
                <a:spcPts val="600"/>
              </a:spcBef>
              <a:spcAft>
                <a:spcPct val="0"/>
              </a:spcAft>
              <a:defRPr sz="2700" b="1" i="0">
                <a:solidFill>
                  <a:schemeClr val="bg1"/>
                </a:solidFill>
                <a:latin typeface="Arial" charset="0"/>
                <a:ea typeface="Arial" charset="0"/>
                <a:cs typeface="Arial" charset="0"/>
              </a:defRPr>
            </a:lvl1pPr>
            <a:lvl2pPr marL="342900" algn="l" rtl="0" eaLnBrk="1" fontAlgn="base" hangingPunct="1">
              <a:spcBef>
                <a:spcPct val="20000"/>
              </a:spcBef>
              <a:spcAft>
                <a:spcPct val="0"/>
              </a:spcAft>
              <a:defRPr b="0" i="0">
                <a:solidFill>
                  <a:schemeClr val="tx1"/>
                </a:solidFill>
                <a:latin typeface="Arial" charset="0"/>
                <a:ea typeface="Arial" charset="0"/>
                <a:cs typeface="Arial" charset="0"/>
              </a:defRPr>
            </a:lvl2pPr>
            <a:lvl3pPr marL="685800" algn="l" rtl="0" eaLnBrk="1" fontAlgn="base" hangingPunct="1">
              <a:spcBef>
                <a:spcPct val="20000"/>
              </a:spcBef>
              <a:spcAft>
                <a:spcPct val="0"/>
              </a:spcAft>
              <a:defRPr b="0" i="0">
                <a:solidFill>
                  <a:schemeClr val="tx1"/>
                </a:solidFill>
                <a:latin typeface="Arial" charset="0"/>
                <a:ea typeface="Arial" charset="0"/>
                <a:cs typeface="Arial" charset="0"/>
              </a:defRPr>
            </a:lvl3pPr>
            <a:lvl4pPr marL="1028700" algn="l" rtl="0" eaLnBrk="1" fontAlgn="base" hangingPunct="1">
              <a:spcBef>
                <a:spcPct val="20000"/>
              </a:spcBef>
              <a:spcAft>
                <a:spcPct val="0"/>
              </a:spcAft>
              <a:defRPr b="0" i="0">
                <a:solidFill>
                  <a:schemeClr val="tx1"/>
                </a:solidFill>
                <a:latin typeface="Arial" charset="0"/>
                <a:ea typeface="Arial" charset="0"/>
                <a:cs typeface="Arial" charset="0"/>
              </a:defRPr>
            </a:lvl4pPr>
            <a:lvl5pPr marL="1371600" algn="l" rtl="0" eaLnBrk="1" fontAlgn="base" hangingPunct="1">
              <a:spcBef>
                <a:spcPct val="20000"/>
              </a:spcBef>
              <a:spcAft>
                <a:spcPct val="0"/>
              </a:spcAft>
              <a:defRPr b="0" i="0">
                <a:solidFill>
                  <a:schemeClr val="tx1"/>
                </a:solidFill>
                <a:latin typeface="Arial" charset="0"/>
                <a:ea typeface="Arial" charset="0"/>
                <a:cs typeface="Arial"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marR="0" lvl="0" indent="0" algn="l" defTabSz="914378" rtl="0" eaLnBrk="1" fontAlgn="base" latinLnBrk="0" hangingPunct="1">
              <a:lnSpc>
                <a:spcPts val="3000"/>
              </a:lnSpc>
              <a:spcBef>
                <a:spcPts val="600"/>
              </a:spcBef>
              <a:spcAft>
                <a:spcPct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charset="0"/>
                <a:cs typeface="Arial" charset="0"/>
              </a:rPr>
              <a:t>Cambridge </a:t>
            </a:r>
            <a:r>
              <a:rPr kumimoji="0" lang="en-US" sz="1600" b="0" i="0" u="none" strike="noStrike" kern="0" cap="none" spc="0" normalizeH="0" baseline="0" noProof="0" dirty="0" err="1">
                <a:ln>
                  <a:noFill/>
                </a:ln>
                <a:solidFill>
                  <a:prstClr val="white"/>
                </a:solidFill>
                <a:effectLst/>
                <a:uLnTx/>
                <a:uFillTx/>
                <a:latin typeface="Arial" charset="0"/>
                <a:cs typeface="Arial" charset="0"/>
              </a:rPr>
              <a:t>Technicals</a:t>
            </a:r>
            <a:r>
              <a:rPr kumimoji="0" lang="en-US" sz="1600" b="0" i="0" u="none" strike="noStrike" kern="0" cap="none" spc="0" normalizeH="0" baseline="0" noProof="0" dirty="0">
                <a:ln>
                  <a:noFill/>
                </a:ln>
                <a:solidFill>
                  <a:prstClr val="white"/>
                </a:solidFill>
                <a:effectLst/>
                <a:uLnTx/>
                <a:uFillTx/>
                <a:latin typeface="Arial" charset="0"/>
                <a:cs typeface="Arial" charset="0"/>
              </a:rPr>
              <a:t> Level 3</a:t>
            </a:r>
          </a:p>
          <a:p>
            <a:pPr marL="0" marR="0" lvl="0" indent="0" algn="l" defTabSz="914378" rtl="0" eaLnBrk="1" fontAlgn="base" latinLnBrk="0" hangingPunct="1">
              <a:lnSpc>
                <a:spcPts val="3000"/>
              </a:lnSpc>
              <a:spcBef>
                <a:spcPts val="0"/>
              </a:spcBef>
              <a:spcAft>
                <a:spcPct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charset="0"/>
                <a:cs typeface="Arial" charset="0"/>
              </a:rPr>
              <a:t>Topic Exploration Pack</a:t>
            </a:r>
          </a:p>
          <a:p>
            <a:pPr marL="0" marR="0" lvl="0" indent="0" algn="l" defTabSz="914378" rtl="0" eaLnBrk="1" fontAlgn="base" latinLnBrk="0" hangingPunct="1">
              <a:lnSpc>
                <a:spcPts val="3000"/>
              </a:lnSpc>
              <a:spcBef>
                <a:spcPts val="1200"/>
              </a:spcBef>
              <a:spcAft>
                <a:spcPct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charset="0"/>
                <a:cs typeface="Arial" charset="0"/>
              </a:rPr>
              <a:t>SPORT AND PHYSICAL ACTIVITY</a:t>
            </a:r>
          </a:p>
        </p:txBody>
      </p:sp>
      <p:sp>
        <p:nvSpPr>
          <p:cNvPr id="18" name="Title 13">
            <a:extLst>
              <a:ext uri="{FF2B5EF4-FFF2-40B4-BE49-F238E27FC236}">
                <a16:creationId xmlns:a16="http://schemas.microsoft.com/office/drawing/2014/main" id="{E4250B2D-4B58-4BFE-8E94-3B80BB6E8EF7}"/>
              </a:ext>
            </a:extLst>
          </p:cNvPr>
          <p:cNvSpPr txBox="1">
            <a:spLocks/>
          </p:cNvSpPr>
          <p:nvPr userDrawn="1"/>
        </p:nvSpPr>
        <p:spPr>
          <a:xfrm>
            <a:off x="251520" y="3478213"/>
            <a:ext cx="4791075" cy="300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rtl="0" eaLnBrk="1" fontAlgn="base" hangingPunct="1">
              <a:spcBef>
                <a:spcPct val="0"/>
              </a:spcBef>
              <a:spcAft>
                <a:spcPct val="0"/>
              </a:spcAft>
              <a:defRPr>
                <a:solidFill>
                  <a:schemeClr val="tx2"/>
                </a:solidFill>
                <a:latin typeface="+mj-lt"/>
                <a:ea typeface="MS PGothic" panose="020B0600070205080204" pitchFamily="34" charset="-128"/>
                <a:cs typeface="+mj-cs"/>
              </a:defRPr>
            </a:lvl1pPr>
            <a:lvl2pPr algn="ctr" rtl="0" eaLnBrk="1" fontAlgn="base" hangingPunct="1">
              <a:spcBef>
                <a:spcPct val="0"/>
              </a:spcBef>
              <a:spcAft>
                <a:spcPct val="0"/>
              </a:spcAft>
              <a:defRPr>
                <a:solidFill>
                  <a:schemeClr val="tx2"/>
                </a:solidFill>
                <a:latin typeface="Calibri" charset="0"/>
                <a:ea typeface="MS PGothic" panose="020B0600070205080204" pitchFamily="34" charset="-128"/>
              </a:defRPr>
            </a:lvl2pPr>
            <a:lvl3pPr algn="ctr" rtl="0" eaLnBrk="1" fontAlgn="base" hangingPunct="1">
              <a:spcBef>
                <a:spcPct val="0"/>
              </a:spcBef>
              <a:spcAft>
                <a:spcPct val="0"/>
              </a:spcAft>
              <a:defRPr>
                <a:solidFill>
                  <a:schemeClr val="tx2"/>
                </a:solidFill>
                <a:latin typeface="Calibri" charset="0"/>
                <a:ea typeface="MS PGothic" panose="020B0600070205080204" pitchFamily="34" charset="-128"/>
              </a:defRPr>
            </a:lvl3pPr>
            <a:lvl4pPr algn="ctr" rtl="0" eaLnBrk="1" fontAlgn="base" hangingPunct="1">
              <a:spcBef>
                <a:spcPct val="0"/>
              </a:spcBef>
              <a:spcAft>
                <a:spcPct val="0"/>
              </a:spcAft>
              <a:defRPr>
                <a:solidFill>
                  <a:schemeClr val="tx2"/>
                </a:solidFill>
                <a:latin typeface="Calibri" charset="0"/>
                <a:ea typeface="MS PGothic" panose="020B0600070205080204" pitchFamily="34" charset="-128"/>
              </a:defRPr>
            </a:lvl4pPr>
            <a:lvl5pPr algn="ctr" rtl="0" eaLnBrk="1" fontAlgn="base" hangingPunct="1">
              <a:spcBef>
                <a:spcPct val="0"/>
              </a:spcBef>
              <a:spcAft>
                <a:spcPct val="0"/>
              </a:spcAft>
              <a:defRPr>
                <a:solidFill>
                  <a:schemeClr val="tx2"/>
                </a:solidFill>
                <a:latin typeface="Calibri" charset="0"/>
                <a:ea typeface="MS PGothic" panose="020B0600070205080204" pitchFamily="34" charset="-128"/>
              </a:defRPr>
            </a:lvl5pPr>
            <a:lvl6pPr marL="342900" algn="ctr" rtl="0" eaLnBrk="1" fontAlgn="base" hangingPunct="1">
              <a:spcBef>
                <a:spcPct val="0"/>
              </a:spcBef>
              <a:spcAft>
                <a:spcPct val="0"/>
              </a:spcAft>
              <a:defRPr>
                <a:solidFill>
                  <a:schemeClr val="tx2"/>
                </a:solidFill>
                <a:latin typeface="Calibri" charset="0"/>
                <a:ea typeface="ＭＳ Ｐゴシック" charset="-128"/>
              </a:defRPr>
            </a:lvl6pPr>
            <a:lvl7pPr marL="685800" algn="ctr" rtl="0" eaLnBrk="1" fontAlgn="base" hangingPunct="1">
              <a:spcBef>
                <a:spcPct val="0"/>
              </a:spcBef>
              <a:spcAft>
                <a:spcPct val="0"/>
              </a:spcAft>
              <a:defRPr>
                <a:solidFill>
                  <a:schemeClr val="tx2"/>
                </a:solidFill>
                <a:latin typeface="Calibri" charset="0"/>
                <a:ea typeface="ＭＳ Ｐゴシック" charset="-128"/>
              </a:defRPr>
            </a:lvl7pPr>
            <a:lvl8pPr marL="1028700" algn="ctr" rtl="0" eaLnBrk="1" fontAlgn="base" hangingPunct="1">
              <a:spcBef>
                <a:spcPct val="0"/>
              </a:spcBef>
              <a:spcAft>
                <a:spcPct val="0"/>
              </a:spcAft>
              <a:defRPr>
                <a:solidFill>
                  <a:schemeClr val="tx2"/>
                </a:solidFill>
                <a:latin typeface="Calibri" charset="0"/>
                <a:ea typeface="ＭＳ Ｐゴシック" charset="-128"/>
              </a:defRPr>
            </a:lvl8pPr>
            <a:lvl9pPr marL="1371600" algn="ctr" rtl="0" eaLnBrk="1" fontAlgn="base" hangingPunct="1">
              <a:spcBef>
                <a:spcPct val="0"/>
              </a:spcBef>
              <a:spcAft>
                <a:spcPct val="0"/>
              </a:spcAft>
              <a:defRPr>
                <a:solidFill>
                  <a:schemeClr val="tx2"/>
                </a:solidFill>
                <a:latin typeface="Calibri" charset="0"/>
                <a:ea typeface="ＭＳ Ｐゴシック" charset="-128"/>
              </a:defRPr>
            </a:lvl9pPr>
          </a:lstStyle>
          <a:p>
            <a:pPr marL="0" marR="0" lvl="0" indent="0" algn="l" defTabSz="914378" rtl="0" eaLnBrk="1" fontAlgn="base" latinLnBrk="0" hangingPunct="1">
              <a:lnSpc>
                <a:spcPct val="100000"/>
              </a:lnSpc>
              <a:spcBef>
                <a:spcPts val="0"/>
              </a:spcBef>
              <a:spcAft>
                <a:spcPct val="0"/>
              </a:spcAft>
              <a:buClrTx/>
              <a:buSzTx/>
              <a:buFontTx/>
              <a:buNone/>
              <a:tabLst/>
              <a:defRPr/>
            </a:pPr>
            <a:r>
              <a:rPr kumimoji="0" lang="en-GB" sz="1350" b="1" i="0" u="none" strike="noStrike" kern="0" cap="none" spc="0" normalizeH="0" baseline="0" noProof="0" dirty="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rPr>
              <a:t>Unit 12 Nutrition and diet for sport and exercise</a:t>
            </a:r>
          </a:p>
        </p:txBody>
      </p:sp>
      <p:sp>
        <p:nvSpPr>
          <p:cNvPr id="19" name="TextBox 18">
            <a:extLst>
              <a:ext uri="{FF2B5EF4-FFF2-40B4-BE49-F238E27FC236}">
                <a16:creationId xmlns:a16="http://schemas.microsoft.com/office/drawing/2014/main" id="{42B174FD-18C2-46C7-85C3-228B3F127940}"/>
              </a:ext>
            </a:extLst>
          </p:cNvPr>
          <p:cNvSpPr txBox="1"/>
          <p:nvPr userDrawn="1"/>
        </p:nvSpPr>
        <p:spPr>
          <a:xfrm>
            <a:off x="251520" y="3765835"/>
            <a:ext cx="4790989" cy="261610"/>
          </a:xfrm>
          <a:prstGeom prst="rect">
            <a:avLst/>
          </a:prstGeom>
          <a:noFill/>
        </p:spPr>
        <p:txBody>
          <a:bodyPr wrap="square">
            <a:spAutoFit/>
          </a:bodyPr>
          <a:lstStyle/>
          <a:p>
            <a:pPr defTabSz="914378" eaLnBrk="1" fontAlgn="auto" hangingPunct="1">
              <a:spcBef>
                <a:spcPts val="0"/>
              </a:spcBef>
              <a:spcAft>
                <a:spcPts val="0"/>
              </a:spcAft>
            </a:pPr>
            <a:r>
              <a:rPr lang="en-GB" sz="1100" kern="0" dirty="0">
                <a:solidFill>
                  <a:prstClr val="white"/>
                </a:solidFill>
                <a:latin typeface="Arial" panose="020B0604020202020204" pitchFamily="34" charset="0"/>
                <a:ea typeface="+mn-ea"/>
                <a:cs typeface="Arial" panose="020B0604020202020204" pitchFamily="34" charset="0"/>
              </a:rPr>
              <a:t>LO1: Understand the principles and importance of a balanced diet </a:t>
            </a:r>
          </a:p>
        </p:txBody>
      </p:sp>
      <p:pic>
        <p:nvPicPr>
          <p:cNvPr id="20" name="Picture 19">
            <a:extLst>
              <a:ext uri="{FF2B5EF4-FFF2-40B4-BE49-F238E27FC236}">
                <a16:creationId xmlns:a16="http://schemas.microsoft.com/office/drawing/2014/main" id="{FA5C21EB-3157-48CE-B7B4-79EA0ED69218}"/>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7603" y="2864702"/>
            <a:ext cx="4553595" cy="436761"/>
          </a:xfrm>
          <a:prstGeom prst="rect">
            <a:avLst/>
          </a:prstGeom>
        </p:spPr>
      </p:pic>
    </p:spTree>
    <p:extLst>
      <p:ext uri="{BB962C8B-B14F-4D97-AF65-F5344CB8AC3E}">
        <p14:creationId xmlns:p14="http://schemas.microsoft.com/office/powerpoint/2010/main" val="1166438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389D856C-067B-4DEA-8DD6-914E19C20F87}"/>
              </a:ext>
            </a:extLst>
          </p:cNvPr>
          <p:cNvSpPr>
            <a:spLocks/>
          </p:cNvSpPr>
          <p:nvPr userDrawn="1"/>
        </p:nvSpPr>
        <p:spPr bwMode="auto">
          <a:xfrm>
            <a:off x="533400" y="860425"/>
            <a:ext cx="7985125" cy="34925"/>
          </a:xfrm>
          <a:custGeom>
            <a:avLst/>
            <a:gdLst>
              <a:gd name="T0" fmla="*/ 0 w 8352155"/>
              <a:gd name="T1" fmla="*/ 0 h 45719"/>
              <a:gd name="T2" fmla="*/ 6377997 w 8352155"/>
              <a:gd name="T3" fmla="*/ 0 h 45719"/>
              <a:gd name="T4" fmla="*/ 0 60000 65536"/>
              <a:gd name="T5" fmla="*/ 0 60000 65536"/>
            </a:gdLst>
            <a:ahLst/>
            <a:cxnLst>
              <a:cxn ang="T4">
                <a:pos x="T0" y="T1"/>
              </a:cxn>
              <a:cxn ang="T5">
                <a:pos x="T2" y="T3"/>
              </a:cxn>
            </a:cxnLst>
            <a:rect l="0" t="0" r="r" b="b"/>
            <a:pathLst>
              <a:path w="8352155" h="45719">
                <a:moveTo>
                  <a:pt x="0" y="0"/>
                </a:moveTo>
                <a:lnTo>
                  <a:pt x="8351901" y="0"/>
                </a:lnTo>
              </a:path>
            </a:pathLst>
          </a:custGeom>
          <a:noFill/>
          <a:ln w="6604">
            <a:solidFill>
              <a:srgbClr val="233588"/>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9" name="Text Placeholder 8"/>
          <p:cNvSpPr>
            <a:spLocks noGrp="1"/>
          </p:cNvSpPr>
          <p:nvPr>
            <p:ph type="body" sz="quarter" idx="10"/>
          </p:nvPr>
        </p:nvSpPr>
        <p:spPr>
          <a:xfrm>
            <a:off x="533400" y="438150"/>
            <a:ext cx="8031163" cy="338554"/>
          </a:xfrm>
        </p:spPr>
        <p:txBody>
          <a:bodyPr/>
          <a:lstStyle>
            <a:lvl1pPr>
              <a:defRPr sz="2200" b="1" i="0" spc="-45" baseline="0">
                <a:solidFill>
                  <a:srgbClr val="233588"/>
                </a:solidFill>
                <a:latin typeface="Arial" charset="0"/>
                <a:ea typeface="Arial" charset="0"/>
                <a:cs typeface="Arial" charset="0"/>
              </a:defRPr>
            </a:lvl1pPr>
          </a:lstStyle>
          <a:p>
            <a:pPr lvl="0"/>
            <a:r>
              <a:rPr lang="en-US" dirty="0"/>
              <a:t>Click to edit Master text styles</a:t>
            </a:r>
          </a:p>
        </p:txBody>
      </p:sp>
      <p:sp>
        <p:nvSpPr>
          <p:cNvPr id="13" name="Text Placeholder 12"/>
          <p:cNvSpPr>
            <a:spLocks noGrp="1"/>
          </p:cNvSpPr>
          <p:nvPr>
            <p:ph type="body" sz="quarter" idx="12" hasCustomPrompt="1"/>
          </p:nvPr>
        </p:nvSpPr>
        <p:spPr>
          <a:xfrm>
            <a:off x="533400" y="1066800"/>
            <a:ext cx="8031162" cy="215444"/>
          </a:xfrm>
        </p:spPr>
        <p:txBody>
          <a:bodyPr/>
          <a:lstStyle>
            <a:lvl1pPr>
              <a:defRPr sz="1400" spc="-15" baseline="0">
                <a:latin typeface="Arial" charset="0"/>
                <a:ea typeface="Arial" charset="0"/>
                <a:cs typeface="Arial" charset="0"/>
              </a:defRPr>
            </a:lvl1pPr>
            <a:lvl2pPr marL="2700">
              <a:defRPr sz="1400">
                <a:latin typeface="Arial" charset="0"/>
                <a:ea typeface="Arial" charset="0"/>
                <a:cs typeface="Arial" charset="0"/>
              </a:defRPr>
            </a:lvl2pPr>
            <a:lvl3pPr>
              <a:defRPr sz="1400"/>
            </a:lvl3pPr>
            <a:lvl4pPr>
              <a:defRPr sz="1400"/>
            </a:lvl4pPr>
            <a:lvl5pPr>
              <a:defRPr sz="1400"/>
            </a:lvl5pPr>
          </a:lstStyle>
          <a:p>
            <a:pPr lvl="0"/>
            <a:r>
              <a:rPr lang="en-US" altLang="x-none" dirty="0"/>
              <a:t>Click to edit Master text styles</a:t>
            </a:r>
          </a:p>
        </p:txBody>
      </p:sp>
      <p:sp>
        <p:nvSpPr>
          <p:cNvPr id="7" name="TextBox 6">
            <a:extLst>
              <a:ext uri="{FF2B5EF4-FFF2-40B4-BE49-F238E27FC236}">
                <a16:creationId xmlns:a16="http://schemas.microsoft.com/office/drawing/2014/main" id="{D1060F1E-F237-47DF-BBDD-AF69305269DF}"/>
              </a:ext>
            </a:extLst>
          </p:cNvPr>
          <p:cNvSpPr txBox="1"/>
          <p:nvPr userDrawn="1"/>
        </p:nvSpPr>
        <p:spPr>
          <a:xfrm>
            <a:off x="7236296" y="4705350"/>
            <a:ext cx="1728192" cy="215444"/>
          </a:xfrm>
          <a:prstGeom prst="rect">
            <a:avLst/>
          </a:prstGeom>
          <a:noFill/>
        </p:spPr>
        <p:txBody>
          <a:bodyPr wrap="square" rtlCol="0">
            <a:spAutoFit/>
          </a:bodyPr>
          <a:lstStyle/>
          <a:p>
            <a:pPr algn="r"/>
            <a:r>
              <a:rPr lang="en-GB" sz="800" dirty="0">
                <a:latin typeface="Arial" panose="020B0604020202020204" pitchFamily="34" charset="0"/>
                <a:cs typeface="Arial" panose="020B0604020202020204" pitchFamily="34" charset="0"/>
              </a:rPr>
              <a:t>© OCR 2021</a:t>
            </a:r>
          </a:p>
        </p:txBody>
      </p:sp>
      <p:sp>
        <p:nvSpPr>
          <p:cNvPr id="8" name="TextBox 7">
            <a:extLst>
              <a:ext uri="{FF2B5EF4-FFF2-40B4-BE49-F238E27FC236}">
                <a16:creationId xmlns:a16="http://schemas.microsoft.com/office/drawing/2014/main" id="{C8E20C7B-0FD4-4642-9AD2-15691A47A1A4}"/>
              </a:ext>
            </a:extLst>
          </p:cNvPr>
          <p:cNvSpPr txBox="1"/>
          <p:nvPr userDrawn="1"/>
        </p:nvSpPr>
        <p:spPr>
          <a:xfrm>
            <a:off x="467544" y="4705350"/>
            <a:ext cx="3168352" cy="215444"/>
          </a:xfrm>
          <a:prstGeom prst="rect">
            <a:avLst/>
          </a:prstGeom>
          <a:noFill/>
        </p:spPr>
        <p:txBody>
          <a:bodyPr wrap="square" rtlCol="0">
            <a:spAutoFit/>
          </a:bodyPr>
          <a:lstStyle/>
          <a:p>
            <a:pPr defTabSz="685800" eaLnBrk="1" fontAlgn="auto" hangingPunct="1">
              <a:spcBef>
                <a:spcPts val="0"/>
              </a:spcBef>
              <a:spcAft>
                <a:spcPts val="0"/>
              </a:spcAft>
            </a:pPr>
            <a:r>
              <a:rPr lang="en-GB" sz="800" kern="1200" dirty="0">
                <a:solidFill>
                  <a:prstClr val="black"/>
                </a:solidFill>
                <a:latin typeface="Arial" panose="020B0604020202020204" pitchFamily="34" charset="0"/>
                <a:ea typeface="MS PGothic" panose="020B0600070205080204" pitchFamily="34" charset="-128"/>
                <a:cs typeface="Arial" panose="020B0604020202020204" pitchFamily="34" charset="0"/>
              </a:rPr>
              <a:t>Cambridge Technical Level 3 Sport and Physical Activity Unit 12</a:t>
            </a:r>
          </a:p>
        </p:txBody>
      </p:sp>
    </p:spTree>
    <p:extLst>
      <p:ext uri="{BB962C8B-B14F-4D97-AF65-F5344CB8AC3E}">
        <p14:creationId xmlns:p14="http://schemas.microsoft.com/office/powerpoint/2010/main" val="358369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484B94-4AF2-4774-8F29-296F12C03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51520" y="1131590"/>
            <a:ext cx="1360896" cy="453632"/>
          </a:xfrm>
          <a:prstGeom prst="rect">
            <a:avLst/>
          </a:prstGeom>
        </p:spPr>
      </p:pic>
      <p:sp>
        <p:nvSpPr>
          <p:cNvPr id="5" name="Text Placeholder 2">
            <a:extLst>
              <a:ext uri="{FF2B5EF4-FFF2-40B4-BE49-F238E27FC236}">
                <a16:creationId xmlns:a16="http://schemas.microsoft.com/office/drawing/2014/main" id="{CB6D9ECD-BE72-4494-945C-DF8636397D70}"/>
              </a:ext>
            </a:extLst>
          </p:cNvPr>
          <p:cNvSpPr>
            <a:spLocks noGrp="1"/>
          </p:cNvSpPr>
          <p:nvPr>
            <p:ph type="body" sz="quarter" idx="10" hasCustomPrompt="1"/>
          </p:nvPr>
        </p:nvSpPr>
        <p:spPr>
          <a:xfrm>
            <a:off x="251520" y="1817598"/>
            <a:ext cx="8621713" cy="2626360"/>
          </a:xfrm>
        </p:spPr>
        <p:txBody>
          <a:bodyPr/>
          <a:lstStyle>
            <a:lvl1pPr marL="0" marR="0" indent="0" algn="l" defTabSz="685800" rtl="0" eaLnBrk="1" fontAlgn="ctr" latinLnBrk="0" hangingPunct="1">
              <a:lnSpc>
                <a:spcPct val="100000"/>
              </a:lnSpc>
              <a:spcBef>
                <a:spcPts val="0"/>
              </a:spcBef>
              <a:spcAft>
                <a:spcPts val="214"/>
              </a:spcAft>
              <a:buClrTx/>
              <a:buSzTx/>
              <a:buFontTx/>
              <a:buNone/>
              <a:tabLst/>
              <a:defRPr kumimoji="0" lang="en-GB" sz="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defRPr>
            </a:lvl1pPr>
          </a:lstStyle>
          <a:p>
            <a:pPr marL="0" marR="0" lvl="0" indent="0" algn="l" defTabSz="685800" rtl="0" eaLnBrk="1" fontAlgn="base" latinLnBrk="0" hangingPunct="1">
              <a:lnSpc>
                <a:spcPct val="100000"/>
              </a:lnSpc>
              <a:spcBef>
                <a:spcPts val="0"/>
              </a:spcBef>
              <a:spcAft>
                <a:spcPts val="214"/>
              </a:spcAft>
              <a:buClrTx/>
              <a:buSzTx/>
              <a:buFontTx/>
              <a:buNone/>
              <a:tabLst>
                <a:tab pos="2149316" algn="ctr"/>
                <a:tab pos="4298633" algn="r"/>
              </a:tabLst>
              <a:defRPr/>
            </a:pPr>
            <a:r>
              <a:rPr kumimoji="0" lang="en-GB"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We’d like to know your view on the resources we produce. Click ‘</a:t>
            </a:r>
            <a:r>
              <a:rPr kumimoji="0" lang="en-GB" b="0" i="0" u="sng" strike="noStrike" kern="1200" cap="none" spc="0" normalizeH="0" baseline="0" noProof="0" dirty="0">
                <a:ln>
                  <a:noFill/>
                </a:ln>
                <a:solidFill>
                  <a:srgbClr val="0000FF"/>
                </a:solidFill>
                <a:effectLst/>
                <a:uLnTx/>
                <a:uFillTx/>
                <a:latin typeface="+mn-lt"/>
                <a:ea typeface="Calibri" panose="020F0502020204030204" pitchFamily="34" charset="0"/>
                <a:cs typeface="+mn-cs"/>
                <a:hlinkClick r:id="rId3"/>
              </a:rPr>
              <a:t>Like</a:t>
            </a:r>
            <a:r>
              <a:rPr kumimoji="0" lang="en-GB" b="0" i="0" u="sng" strike="noStrike" kern="1200" cap="none" spc="0" normalizeH="0" baseline="0" noProof="0" dirty="0">
                <a:ln>
                  <a:noFill/>
                </a:ln>
                <a:solidFill>
                  <a:srgbClr val="0563C1"/>
                </a:solidFill>
                <a:effectLst/>
                <a:uLnTx/>
                <a:uFillTx/>
                <a:latin typeface="+mn-lt"/>
                <a:ea typeface="Calibri" panose="020F0502020204030204" pitchFamily="34" charset="0"/>
                <a:cs typeface="+mn-cs"/>
                <a:hlinkClick r:id="rId3"/>
              </a:rPr>
              <a:t>’</a:t>
            </a:r>
            <a:r>
              <a:rPr kumimoji="0" lang="en-GB"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 or ‘</a:t>
            </a:r>
            <a:r>
              <a:rPr kumimoji="0" lang="en-GB" b="0" i="0" u="sng" strike="noStrike" kern="1200" cap="none" spc="0" normalizeH="0" baseline="0" noProof="0" dirty="0">
                <a:ln>
                  <a:noFill/>
                </a:ln>
                <a:solidFill>
                  <a:srgbClr val="0000FF"/>
                </a:solidFill>
                <a:effectLst/>
                <a:uLnTx/>
                <a:uFillTx/>
                <a:latin typeface="+mn-lt"/>
                <a:ea typeface="Calibri" panose="020F0502020204030204" pitchFamily="34" charset="0"/>
                <a:cs typeface="+mn-cs"/>
                <a:hlinkClick r:id="rId4"/>
              </a:rPr>
              <a:t>Dislike</a:t>
            </a:r>
            <a:r>
              <a:rPr kumimoji="0" lang="en-GB" b="0" i="0" u="sng" strike="noStrike" kern="1200" cap="none" spc="0" normalizeH="0" baseline="0" noProof="0" dirty="0">
                <a:ln>
                  <a:noFill/>
                </a:ln>
                <a:solidFill>
                  <a:srgbClr val="0563C1"/>
                </a:solidFill>
                <a:effectLst/>
                <a:uLnTx/>
                <a:uFillTx/>
                <a:latin typeface="+mn-lt"/>
                <a:ea typeface="Calibri" panose="020F0502020204030204" pitchFamily="34" charset="0"/>
                <a:cs typeface="+mn-cs"/>
                <a:hlinkClick r:id="rId4"/>
              </a:rPr>
              <a:t>’</a:t>
            </a:r>
            <a:r>
              <a:rPr kumimoji="0" lang="en-GB"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 to send us an auto generated email about this resource. Add comments if you want to. Let us know how we can improve this resource or what else you need. Your email will not be used or shared for any marketing purposes.</a:t>
            </a:r>
          </a:p>
          <a:p>
            <a:pPr marL="0" marR="0" lvl="0" indent="0" algn="l" defTabSz="685800" rtl="0" eaLnBrk="1" fontAlgn="ctr" latinLnBrk="0" hangingPunct="1">
              <a:lnSpc>
                <a:spcPct val="100000"/>
              </a:lnSpc>
              <a:spcBef>
                <a:spcPts val="0"/>
              </a:spcBef>
              <a:spcAft>
                <a:spcPts val="214"/>
              </a:spcAft>
              <a:buClrTx/>
              <a:buSzTx/>
              <a:buFontTx/>
              <a:buNone/>
              <a:tabLst/>
              <a:defRPr/>
            </a:pP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Looking for another resource? There is now a quick and easy search </a:t>
            </a:r>
            <a:r>
              <a:rPr kumimoji="0" lang="en-GB" b="0" i="0" u="sng" strike="noStrike" kern="1200" cap="none" spc="0" normalizeH="0" baseline="0" noProof="0" dirty="0">
                <a:ln>
                  <a:noFill/>
                </a:ln>
                <a:solidFill>
                  <a:srgbClr val="0000FF"/>
                </a:solidFill>
                <a:effectLst/>
                <a:uLnTx/>
                <a:uFillTx/>
                <a:latin typeface="+mn-lt"/>
                <a:ea typeface="Calibri" panose="020F0502020204030204" pitchFamily="34" charset="0"/>
                <a:cs typeface="+mn-cs"/>
                <a:hlinkClick r:id="rId5"/>
              </a:rPr>
              <a:t>tool to help find free resources</a:t>
            </a: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 for your qualification.</a:t>
            </a:r>
          </a:p>
          <a:p>
            <a:pPr marL="0" marR="0" lvl="0" indent="0" algn="l" defTabSz="685800" rtl="0" eaLnBrk="1" fontAlgn="ctr" latinLnBrk="0" hangingPunct="1">
              <a:lnSpc>
                <a:spcPct val="100000"/>
              </a:lnSpc>
              <a:spcBef>
                <a:spcPts val="0"/>
              </a:spcBef>
              <a:spcAft>
                <a:spcPts val="214"/>
              </a:spcAft>
              <a:buClrTx/>
              <a:buSzTx/>
              <a:buFontTx/>
              <a:buNone/>
              <a:tabLst/>
              <a:defRPr/>
            </a:pPr>
            <a:r>
              <a:rPr kumimoji="0" lang="en-US"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OCR is part of Cambridge Assessment, a department of the University of Cambridge. For staff training purposes and as part of our quality assurance </a:t>
            </a:r>
            <a:r>
              <a:rPr kumimoji="0" lang="en-US" b="0" i="0" u="none" strike="noStrike" kern="1200" cap="none" spc="0" normalizeH="0" baseline="0" noProof="0" dirty="0" err="1">
                <a:ln>
                  <a:noFill/>
                </a:ln>
                <a:solidFill>
                  <a:srgbClr val="000000"/>
                </a:solidFill>
                <a:effectLst/>
                <a:uLnTx/>
                <a:uFillTx/>
                <a:latin typeface="+mn-lt"/>
                <a:ea typeface="Calibri" panose="020F0502020204030204" pitchFamily="34" charset="0"/>
                <a:cs typeface="+mn-cs"/>
              </a:rPr>
              <a:t>programme</a:t>
            </a:r>
            <a:r>
              <a:rPr kumimoji="0" lang="en-US"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 your call may be recorded or monitored. Oxford Cambridge and RSA Examinations is a Company Limited by Guarantee. Registered in England. Registered office The Triangle Building, Shaftesbury Road, Cambridge, CB2 8EA. Registered company number 3484466. OCR is an exempt charity.</a:t>
            </a:r>
          </a:p>
          <a:p>
            <a:pPr marL="0" marR="0" lvl="0" indent="0" algn="l" defTabSz="685800" rtl="0" eaLnBrk="1" fontAlgn="ctr" latinLnBrk="0" hangingPunct="1">
              <a:lnSpc>
                <a:spcPct val="100000"/>
              </a:lnSpc>
              <a:spcBef>
                <a:spcPts val="0"/>
              </a:spcBef>
              <a:spcAft>
                <a:spcPts val="214"/>
              </a:spcAft>
              <a:buClrTx/>
              <a:buSzTx/>
              <a:buFontTx/>
              <a:buNone/>
              <a:tabLst/>
              <a:defRPr/>
            </a:pPr>
            <a:r>
              <a:rPr kumimoji="0" lang="en-US"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OCR operates academic and vocational qualifications regulated by </a:t>
            </a:r>
            <a:r>
              <a:rPr kumimoji="0" lang="en-US" b="0" i="0" u="none" strike="noStrike" kern="1200" cap="none" spc="0" normalizeH="0" baseline="0" noProof="0" dirty="0" err="1">
                <a:ln>
                  <a:noFill/>
                </a:ln>
                <a:solidFill>
                  <a:srgbClr val="000000"/>
                </a:solidFill>
                <a:effectLst/>
                <a:uLnTx/>
                <a:uFillTx/>
                <a:latin typeface="+mn-lt"/>
                <a:ea typeface="Calibri" panose="020F0502020204030204" pitchFamily="34" charset="0"/>
                <a:cs typeface="+mn-cs"/>
              </a:rPr>
              <a:t>Ofqual</a:t>
            </a:r>
            <a:r>
              <a:rPr kumimoji="0" lang="en-US"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 Qualifications Wales and CCEA as listed in their qualifications registers including A Levels, GCSEs, Cambridge </a:t>
            </a:r>
            <a:r>
              <a:rPr kumimoji="0" lang="en-US" b="0" i="0" u="none" strike="noStrike" kern="1200" cap="none" spc="0" normalizeH="0" baseline="0" noProof="0" dirty="0" err="1">
                <a:ln>
                  <a:noFill/>
                </a:ln>
                <a:solidFill>
                  <a:srgbClr val="000000"/>
                </a:solidFill>
                <a:effectLst/>
                <a:uLnTx/>
                <a:uFillTx/>
                <a:latin typeface="+mn-lt"/>
                <a:ea typeface="Calibri" panose="020F0502020204030204" pitchFamily="34" charset="0"/>
                <a:cs typeface="+mn-cs"/>
              </a:rPr>
              <a:t>Technicals</a:t>
            </a:r>
            <a:r>
              <a:rPr kumimoji="0" lang="en-US"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 and Cambridge Nationals.</a:t>
            </a:r>
          </a:p>
          <a:p>
            <a:pPr marL="0" marR="0" lvl="0" indent="0" algn="l" defTabSz="685800" rtl="0" eaLnBrk="1" fontAlgn="base" latinLnBrk="0" hangingPunct="1">
              <a:lnSpc>
                <a:spcPct val="100000"/>
              </a:lnSpc>
              <a:spcBef>
                <a:spcPts val="0"/>
              </a:spcBef>
              <a:spcAft>
                <a:spcPts val="375"/>
              </a:spcAft>
              <a:buClrTx/>
              <a:buSzTx/>
              <a:buFontTx/>
              <a:buNone/>
              <a:tabLst/>
              <a:defRPr/>
            </a:pP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OCR provides resources to help you deliver our qualifications. These resources do not represent any particular teaching method we expect you to use. We update our resources regularly </a:t>
            </a:r>
            <a:b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b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and aim to make sure content is accurate but please check the OCR website so that you have the most up to date version. OCR cannot be held responsible for any errors or omissions in these resources. </a:t>
            </a:r>
            <a:endParaRPr kumimoji="0" lang="en-GB" b="0"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endParaRPr>
          </a:p>
          <a:p>
            <a:pPr marL="0" marR="0" lvl="0" indent="0" algn="l" defTabSz="685800" rtl="0" eaLnBrk="1" fontAlgn="base" latinLnBrk="0" hangingPunct="1">
              <a:lnSpc>
                <a:spcPct val="100000"/>
              </a:lnSpc>
              <a:spcBef>
                <a:spcPts val="0"/>
              </a:spcBef>
              <a:spcAft>
                <a:spcPts val="375"/>
              </a:spcAft>
              <a:buClrTx/>
              <a:buSzTx/>
              <a:buFontTx/>
              <a:buNone/>
              <a:tabLst/>
              <a:defRPr/>
            </a:pP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Though we make every effort to check our resources, there may be contradictions between published support and the specification, so it is important that you always use information in the latest specification. We indicate any specification changes within the document itself, change the version number and provide a summary of the changes. If you do notice a discrepancy between the specification and a resource, please </a:t>
            </a:r>
            <a:r>
              <a:rPr kumimoji="0" lang="en-GB" b="0" i="0" u="sng" strike="noStrike" kern="1200" cap="none" spc="0" normalizeH="0" baseline="0" noProof="0" dirty="0">
                <a:ln>
                  <a:noFill/>
                </a:ln>
                <a:solidFill>
                  <a:srgbClr val="0000FF"/>
                </a:solidFill>
                <a:effectLst/>
                <a:uLnTx/>
                <a:uFillTx/>
                <a:latin typeface="+mn-lt"/>
                <a:ea typeface="Calibri" panose="020F0502020204030204" pitchFamily="34" charset="0"/>
                <a:cs typeface="Times New Roman" panose="02020603050405020304" pitchFamily="18" charset="0"/>
                <a:hlinkClick r:id="rId6"/>
              </a:rPr>
              <a:t>contact us</a:t>
            </a: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 </a:t>
            </a:r>
            <a:endParaRPr kumimoji="0" lang="en-GB" b="0"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endParaRPr>
          </a:p>
          <a:p>
            <a:pPr marL="0" marR="47625" lvl="0" indent="0" algn="l" defTabSz="685800" rtl="0" eaLnBrk="1" fontAlgn="base" latinLnBrk="0" hangingPunct="1">
              <a:lnSpc>
                <a:spcPct val="100000"/>
              </a:lnSpc>
              <a:spcBef>
                <a:spcPts val="0"/>
              </a:spcBef>
              <a:spcAft>
                <a:spcPts val="375"/>
              </a:spcAft>
              <a:buClrTx/>
              <a:buSzTx/>
              <a:buFontTx/>
              <a:buNone/>
              <a:tabLst/>
              <a:defRPr/>
            </a:pP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 OCR 2021 You can copy and distribute this resource freely if you keep the OCR logo and this small print intact and you acknowledge OCR as the originator of the resource. </a:t>
            </a:r>
            <a:endParaRPr kumimoji="0" lang="en-GB" b="0"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endParaRPr>
          </a:p>
          <a:p>
            <a:pPr marL="0" marR="47625" lvl="0" indent="0" algn="l" defTabSz="685800" rtl="0" eaLnBrk="1" fontAlgn="base" latinLnBrk="0" hangingPunct="1">
              <a:lnSpc>
                <a:spcPct val="100000"/>
              </a:lnSpc>
              <a:spcBef>
                <a:spcPts val="0"/>
              </a:spcBef>
              <a:spcAft>
                <a:spcPts val="375"/>
              </a:spcAft>
              <a:buClrTx/>
              <a:buSzTx/>
              <a:buFontTx/>
              <a:buNone/>
              <a:tabLst/>
              <a:defRPr/>
            </a:pP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OCR acknowledges the use of the following content: </a:t>
            </a:r>
          </a:p>
          <a:p>
            <a:pPr marL="0" marR="47625" lvl="0" indent="0" algn="l" defTabSz="685800" rtl="0" eaLnBrk="1" fontAlgn="base" latinLnBrk="0" hangingPunct="1">
              <a:lnSpc>
                <a:spcPct val="100000"/>
              </a:lnSpc>
              <a:spcBef>
                <a:spcPts val="0"/>
              </a:spcBef>
              <a:spcAft>
                <a:spcPts val="375"/>
              </a:spcAft>
              <a:buClrTx/>
              <a:buSzTx/>
              <a:buFontTx/>
              <a:buNone/>
              <a:tabLst/>
              <a:defRPr/>
            </a:pP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Whether you already offer OCR qualifications, are new to OCR or are thinking about switching, you can request more information using our </a:t>
            </a:r>
            <a:r>
              <a:rPr kumimoji="0" lang="en-GB" b="0" i="0" u="sng" strike="noStrike" kern="1200" cap="none" spc="0" normalizeH="0" baseline="0" noProof="0" dirty="0">
                <a:ln>
                  <a:noFill/>
                </a:ln>
                <a:solidFill>
                  <a:srgbClr val="0000FF"/>
                </a:solidFill>
                <a:effectLst/>
                <a:uLnTx/>
                <a:uFillTx/>
                <a:latin typeface="+mn-lt"/>
                <a:ea typeface="Calibri" panose="020F0502020204030204" pitchFamily="34" charset="0"/>
                <a:cs typeface="Times New Roman" panose="02020603050405020304" pitchFamily="18" charset="0"/>
                <a:hlinkClick r:id="rId7"/>
              </a:rPr>
              <a:t>Expression of Interest form</a:t>
            </a: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 </a:t>
            </a:r>
            <a:endParaRPr kumimoji="0" lang="en-GB" b="0"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endParaRPr>
          </a:p>
          <a:p>
            <a:pPr marL="0" marR="0" lvl="0" indent="0" algn="l" defTabSz="685800" rtl="0" eaLnBrk="1" fontAlgn="base" latinLnBrk="0" hangingPunct="1">
              <a:lnSpc>
                <a:spcPct val="100000"/>
              </a:lnSpc>
              <a:spcBef>
                <a:spcPts val="0"/>
              </a:spcBef>
              <a:spcAft>
                <a:spcPts val="600"/>
              </a:spcAft>
              <a:buClrTx/>
              <a:buSzTx/>
              <a:buFontTx/>
              <a:buNone/>
              <a:tabLst/>
              <a:defRPr/>
            </a:pP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Please </a:t>
            </a:r>
            <a:r>
              <a:rPr kumimoji="0" lang="en-GB" b="0" i="0" u="sng" strike="noStrike" kern="1200" cap="none" spc="0" normalizeH="0" baseline="0" noProof="0" dirty="0">
                <a:ln>
                  <a:noFill/>
                </a:ln>
                <a:solidFill>
                  <a:srgbClr val="0000FF"/>
                </a:solidFill>
                <a:effectLst/>
                <a:uLnTx/>
                <a:uFillTx/>
                <a:latin typeface="+mn-lt"/>
                <a:ea typeface="Calibri" panose="020F0502020204030204" pitchFamily="34" charset="0"/>
                <a:cs typeface="+mn-cs"/>
                <a:hlinkClick r:id="rId8"/>
              </a:rPr>
              <a:t>get in touch</a:t>
            </a:r>
            <a:r>
              <a:rPr kumimoji="0" lang="en-GB" b="0" i="0" u="sng" strike="noStrike" kern="1200" cap="none" spc="0" normalizeH="0" baseline="0" noProof="0" dirty="0">
                <a:ln>
                  <a:noFill/>
                </a:ln>
                <a:solidFill>
                  <a:srgbClr val="0000FF"/>
                </a:solidFill>
                <a:effectLst/>
                <a:uLnTx/>
                <a:uFillTx/>
                <a:latin typeface="+mn-lt"/>
                <a:ea typeface="Calibri" panose="020F0502020204030204" pitchFamily="34" charset="0"/>
                <a:cs typeface="Myriad Pro Light" panose="020B0403030403020204" pitchFamily="34" charset="0"/>
              </a:rPr>
              <a:t> </a:t>
            </a:r>
            <a:r>
              <a:rPr kumimoji="0" lang="en-GB"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if you want to discuss the accessibility of resources we offer to support you in delivering our qualifications.</a:t>
            </a:r>
            <a:endParaRPr kumimoji="0" lang="en-GB" b="0" i="0" u="none" strike="noStrike" kern="1200" cap="none" spc="0" normalizeH="0" baseline="0" noProof="0" dirty="0">
              <a:ln>
                <a:noFill/>
              </a:ln>
              <a:solidFill>
                <a:schemeClr val="tx1"/>
              </a:solidFill>
              <a:effectLst/>
              <a:uLnTx/>
              <a:uFillTx/>
              <a:latin typeface="+mn-lt"/>
              <a:ea typeface="Calibri" panose="020F0502020204030204" pitchFamily="34" charset="0"/>
              <a:cs typeface="+mn-cs"/>
            </a:endParaRPr>
          </a:p>
        </p:txBody>
      </p:sp>
    </p:spTree>
    <p:extLst>
      <p:ext uri="{BB962C8B-B14F-4D97-AF65-F5344CB8AC3E}">
        <p14:creationId xmlns:p14="http://schemas.microsoft.com/office/powerpoint/2010/main" val="5151572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Holder 3">
            <a:extLst>
              <a:ext uri="{FF2B5EF4-FFF2-40B4-BE49-F238E27FC236}">
                <a16:creationId xmlns:a16="http://schemas.microsoft.com/office/drawing/2014/main" id="{0E468280-27F0-4EAA-878F-10E1E203B8F0}"/>
              </a:ext>
            </a:extLst>
          </p:cNvPr>
          <p:cNvSpPr>
            <a:spLocks noGrp="1"/>
          </p:cNvSpPr>
          <p:nvPr>
            <p:ph type="body" idx="1"/>
          </p:nvPr>
        </p:nvSpPr>
        <p:spPr bwMode="auto">
          <a:xfrm>
            <a:off x="457200" y="1184275"/>
            <a:ext cx="822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dirty="0"/>
          </a:p>
        </p:txBody>
      </p:sp>
    </p:spTree>
  </p:cSld>
  <p:clrMap bg1="lt1" tx1="dk1" bg2="lt2" tx2="dk2" accent1="accent1" accent2="accent2" accent3="accent3" accent4="accent4" accent5="accent5" accent6="accent6" hlink="hlink" folHlink="folHlink"/>
  <p:sldLayoutIdLst>
    <p:sldLayoutId id="2147484152" r:id="rId1"/>
    <p:sldLayoutId id="2147484132" r:id="rId2"/>
    <p:sldLayoutId id="2147484145" r:id="rId3"/>
  </p:sldLayoutIdLst>
  <p:hf hdr="0" ftr="0" dt="0"/>
  <p:txStyles>
    <p:titleStyle>
      <a:lvl1pPr algn="ctr" rtl="0" eaLnBrk="1" fontAlgn="base" hangingPunct="1">
        <a:spcBef>
          <a:spcPct val="0"/>
        </a:spcBef>
        <a:spcAft>
          <a:spcPct val="0"/>
        </a:spcAft>
        <a:defRPr>
          <a:solidFill>
            <a:schemeClr val="tx2"/>
          </a:solidFill>
          <a:latin typeface="+mj-lt"/>
          <a:ea typeface="MS PGothic" panose="020B0600070205080204" pitchFamily="34" charset="-128"/>
          <a:cs typeface="+mj-cs"/>
        </a:defRPr>
      </a:lvl1pPr>
      <a:lvl2pPr algn="ctr" rtl="0" eaLnBrk="1" fontAlgn="base" hangingPunct="1">
        <a:spcBef>
          <a:spcPct val="0"/>
        </a:spcBef>
        <a:spcAft>
          <a:spcPct val="0"/>
        </a:spcAft>
        <a:defRPr>
          <a:solidFill>
            <a:schemeClr val="tx2"/>
          </a:solidFill>
          <a:latin typeface="Calibri" charset="0"/>
          <a:ea typeface="MS PGothic" panose="020B0600070205080204" pitchFamily="34" charset="-128"/>
        </a:defRPr>
      </a:lvl2pPr>
      <a:lvl3pPr algn="ctr" rtl="0" eaLnBrk="1" fontAlgn="base" hangingPunct="1">
        <a:spcBef>
          <a:spcPct val="0"/>
        </a:spcBef>
        <a:spcAft>
          <a:spcPct val="0"/>
        </a:spcAft>
        <a:defRPr>
          <a:solidFill>
            <a:schemeClr val="tx2"/>
          </a:solidFill>
          <a:latin typeface="Calibri" charset="0"/>
          <a:ea typeface="MS PGothic" panose="020B0600070205080204" pitchFamily="34" charset="-128"/>
        </a:defRPr>
      </a:lvl3pPr>
      <a:lvl4pPr algn="ctr" rtl="0" eaLnBrk="1" fontAlgn="base" hangingPunct="1">
        <a:spcBef>
          <a:spcPct val="0"/>
        </a:spcBef>
        <a:spcAft>
          <a:spcPct val="0"/>
        </a:spcAft>
        <a:defRPr>
          <a:solidFill>
            <a:schemeClr val="tx2"/>
          </a:solidFill>
          <a:latin typeface="Calibri" charset="0"/>
          <a:ea typeface="MS PGothic" panose="020B0600070205080204" pitchFamily="34" charset="-128"/>
        </a:defRPr>
      </a:lvl4pPr>
      <a:lvl5pPr algn="ctr" rtl="0" eaLnBrk="1" fontAlgn="base" hangingPunct="1">
        <a:spcBef>
          <a:spcPct val="0"/>
        </a:spcBef>
        <a:spcAft>
          <a:spcPct val="0"/>
        </a:spcAft>
        <a:defRPr>
          <a:solidFill>
            <a:schemeClr val="tx2"/>
          </a:solidFill>
          <a:latin typeface="Calibri" charset="0"/>
          <a:ea typeface="MS PGothic" panose="020B0600070205080204" pitchFamily="34" charset="-128"/>
        </a:defRPr>
      </a:lvl5pPr>
      <a:lvl6pPr marL="342900" algn="ctr" rtl="0" eaLnBrk="1" fontAlgn="base" hangingPunct="1">
        <a:spcBef>
          <a:spcPct val="0"/>
        </a:spcBef>
        <a:spcAft>
          <a:spcPct val="0"/>
        </a:spcAft>
        <a:defRPr>
          <a:solidFill>
            <a:schemeClr val="tx2"/>
          </a:solidFill>
          <a:latin typeface="Calibri" charset="0"/>
          <a:ea typeface="ＭＳ Ｐゴシック" charset="-128"/>
        </a:defRPr>
      </a:lvl6pPr>
      <a:lvl7pPr marL="685800" algn="ctr" rtl="0" eaLnBrk="1" fontAlgn="base" hangingPunct="1">
        <a:spcBef>
          <a:spcPct val="0"/>
        </a:spcBef>
        <a:spcAft>
          <a:spcPct val="0"/>
        </a:spcAft>
        <a:defRPr>
          <a:solidFill>
            <a:schemeClr val="tx2"/>
          </a:solidFill>
          <a:latin typeface="Calibri" charset="0"/>
          <a:ea typeface="ＭＳ Ｐゴシック" charset="-128"/>
        </a:defRPr>
      </a:lvl7pPr>
      <a:lvl8pPr marL="1028700" algn="ctr" rtl="0" eaLnBrk="1" fontAlgn="base" hangingPunct="1">
        <a:spcBef>
          <a:spcPct val="0"/>
        </a:spcBef>
        <a:spcAft>
          <a:spcPct val="0"/>
        </a:spcAft>
        <a:defRPr>
          <a:solidFill>
            <a:schemeClr val="tx2"/>
          </a:solidFill>
          <a:latin typeface="Calibri" charset="0"/>
          <a:ea typeface="ＭＳ Ｐゴシック" charset="-128"/>
        </a:defRPr>
      </a:lvl8pPr>
      <a:lvl9pPr marL="1371600" algn="ctr" rtl="0" eaLnBrk="1" fontAlgn="base" hangingPunct="1">
        <a:spcBef>
          <a:spcPct val="0"/>
        </a:spcBef>
        <a:spcAft>
          <a:spcPct val="0"/>
        </a:spcAft>
        <a:defRPr>
          <a:solidFill>
            <a:schemeClr val="tx2"/>
          </a:solidFill>
          <a:latin typeface="Calibri" charset="0"/>
          <a:ea typeface="ＭＳ Ｐゴシック" charset="-128"/>
        </a:defRPr>
      </a:lvl9pPr>
    </p:titleStyle>
    <p:body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wxzc_2c6GM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QhUrc4BnPg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2tM1LFFxeK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youtube.com/watch?v=ISZLTJH5lY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q4BRJMFYokI"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oW6UI_d98Yw"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nhs.uk/live-well/eat-wel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nhs.uk/conditions/vitamins-and-mineral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nhs.uk/live-well/eat-well/the-eatwell-guid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healthyschools.org.uk/" TargetMode="External"/><Relationship Id="rId2" Type="http://schemas.openxmlformats.org/officeDocument/2006/relationships/hyperlink" Target="https://www.nhs.uk/change4lif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nutrition.org.uk/" TargetMode="External"/><Relationship Id="rId2" Type="http://schemas.openxmlformats.org/officeDocument/2006/relationships/hyperlink" Target="https://eatlikeachamp.co.uk/" TargetMode="External"/><Relationship Id="rId1" Type="http://schemas.openxmlformats.org/officeDocument/2006/relationships/slideLayout" Target="../slideLayouts/slideLayout2.xml"/><Relationship Id="rId5" Type="http://schemas.openxmlformats.org/officeDocument/2006/relationships/hyperlink" Target="https://www.hubbub.org.uk/" TargetMode="External"/><Relationship Id="rId4" Type="http://schemas.openxmlformats.org/officeDocument/2006/relationships/hyperlink" Target="https://www.bda.uk.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ocr.org.uk/Images/273311-command-verbs-definitions.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resources.feedback@ocr.org.uk?subject=I%20liked%20the%20resource%20A%20Level%20Music%20Guidance%20and%20support%202021" TargetMode="External"/><Relationship Id="rId7" Type="http://schemas.openxmlformats.org/officeDocument/2006/relationships/hyperlink" Target="https://www.ocr.org.uk/qualifications/expression-of-interest/" TargetMode="External"/><Relationship Id="rId2" Type="http://schemas.openxmlformats.org/officeDocument/2006/relationships/hyperlink" Target="mailto:resources.feedback@ocr.org.uk?subject=I%20liked%20the%20resource%20Cambridge%20Technicals%20Level%203%20Sport%20and%20Physical%20Activity%20Topic%20Exploration%20Pack%20-%20Unit%2012%20-%20LO1" TargetMode="External"/><Relationship Id="rId1" Type="http://schemas.openxmlformats.org/officeDocument/2006/relationships/slideLayout" Target="../slideLayouts/slideLayout3.xml"/><Relationship Id="rId6" Type="http://schemas.openxmlformats.org/officeDocument/2006/relationships/hyperlink" Target="mailto:resources.feedback@ocr.org.uk" TargetMode="External"/><Relationship Id="rId5" Type="http://schemas.openxmlformats.org/officeDocument/2006/relationships/hyperlink" Target="http://www.ocr.org.uk/i-want-to/find-resources/" TargetMode="External"/><Relationship Id="rId4" Type="http://schemas.openxmlformats.org/officeDocument/2006/relationships/hyperlink" Target="mailto:resources.feedback@ocr.org.uk?subject=I%20disliked%20the%20resource%20Cambridge%20Technicals%20Level%203%20Sport%20and%20Physical%20Activity%20Topic%20Exploration%20Pack%20-%20Unit%2012%20-%20LO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nhs.uk/live-well/eat-well/" TargetMode="External"/><Relationship Id="rId2" Type="http://schemas.openxmlformats.org/officeDocument/2006/relationships/hyperlink" Target="https://www.nhs.uk/live-well/eat-well/the-eatwell-guid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nutrition.org.uk/healthyliving/healthydiet/healthybalanceddiet.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708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5478759" cy="3645768"/>
          </a:xfrm>
          <a:prstGeom prst="rect">
            <a:avLst/>
          </a:prstGeom>
          <a:noFill/>
          <a:ln>
            <a:noFill/>
          </a:ln>
        </p:spPr>
        <p:txBody>
          <a:bodyPr>
            <a:normAutofit lnSpcReduction="10000"/>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600"/>
              </a:spcBef>
              <a:buNone/>
            </a:pPr>
            <a:r>
              <a:rPr lang="en-US" sz="1400" b="1" dirty="0">
                <a:solidFill>
                  <a:srgbClr val="233588"/>
                </a:solidFill>
                <a:latin typeface="Arial" panose="020B0604020202020204" pitchFamily="34" charset="0"/>
                <a:cs typeface="Arial" panose="020B0604020202020204" pitchFamily="34" charset="0"/>
              </a:rPr>
              <a:t>1.2 The importance of a balanced diet.</a:t>
            </a:r>
          </a:p>
          <a:p>
            <a:pPr marL="0" indent="0">
              <a:spcBef>
                <a:spcPts val="600"/>
              </a:spcBef>
              <a:buNone/>
            </a:pPr>
            <a:r>
              <a:rPr lang="en-GB" sz="1400" b="1" dirty="0">
                <a:solidFill>
                  <a:srgbClr val="233588"/>
                </a:solidFill>
                <a:latin typeface="Arial" panose="020B0604020202020204" pitchFamily="34" charset="0"/>
                <a:cs typeface="Arial" panose="020B0604020202020204" pitchFamily="34" charset="0"/>
              </a:rPr>
              <a:t>Weight control</a:t>
            </a:r>
          </a:p>
          <a:p>
            <a:pPr marL="285750" indent="-285750">
              <a:spcBef>
                <a:spcPts val="600"/>
              </a:spcBef>
              <a:buFont typeface="Arial" panose="020B0604020202020204" pitchFamily="34" charset="0"/>
              <a:buChar char="•"/>
              <a:defRPr/>
            </a:pPr>
            <a:r>
              <a:rPr lang="en-GB" sz="1400" dirty="0">
                <a:latin typeface="Arial" panose="020B0604020202020204" pitchFamily="34" charset="0"/>
                <a:ea typeface="ＭＳ Ｐゴシック" panose="020B0600070205080204" pitchFamily="34" charset="-128"/>
                <a:cs typeface="Arial" panose="020B0604020202020204" pitchFamily="34" charset="0"/>
              </a:rPr>
              <a:t>For body weight to remain constant, energy </a:t>
            </a:r>
            <a:r>
              <a:rPr lang="en-GB" sz="1400" i="1" dirty="0">
                <a:latin typeface="Arial" panose="020B0604020202020204" pitchFamily="34" charset="0"/>
                <a:ea typeface="ＭＳ Ｐゴシック" panose="020B0600070205080204" pitchFamily="34" charset="-128"/>
                <a:cs typeface="Arial" panose="020B0604020202020204" pitchFamily="34" charset="0"/>
              </a:rPr>
              <a:t>input</a:t>
            </a:r>
            <a:r>
              <a:rPr lang="en-GB" sz="1400" dirty="0">
                <a:latin typeface="Arial" panose="020B0604020202020204" pitchFamily="34" charset="0"/>
                <a:ea typeface="ＭＳ Ｐゴシック" panose="020B0600070205080204" pitchFamily="34" charset="-128"/>
                <a:cs typeface="Arial" panose="020B0604020202020204" pitchFamily="34" charset="0"/>
              </a:rPr>
              <a:t> via food must equal energy </a:t>
            </a:r>
            <a:r>
              <a:rPr lang="en-GB" sz="1400" i="1" dirty="0">
                <a:latin typeface="Arial" panose="020B0604020202020204" pitchFamily="34" charset="0"/>
                <a:ea typeface="ＭＳ Ｐゴシック" panose="020B0600070205080204" pitchFamily="34" charset="-128"/>
                <a:cs typeface="Arial" panose="020B0604020202020204" pitchFamily="34" charset="0"/>
              </a:rPr>
              <a:t>expenditure</a:t>
            </a:r>
            <a:r>
              <a:rPr lang="en-GB" sz="1400" dirty="0">
                <a:latin typeface="Arial" panose="020B0604020202020204" pitchFamily="34" charset="0"/>
                <a:ea typeface="ＭＳ Ｐゴシック" panose="020B0600070205080204" pitchFamily="34" charset="-128"/>
                <a:cs typeface="Arial" panose="020B0604020202020204" pitchFamily="34" charset="0"/>
              </a:rPr>
              <a:t>. </a:t>
            </a:r>
          </a:p>
          <a:p>
            <a:pPr marL="285750" indent="-285750">
              <a:spcBef>
                <a:spcPts val="600"/>
              </a:spcBef>
              <a:buFont typeface="Arial" panose="020B0604020202020204" pitchFamily="34" charset="0"/>
              <a:buChar char="•"/>
              <a:defRPr/>
            </a:pPr>
            <a:r>
              <a:rPr lang="en-GB" sz="1400" dirty="0">
                <a:latin typeface="Arial" panose="020B0604020202020204" pitchFamily="34" charset="0"/>
                <a:ea typeface="ＭＳ Ｐゴシック" panose="020B0600070205080204" pitchFamily="34" charset="-128"/>
                <a:cs typeface="Arial" panose="020B0604020202020204" pitchFamily="34" charset="0"/>
              </a:rPr>
              <a:t>This is the basis of weight control and is known as the ENERGY EQUATION.</a:t>
            </a:r>
          </a:p>
          <a:p>
            <a:pPr marL="121917" indent="-121917">
              <a:spcBef>
                <a:spcPts val="600"/>
              </a:spcBef>
              <a:defRPr/>
            </a:pPr>
            <a:endParaRPr lang="en-GB" sz="1400" dirty="0">
              <a:latin typeface="Arial" panose="020B0604020202020204" pitchFamily="34" charset="0"/>
              <a:ea typeface="ＭＳ Ｐゴシック" panose="020B0600070205080204" pitchFamily="34" charset="-128"/>
              <a:cs typeface="Arial" panose="020B0604020202020204" pitchFamily="34" charset="0"/>
            </a:endParaRPr>
          </a:p>
          <a:p>
            <a:pPr marL="742939" lvl="1" indent="-285750">
              <a:spcBef>
                <a:spcPts val="600"/>
              </a:spcBef>
              <a:buFont typeface="Arial" panose="020B0604020202020204" pitchFamily="34" charset="0"/>
              <a:buChar char="•"/>
              <a:defRPr/>
            </a:pPr>
            <a:r>
              <a:rPr lang="en-GB" sz="1400" dirty="0">
                <a:latin typeface="Arial" panose="020B0604020202020204" pitchFamily="34" charset="0"/>
                <a:ea typeface="ＭＳ Ｐゴシック" panose="020B0600070205080204" pitchFamily="34" charset="-128"/>
                <a:cs typeface="Arial" panose="020B0604020202020204" pitchFamily="34" charset="0"/>
              </a:rPr>
              <a:t>Input 2000Kcal – output 2000Kcal = no change in weight.</a:t>
            </a:r>
          </a:p>
          <a:p>
            <a:pPr marL="742939" lvl="1" indent="-285750">
              <a:spcBef>
                <a:spcPts val="600"/>
              </a:spcBef>
              <a:buFont typeface="Arial" panose="020B0604020202020204" pitchFamily="34" charset="0"/>
              <a:buChar char="•"/>
              <a:defRPr/>
            </a:pPr>
            <a:endParaRPr lang="en-GB" sz="1400" dirty="0">
              <a:latin typeface="Arial" panose="020B0604020202020204" pitchFamily="34" charset="0"/>
              <a:ea typeface="ＭＳ Ｐゴシック" panose="020B0600070205080204" pitchFamily="34" charset="-128"/>
              <a:cs typeface="Arial" panose="020B0604020202020204" pitchFamily="34" charset="0"/>
            </a:endParaRPr>
          </a:p>
          <a:p>
            <a:pPr marL="742939" lvl="1" indent="-285750">
              <a:spcBef>
                <a:spcPts val="600"/>
              </a:spcBef>
              <a:buFont typeface="Arial" panose="020B0604020202020204" pitchFamily="34" charset="0"/>
              <a:buChar char="•"/>
              <a:defRPr/>
            </a:pPr>
            <a:r>
              <a:rPr lang="en-GB" sz="1400" dirty="0">
                <a:latin typeface="Arial" panose="020B0604020202020204" pitchFamily="34" charset="0"/>
                <a:ea typeface="ＭＳ Ｐゴシック" panose="020B0600070205080204" pitchFamily="34" charset="-128"/>
                <a:cs typeface="Arial" panose="020B0604020202020204" pitchFamily="34" charset="0"/>
              </a:rPr>
              <a:t>Input 3000Kcal – Output 2000Kcal = increase in body weight</a:t>
            </a:r>
          </a:p>
          <a:p>
            <a:pPr marL="742939" lvl="1" indent="-285750">
              <a:spcBef>
                <a:spcPts val="600"/>
              </a:spcBef>
              <a:buFont typeface="Arial" panose="020B0604020202020204" pitchFamily="34" charset="0"/>
              <a:buChar char="•"/>
              <a:defRPr/>
            </a:pPr>
            <a:endParaRPr lang="en-GB" sz="1400" dirty="0">
              <a:latin typeface="Arial" panose="020B0604020202020204" pitchFamily="34" charset="0"/>
              <a:ea typeface="ＭＳ Ｐゴシック" panose="020B0600070205080204" pitchFamily="34" charset="-128"/>
              <a:cs typeface="Arial" panose="020B0604020202020204" pitchFamily="34" charset="0"/>
            </a:endParaRPr>
          </a:p>
          <a:p>
            <a:pPr marL="742939" lvl="1" indent="-285750">
              <a:spcBef>
                <a:spcPts val="600"/>
              </a:spcBef>
              <a:buFont typeface="Arial" panose="020B0604020202020204" pitchFamily="34" charset="0"/>
              <a:buChar char="•"/>
              <a:defRPr/>
            </a:pPr>
            <a:r>
              <a:rPr lang="en-GB" sz="1400" dirty="0">
                <a:latin typeface="Arial" panose="020B0604020202020204" pitchFamily="34" charset="0"/>
                <a:ea typeface="ＭＳ Ｐゴシック" panose="020B0600070205080204" pitchFamily="34" charset="-128"/>
                <a:cs typeface="Arial" panose="020B0604020202020204" pitchFamily="34" charset="0"/>
              </a:rPr>
              <a:t>Input 2000Kcal – Output 3000Kcal = decrease in body weight</a:t>
            </a:r>
          </a:p>
        </p:txBody>
      </p:sp>
      <p:pic>
        <p:nvPicPr>
          <p:cNvPr id="4" name="Picture 3" descr="balance scales">
            <a:extLst>
              <a:ext uri="{FF2B5EF4-FFF2-40B4-BE49-F238E27FC236}">
                <a16:creationId xmlns:a16="http://schemas.microsoft.com/office/drawing/2014/main" id="{F2F245EE-8792-4119-ACE4-2A2C069BEEF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970" t="11967" r="7314" b="7277"/>
          <a:stretch/>
        </p:blipFill>
        <p:spPr>
          <a:xfrm>
            <a:off x="6372199" y="1599642"/>
            <a:ext cx="2202911" cy="2124236"/>
          </a:xfrm>
          <a:prstGeom prst="rect">
            <a:avLst/>
          </a:prstGeom>
        </p:spPr>
      </p:pic>
    </p:spTree>
    <p:extLst>
      <p:ext uri="{BB962C8B-B14F-4D97-AF65-F5344CB8AC3E}">
        <p14:creationId xmlns:p14="http://schemas.microsoft.com/office/powerpoint/2010/main" val="2090313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fontScale="92500" lnSpcReduction="20000"/>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lnSpc>
                <a:spcPct val="110000"/>
              </a:lnSpc>
              <a:spcBef>
                <a:spcPts val="300"/>
              </a:spcBef>
              <a:buNone/>
            </a:pPr>
            <a:r>
              <a:rPr lang="en-US" sz="1500" b="1" dirty="0">
                <a:solidFill>
                  <a:srgbClr val="233588"/>
                </a:solidFill>
                <a:latin typeface="Arial" panose="020B0604020202020204" pitchFamily="34" charset="0"/>
                <a:cs typeface="Arial" panose="020B0604020202020204" pitchFamily="34" charset="0"/>
              </a:rPr>
              <a:t>1.2 The importance of a balanced diet.</a:t>
            </a:r>
          </a:p>
          <a:p>
            <a:pPr marL="0" indent="0">
              <a:lnSpc>
                <a:spcPct val="110000"/>
              </a:lnSpc>
              <a:spcBef>
                <a:spcPts val="300"/>
              </a:spcBef>
              <a:buNone/>
            </a:pPr>
            <a:r>
              <a:rPr lang="en-GB" sz="1500" b="1" dirty="0">
                <a:solidFill>
                  <a:srgbClr val="233588"/>
                </a:solidFill>
                <a:latin typeface="Arial" panose="020B0604020202020204" pitchFamily="34" charset="0"/>
                <a:cs typeface="Arial" panose="020B0604020202020204" pitchFamily="34" charset="0"/>
              </a:rPr>
              <a:t>Weight control</a:t>
            </a:r>
          </a:p>
          <a:p>
            <a:pPr marL="285750" indent="-285750">
              <a:lnSpc>
                <a:spcPct val="110000"/>
              </a:lnSpc>
              <a:spcBef>
                <a:spcPts val="300"/>
              </a:spcBef>
              <a:buFont typeface="Arial" panose="020B0604020202020204" pitchFamily="34" charset="0"/>
              <a:buChar char="•"/>
            </a:pPr>
            <a:r>
              <a:rPr lang="en-GB" sz="1500" dirty="0">
                <a:latin typeface="Arial" panose="020B0604020202020204" pitchFamily="34" charset="0"/>
                <a:cs typeface="Arial" panose="020B0604020202020204" pitchFamily="34" charset="0"/>
              </a:rPr>
              <a:t>It is important that you eat the right amount of calories per day to maintain a healthy weight, too many calories can lead to weight gain, whilst to little can lead to weight loss.</a:t>
            </a:r>
          </a:p>
          <a:p>
            <a:pPr marL="285750" indent="-285750">
              <a:lnSpc>
                <a:spcPct val="110000"/>
              </a:lnSpc>
              <a:spcBef>
                <a:spcPts val="300"/>
              </a:spcBef>
              <a:buFont typeface="Arial" panose="020B0604020202020204" pitchFamily="34" charset="0"/>
              <a:buChar char="•"/>
            </a:pPr>
            <a:r>
              <a:rPr lang="en-GB" sz="1500" dirty="0">
                <a:latin typeface="Arial" panose="020B0604020202020204" pitchFamily="34" charset="0"/>
                <a:cs typeface="Arial" panose="020B0604020202020204" pitchFamily="34" charset="0"/>
              </a:rPr>
              <a:t>A simple way of calculating your basic energy needs is:</a:t>
            </a:r>
          </a:p>
          <a:p>
            <a:pPr marL="285750" indent="-285750">
              <a:lnSpc>
                <a:spcPct val="110000"/>
              </a:lnSpc>
              <a:spcBef>
                <a:spcPts val="300"/>
              </a:spcBef>
              <a:buFont typeface="Arial" panose="020B0604020202020204" pitchFamily="34" charset="0"/>
              <a:buChar char="•"/>
            </a:pPr>
            <a:r>
              <a:rPr lang="en-GB" sz="1500" dirty="0">
                <a:latin typeface="Arial" panose="020B0604020202020204" pitchFamily="34" charset="0"/>
                <a:cs typeface="Arial" panose="020B0604020202020204" pitchFamily="34" charset="0"/>
              </a:rPr>
              <a:t>1.3 (Kcal per hour) x 24 (hours in a day) x weight in KGS</a:t>
            </a:r>
          </a:p>
          <a:p>
            <a:pPr marL="628650" lvl="1" indent="-285750">
              <a:lnSpc>
                <a:spcPct val="110000"/>
              </a:lnSpc>
              <a:spcBef>
                <a:spcPts val="300"/>
              </a:spcBef>
              <a:buFont typeface="Arial" panose="020B0604020202020204" pitchFamily="34" charset="0"/>
              <a:buChar char="•"/>
            </a:pPr>
            <a:r>
              <a:rPr lang="en-GB" sz="1500" dirty="0">
                <a:latin typeface="Arial" panose="020B0604020202020204" pitchFamily="34" charset="0"/>
                <a:cs typeface="Arial" panose="020B0604020202020204" pitchFamily="34" charset="0"/>
              </a:rPr>
              <a:t>For example:</a:t>
            </a:r>
          </a:p>
          <a:p>
            <a:pPr marL="628650" lvl="1" indent="-285750">
              <a:lnSpc>
                <a:spcPct val="110000"/>
              </a:lnSpc>
              <a:spcBef>
                <a:spcPts val="300"/>
              </a:spcBef>
              <a:buFont typeface="Arial" panose="020B0604020202020204" pitchFamily="34" charset="0"/>
              <a:buChar char="•"/>
            </a:pPr>
            <a:r>
              <a:rPr lang="en-GB" sz="1500" dirty="0">
                <a:latin typeface="Arial" panose="020B0604020202020204" pitchFamily="34" charset="0"/>
                <a:cs typeface="Arial" panose="020B0604020202020204" pitchFamily="34" charset="0"/>
              </a:rPr>
              <a:t>1.3 X 24 X 60Kg = 1872kcal </a:t>
            </a:r>
          </a:p>
          <a:p>
            <a:pPr marL="285750" indent="-285750">
              <a:lnSpc>
                <a:spcPct val="110000"/>
              </a:lnSpc>
              <a:spcBef>
                <a:spcPts val="300"/>
              </a:spcBef>
              <a:buFont typeface="Arial" panose="020B0604020202020204" pitchFamily="34" charset="0"/>
              <a:buChar char="•"/>
            </a:pPr>
            <a:r>
              <a:rPr lang="en-GB" sz="1500" dirty="0">
                <a:latin typeface="Arial" panose="020B0604020202020204" pitchFamily="34" charset="0"/>
                <a:cs typeface="Arial" panose="020B0604020202020204" pitchFamily="34" charset="0"/>
              </a:rPr>
              <a:t>Energy requirement then increase when you exercise, you would need to add the extra calories you burn off during exercise on top of your daily requirements. </a:t>
            </a:r>
          </a:p>
          <a:p>
            <a:pPr marL="0" indent="0">
              <a:lnSpc>
                <a:spcPct val="110000"/>
              </a:lnSpc>
              <a:spcBef>
                <a:spcPts val="300"/>
              </a:spcBef>
              <a:buNone/>
            </a:pPr>
            <a:r>
              <a:rPr lang="en-GB" sz="1500" b="1" dirty="0">
                <a:solidFill>
                  <a:srgbClr val="233588"/>
                </a:solidFill>
                <a:latin typeface="Arial" panose="020B0604020202020204" pitchFamily="34" charset="0"/>
                <a:cs typeface="Arial" panose="020B0604020202020204" pitchFamily="34" charset="0"/>
              </a:rPr>
              <a:t>Learner Activity</a:t>
            </a:r>
          </a:p>
          <a:p>
            <a:pPr marL="285750" indent="-285750">
              <a:lnSpc>
                <a:spcPct val="110000"/>
              </a:lnSpc>
              <a:spcBef>
                <a:spcPts val="300"/>
              </a:spcBef>
              <a:buFont typeface="Arial" panose="020B0604020202020204" pitchFamily="34" charset="0"/>
              <a:buChar char="•"/>
            </a:pPr>
            <a:r>
              <a:rPr lang="en-GB" sz="1500" dirty="0">
                <a:latin typeface="Arial" panose="020B0604020202020204" pitchFamily="34" charset="0"/>
                <a:cs typeface="Arial" panose="020B0604020202020204" pitchFamily="34" charset="0"/>
              </a:rPr>
              <a:t>Research how many extra calories you will require to participate in a sport of your choice for one hour.</a:t>
            </a:r>
          </a:p>
          <a:p>
            <a:pPr marL="0" indent="0">
              <a:lnSpc>
                <a:spcPct val="110000"/>
              </a:lnSpc>
              <a:spcBef>
                <a:spcPts val="300"/>
              </a:spcBef>
              <a:buNone/>
            </a:pPr>
            <a:r>
              <a:rPr lang="en-GB" sz="1500" i="1" dirty="0">
                <a:latin typeface="Arial" panose="020B0604020202020204" pitchFamily="34" charset="0"/>
                <a:cs typeface="Arial" panose="020B0604020202020204" pitchFamily="34" charset="0"/>
              </a:rPr>
              <a:t>You could use your smart watch or an app such as My Fitness Pal to help you calculate how many calories you burn off during exercise. </a:t>
            </a:r>
          </a:p>
          <a:p>
            <a:pPr defTabSz="914400"/>
            <a:endParaRPr lang="en-GB" sz="1400" kern="0" dirty="0"/>
          </a:p>
        </p:txBody>
      </p:sp>
    </p:spTree>
    <p:extLst>
      <p:ext uri="{BB962C8B-B14F-4D97-AF65-F5344CB8AC3E}">
        <p14:creationId xmlns:p14="http://schemas.microsoft.com/office/powerpoint/2010/main" val="1796247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1656184"/>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1.2 The importance of a balanced diet.</a:t>
            </a:r>
            <a:r>
              <a:rPr lang="en-GB" sz="1400" b="1" dirty="0">
                <a:solidFill>
                  <a:srgbClr val="233588"/>
                </a:solidFill>
                <a:latin typeface="Arial" panose="020B0604020202020204" pitchFamily="34" charset="0"/>
                <a:cs typeface="Arial" panose="020B0604020202020204" pitchFamily="34" charset="0"/>
              </a:rPr>
              <a:t> - </a:t>
            </a:r>
            <a:r>
              <a:rPr lang="en-US" sz="1400" b="1" dirty="0">
                <a:solidFill>
                  <a:srgbClr val="233588"/>
                </a:solidFill>
                <a:latin typeface="Arial" panose="020B0604020202020204" pitchFamily="34" charset="0"/>
                <a:cs typeface="Arial" panose="020B0604020202020204" pitchFamily="34" charset="0"/>
              </a:rPr>
              <a:t>Learner Activity</a:t>
            </a:r>
          </a:p>
          <a:p>
            <a:pPr marL="0" indent="0">
              <a:spcBef>
                <a:spcPts val="1600"/>
              </a:spcBef>
              <a:buNone/>
            </a:pPr>
            <a:r>
              <a:rPr lang="en-US" sz="1400" b="1" dirty="0">
                <a:latin typeface="Arial" panose="020B0604020202020204" pitchFamily="34" charset="0"/>
                <a:cs typeface="Arial" panose="020B0604020202020204" pitchFamily="34" charset="0"/>
              </a:rPr>
              <a:t>Task 1 – </a:t>
            </a:r>
            <a:r>
              <a:rPr lang="en-US" sz="1400" dirty="0">
                <a:latin typeface="Arial" panose="020B0604020202020204" pitchFamily="34" charset="0"/>
                <a:cs typeface="Arial" panose="020B0604020202020204" pitchFamily="34" charset="0"/>
              </a:rPr>
              <a:t>Using the previous slide, calculate your basic energy needs per day, include any exercise you might have done/have planned for each day.</a:t>
            </a:r>
          </a:p>
          <a:p>
            <a:pPr marL="0" indent="0">
              <a:spcBef>
                <a:spcPts val="1600"/>
              </a:spcBef>
              <a:buNone/>
            </a:pPr>
            <a:r>
              <a:rPr lang="en-US" sz="1400" b="1" dirty="0">
                <a:latin typeface="Arial" panose="020B0604020202020204" pitchFamily="34" charset="0"/>
                <a:cs typeface="Arial" panose="020B0604020202020204" pitchFamily="34" charset="0"/>
              </a:rPr>
              <a:t>Task 2 – </a:t>
            </a:r>
            <a:r>
              <a:rPr lang="en-GB" sz="1400" dirty="0">
                <a:latin typeface="Arial" panose="020B0604020202020204" pitchFamily="34" charset="0"/>
                <a:cs typeface="Arial" panose="020B0604020202020204" pitchFamily="34" charset="0"/>
              </a:rPr>
              <a:t>Choose a sport/activity of your choice and fill in the table to take into account the age/duration of training/intensity of training etc. You could use a famous sport person, if required. </a:t>
            </a:r>
          </a:p>
        </p:txBody>
      </p:sp>
      <p:graphicFrame>
        <p:nvGraphicFramePr>
          <p:cNvPr id="4" name="Table 5">
            <a:extLst>
              <a:ext uri="{FF2B5EF4-FFF2-40B4-BE49-F238E27FC236}">
                <a16:creationId xmlns:a16="http://schemas.microsoft.com/office/drawing/2014/main" id="{5DA94EB5-D272-4954-AB0C-20087F5CD4EB}"/>
              </a:ext>
            </a:extLst>
          </p:cNvPr>
          <p:cNvGraphicFramePr>
            <a:graphicFrameLocks noGrp="1"/>
          </p:cNvGraphicFramePr>
          <p:nvPr>
            <p:extLst>
              <p:ext uri="{D42A27DB-BD31-4B8C-83A1-F6EECF244321}">
                <p14:modId xmlns:p14="http://schemas.microsoft.com/office/powerpoint/2010/main" val="1272066879"/>
              </p:ext>
            </p:extLst>
          </p:nvPr>
        </p:nvGraphicFramePr>
        <p:xfrm>
          <a:off x="611560" y="2712186"/>
          <a:ext cx="5991202" cy="2011744"/>
        </p:xfrm>
        <a:graphic>
          <a:graphicData uri="http://schemas.openxmlformats.org/drawingml/2006/table">
            <a:tbl>
              <a:tblPr firstRow="1" bandRow="1">
                <a:tableStyleId>{5C22544A-7EE6-4342-B048-85BDC9FD1C3A}</a:tableStyleId>
              </a:tblPr>
              <a:tblGrid>
                <a:gridCol w="563865">
                  <a:extLst>
                    <a:ext uri="{9D8B030D-6E8A-4147-A177-3AD203B41FA5}">
                      <a16:colId xmlns:a16="http://schemas.microsoft.com/office/drawing/2014/main" val="2978436197"/>
                    </a:ext>
                  </a:extLst>
                </a:gridCol>
                <a:gridCol w="1683538">
                  <a:extLst>
                    <a:ext uri="{9D8B030D-6E8A-4147-A177-3AD203B41FA5}">
                      <a16:colId xmlns:a16="http://schemas.microsoft.com/office/drawing/2014/main" val="1899818210"/>
                    </a:ext>
                  </a:extLst>
                </a:gridCol>
                <a:gridCol w="1699648">
                  <a:extLst>
                    <a:ext uri="{9D8B030D-6E8A-4147-A177-3AD203B41FA5}">
                      <a16:colId xmlns:a16="http://schemas.microsoft.com/office/drawing/2014/main" val="1259303851"/>
                    </a:ext>
                  </a:extLst>
                </a:gridCol>
                <a:gridCol w="2044151">
                  <a:extLst>
                    <a:ext uri="{9D8B030D-6E8A-4147-A177-3AD203B41FA5}">
                      <a16:colId xmlns:a16="http://schemas.microsoft.com/office/drawing/2014/main" val="1382937409"/>
                    </a:ext>
                  </a:extLst>
                </a:gridCol>
              </a:tblGrid>
              <a:tr h="251468">
                <a:tc>
                  <a:txBody>
                    <a:bodyPr/>
                    <a:lstStyle/>
                    <a:p>
                      <a:r>
                        <a:rPr lang="en-GB" sz="1200" dirty="0"/>
                        <a:t>Day</a:t>
                      </a:r>
                    </a:p>
                  </a:txBody>
                  <a:tcPr marL="62857" marR="62857" marT="31428" marB="31428">
                    <a:solidFill>
                      <a:srgbClr val="233588"/>
                    </a:solidFill>
                  </a:tcPr>
                </a:tc>
                <a:tc>
                  <a:txBody>
                    <a:bodyPr/>
                    <a:lstStyle/>
                    <a:p>
                      <a:r>
                        <a:rPr lang="en-GB" sz="1200" dirty="0"/>
                        <a:t>Basic Energy</a:t>
                      </a:r>
                    </a:p>
                  </a:txBody>
                  <a:tcPr marL="62857" marR="62857" marT="31428" marB="31428">
                    <a:solidFill>
                      <a:srgbClr val="233588"/>
                    </a:solidFill>
                  </a:tcPr>
                </a:tc>
                <a:tc>
                  <a:txBody>
                    <a:bodyPr/>
                    <a:lstStyle/>
                    <a:p>
                      <a:r>
                        <a:rPr lang="en-GB" sz="1200" dirty="0"/>
                        <a:t>Extra Energy</a:t>
                      </a:r>
                    </a:p>
                  </a:txBody>
                  <a:tcPr marL="62857" marR="62857" marT="31428" marB="31428">
                    <a:solidFill>
                      <a:srgbClr val="233588"/>
                    </a:solidFill>
                  </a:tcPr>
                </a:tc>
                <a:tc>
                  <a:txBody>
                    <a:bodyPr/>
                    <a:lstStyle/>
                    <a:p>
                      <a:r>
                        <a:rPr lang="en-GB" sz="1200" dirty="0"/>
                        <a:t>Total Kcal</a:t>
                      </a:r>
                    </a:p>
                  </a:txBody>
                  <a:tcPr marL="62857" marR="62857" marT="31428" marB="31428">
                    <a:solidFill>
                      <a:srgbClr val="233588"/>
                    </a:solidFill>
                  </a:tcPr>
                </a:tc>
                <a:extLst>
                  <a:ext uri="{0D108BD9-81ED-4DB2-BD59-A6C34878D82A}">
                    <a16:rowId xmlns:a16="http://schemas.microsoft.com/office/drawing/2014/main" val="1521725775"/>
                  </a:ext>
                </a:extLst>
              </a:tr>
              <a:tr h="251468">
                <a:tc>
                  <a:txBody>
                    <a:bodyPr/>
                    <a:lstStyle/>
                    <a:p>
                      <a:r>
                        <a:rPr lang="en-GB" sz="1200" dirty="0"/>
                        <a:t>1</a:t>
                      </a:r>
                    </a:p>
                  </a:txBody>
                  <a:tcPr marL="62857" marR="62857" marT="31428" marB="31428">
                    <a:solidFill>
                      <a:srgbClr val="233588">
                        <a:alpha val="10000"/>
                      </a:srgbClr>
                    </a:solidFill>
                  </a:tcPr>
                </a:tc>
                <a:tc>
                  <a:txBody>
                    <a:bodyPr/>
                    <a:lstStyle/>
                    <a:p>
                      <a:endParaRPr lang="en-GB" sz="1200" dirty="0"/>
                    </a:p>
                  </a:txBody>
                  <a:tcPr marL="62857" marR="62857" marT="31428" marB="31428">
                    <a:solidFill>
                      <a:srgbClr val="233588">
                        <a:alpha val="10000"/>
                      </a:srgbClr>
                    </a:solidFill>
                  </a:tcPr>
                </a:tc>
                <a:tc>
                  <a:txBody>
                    <a:bodyPr/>
                    <a:lstStyle/>
                    <a:p>
                      <a:endParaRPr lang="en-GB" sz="1200"/>
                    </a:p>
                  </a:txBody>
                  <a:tcPr marL="62857" marR="62857" marT="31428" marB="31428">
                    <a:solidFill>
                      <a:srgbClr val="233588">
                        <a:alpha val="10000"/>
                      </a:srgbClr>
                    </a:solidFill>
                  </a:tcPr>
                </a:tc>
                <a:tc>
                  <a:txBody>
                    <a:bodyPr/>
                    <a:lstStyle/>
                    <a:p>
                      <a:endParaRPr lang="en-GB" sz="1200" dirty="0"/>
                    </a:p>
                  </a:txBody>
                  <a:tcPr marL="62857" marR="62857" marT="31428" marB="31428">
                    <a:solidFill>
                      <a:srgbClr val="233588">
                        <a:alpha val="10000"/>
                      </a:srgbClr>
                    </a:solidFill>
                  </a:tcPr>
                </a:tc>
                <a:extLst>
                  <a:ext uri="{0D108BD9-81ED-4DB2-BD59-A6C34878D82A}">
                    <a16:rowId xmlns:a16="http://schemas.microsoft.com/office/drawing/2014/main" val="1119085835"/>
                  </a:ext>
                </a:extLst>
              </a:tr>
              <a:tr h="251468">
                <a:tc>
                  <a:txBody>
                    <a:bodyPr/>
                    <a:lstStyle/>
                    <a:p>
                      <a:r>
                        <a:rPr lang="en-GB" sz="1200" dirty="0"/>
                        <a:t>2</a:t>
                      </a:r>
                    </a:p>
                  </a:txBody>
                  <a:tcPr marL="62857" marR="62857" marT="31428" marB="31428">
                    <a:solidFill>
                      <a:srgbClr val="233588">
                        <a:alpha val="30000"/>
                      </a:srgbClr>
                    </a:solidFill>
                  </a:tcPr>
                </a:tc>
                <a:tc>
                  <a:txBody>
                    <a:bodyPr/>
                    <a:lstStyle/>
                    <a:p>
                      <a:endParaRPr lang="en-GB" sz="1200"/>
                    </a:p>
                  </a:txBody>
                  <a:tcPr marL="62857" marR="62857" marT="31428" marB="31428">
                    <a:solidFill>
                      <a:srgbClr val="233588">
                        <a:alpha val="30000"/>
                      </a:srgbClr>
                    </a:solidFill>
                  </a:tcPr>
                </a:tc>
                <a:tc>
                  <a:txBody>
                    <a:bodyPr/>
                    <a:lstStyle/>
                    <a:p>
                      <a:endParaRPr lang="en-GB" sz="1200"/>
                    </a:p>
                  </a:txBody>
                  <a:tcPr marL="62857" marR="62857" marT="31428" marB="31428">
                    <a:solidFill>
                      <a:srgbClr val="233588">
                        <a:alpha val="30000"/>
                      </a:srgbClr>
                    </a:solidFill>
                  </a:tcPr>
                </a:tc>
                <a:tc>
                  <a:txBody>
                    <a:bodyPr/>
                    <a:lstStyle/>
                    <a:p>
                      <a:endParaRPr lang="en-GB" sz="1200" dirty="0"/>
                    </a:p>
                  </a:txBody>
                  <a:tcPr marL="62857" marR="62857" marT="31428" marB="31428">
                    <a:solidFill>
                      <a:srgbClr val="233588">
                        <a:alpha val="30000"/>
                      </a:srgbClr>
                    </a:solidFill>
                  </a:tcPr>
                </a:tc>
                <a:extLst>
                  <a:ext uri="{0D108BD9-81ED-4DB2-BD59-A6C34878D82A}">
                    <a16:rowId xmlns:a16="http://schemas.microsoft.com/office/drawing/2014/main" val="3956826214"/>
                  </a:ext>
                </a:extLst>
              </a:tr>
              <a:tr h="251468">
                <a:tc>
                  <a:txBody>
                    <a:bodyPr/>
                    <a:lstStyle/>
                    <a:p>
                      <a:r>
                        <a:rPr lang="en-GB" sz="1200" dirty="0"/>
                        <a:t>3</a:t>
                      </a:r>
                    </a:p>
                  </a:txBody>
                  <a:tcPr marL="62857" marR="62857" marT="31428" marB="31428">
                    <a:solidFill>
                      <a:srgbClr val="233588">
                        <a:alpha val="10000"/>
                      </a:srgbClr>
                    </a:solidFill>
                  </a:tcPr>
                </a:tc>
                <a:tc>
                  <a:txBody>
                    <a:bodyPr/>
                    <a:lstStyle/>
                    <a:p>
                      <a:endParaRPr lang="en-GB" sz="1200"/>
                    </a:p>
                  </a:txBody>
                  <a:tcPr marL="62857" marR="62857" marT="31428" marB="31428">
                    <a:solidFill>
                      <a:srgbClr val="233588">
                        <a:alpha val="10000"/>
                      </a:srgbClr>
                    </a:solidFill>
                  </a:tcPr>
                </a:tc>
                <a:tc>
                  <a:txBody>
                    <a:bodyPr/>
                    <a:lstStyle/>
                    <a:p>
                      <a:endParaRPr lang="en-GB" sz="1200" dirty="0"/>
                    </a:p>
                  </a:txBody>
                  <a:tcPr marL="62857" marR="62857" marT="31428" marB="31428">
                    <a:solidFill>
                      <a:srgbClr val="233588">
                        <a:alpha val="10000"/>
                      </a:srgbClr>
                    </a:solidFill>
                  </a:tcPr>
                </a:tc>
                <a:tc>
                  <a:txBody>
                    <a:bodyPr/>
                    <a:lstStyle/>
                    <a:p>
                      <a:endParaRPr lang="en-GB" sz="1200" dirty="0"/>
                    </a:p>
                  </a:txBody>
                  <a:tcPr marL="62857" marR="62857" marT="31428" marB="31428">
                    <a:solidFill>
                      <a:srgbClr val="233588">
                        <a:alpha val="10000"/>
                      </a:srgbClr>
                    </a:solidFill>
                  </a:tcPr>
                </a:tc>
                <a:extLst>
                  <a:ext uri="{0D108BD9-81ED-4DB2-BD59-A6C34878D82A}">
                    <a16:rowId xmlns:a16="http://schemas.microsoft.com/office/drawing/2014/main" val="3107980166"/>
                  </a:ext>
                </a:extLst>
              </a:tr>
              <a:tr h="251468">
                <a:tc>
                  <a:txBody>
                    <a:bodyPr/>
                    <a:lstStyle/>
                    <a:p>
                      <a:r>
                        <a:rPr lang="en-GB" sz="1200" dirty="0"/>
                        <a:t>4</a:t>
                      </a:r>
                    </a:p>
                  </a:txBody>
                  <a:tcPr marL="62857" marR="62857" marT="31428" marB="31428">
                    <a:solidFill>
                      <a:srgbClr val="233588">
                        <a:alpha val="30000"/>
                      </a:srgbClr>
                    </a:solidFill>
                  </a:tcPr>
                </a:tc>
                <a:tc>
                  <a:txBody>
                    <a:bodyPr/>
                    <a:lstStyle/>
                    <a:p>
                      <a:endParaRPr lang="en-GB" sz="1200"/>
                    </a:p>
                  </a:txBody>
                  <a:tcPr marL="62857" marR="62857" marT="31428" marB="31428">
                    <a:solidFill>
                      <a:srgbClr val="233588">
                        <a:alpha val="30000"/>
                      </a:srgbClr>
                    </a:solidFill>
                  </a:tcPr>
                </a:tc>
                <a:tc>
                  <a:txBody>
                    <a:bodyPr/>
                    <a:lstStyle/>
                    <a:p>
                      <a:endParaRPr lang="en-GB" sz="1200" dirty="0"/>
                    </a:p>
                  </a:txBody>
                  <a:tcPr marL="62857" marR="62857" marT="31428" marB="31428">
                    <a:solidFill>
                      <a:srgbClr val="233588">
                        <a:alpha val="30000"/>
                      </a:srgbClr>
                    </a:solidFill>
                  </a:tcPr>
                </a:tc>
                <a:tc>
                  <a:txBody>
                    <a:bodyPr/>
                    <a:lstStyle/>
                    <a:p>
                      <a:endParaRPr lang="en-GB" sz="1200" dirty="0"/>
                    </a:p>
                  </a:txBody>
                  <a:tcPr marL="62857" marR="62857" marT="31428" marB="31428">
                    <a:solidFill>
                      <a:srgbClr val="233588">
                        <a:alpha val="30000"/>
                      </a:srgbClr>
                    </a:solidFill>
                  </a:tcPr>
                </a:tc>
                <a:extLst>
                  <a:ext uri="{0D108BD9-81ED-4DB2-BD59-A6C34878D82A}">
                    <a16:rowId xmlns:a16="http://schemas.microsoft.com/office/drawing/2014/main" val="157812613"/>
                  </a:ext>
                </a:extLst>
              </a:tr>
              <a:tr h="251468">
                <a:tc>
                  <a:txBody>
                    <a:bodyPr/>
                    <a:lstStyle/>
                    <a:p>
                      <a:r>
                        <a:rPr lang="en-GB" sz="1200" dirty="0"/>
                        <a:t>5</a:t>
                      </a:r>
                    </a:p>
                  </a:txBody>
                  <a:tcPr marL="62857" marR="62857" marT="31428" marB="31428">
                    <a:solidFill>
                      <a:srgbClr val="233588">
                        <a:alpha val="10000"/>
                      </a:srgbClr>
                    </a:solidFill>
                  </a:tcPr>
                </a:tc>
                <a:tc>
                  <a:txBody>
                    <a:bodyPr/>
                    <a:lstStyle/>
                    <a:p>
                      <a:endParaRPr lang="en-GB" sz="1200"/>
                    </a:p>
                  </a:txBody>
                  <a:tcPr marL="62857" marR="62857" marT="31428" marB="31428">
                    <a:solidFill>
                      <a:srgbClr val="233588">
                        <a:alpha val="10000"/>
                      </a:srgbClr>
                    </a:solidFill>
                  </a:tcPr>
                </a:tc>
                <a:tc>
                  <a:txBody>
                    <a:bodyPr/>
                    <a:lstStyle/>
                    <a:p>
                      <a:endParaRPr lang="en-GB" sz="1200"/>
                    </a:p>
                  </a:txBody>
                  <a:tcPr marL="62857" marR="62857" marT="31428" marB="31428">
                    <a:solidFill>
                      <a:srgbClr val="233588">
                        <a:alpha val="10000"/>
                      </a:srgbClr>
                    </a:solidFill>
                  </a:tcPr>
                </a:tc>
                <a:tc>
                  <a:txBody>
                    <a:bodyPr/>
                    <a:lstStyle/>
                    <a:p>
                      <a:endParaRPr lang="en-GB" sz="1200" dirty="0"/>
                    </a:p>
                  </a:txBody>
                  <a:tcPr marL="62857" marR="62857" marT="31428" marB="31428">
                    <a:solidFill>
                      <a:srgbClr val="233588">
                        <a:alpha val="10000"/>
                      </a:srgbClr>
                    </a:solidFill>
                  </a:tcPr>
                </a:tc>
                <a:extLst>
                  <a:ext uri="{0D108BD9-81ED-4DB2-BD59-A6C34878D82A}">
                    <a16:rowId xmlns:a16="http://schemas.microsoft.com/office/drawing/2014/main" val="2763207928"/>
                  </a:ext>
                </a:extLst>
              </a:tr>
              <a:tr h="251468">
                <a:tc>
                  <a:txBody>
                    <a:bodyPr/>
                    <a:lstStyle/>
                    <a:p>
                      <a:r>
                        <a:rPr lang="en-GB" sz="1200" dirty="0"/>
                        <a:t>6</a:t>
                      </a:r>
                    </a:p>
                  </a:txBody>
                  <a:tcPr marL="62857" marR="62857" marT="31428" marB="31428">
                    <a:solidFill>
                      <a:srgbClr val="233588">
                        <a:alpha val="30000"/>
                      </a:srgbClr>
                    </a:solidFill>
                  </a:tcPr>
                </a:tc>
                <a:tc>
                  <a:txBody>
                    <a:bodyPr/>
                    <a:lstStyle/>
                    <a:p>
                      <a:endParaRPr lang="en-GB" sz="1200"/>
                    </a:p>
                  </a:txBody>
                  <a:tcPr marL="62857" marR="62857" marT="31428" marB="31428">
                    <a:solidFill>
                      <a:srgbClr val="233588">
                        <a:alpha val="30000"/>
                      </a:srgbClr>
                    </a:solidFill>
                  </a:tcPr>
                </a:tc>
                <a:tc>
                  <a:txBody>
                    <a:bodyPr/>
                    <a:lstStyle/>
                    <a:p>
                      <a:endParaRPr lang="en-GB" sz="1200"/>
                    </a:p>
                  </a:txBody>
                  <a:tcPr marL="62857" marR="62857" marT="31428" marB="31428">
                    <a:solidFill>
                      <a:srgbClr val="233588">
                        <a:alpha val="30000"/>
                      </a:srgbClr>
                    </a:solidFill>
                  </a:tcPr>
                </a:tc>
                <a:tc>
                  <a:txBody>
                    <a:bodyPr/>
                    <a:lstStyle/>
                    <a:p>
                      <a:endParaRPr lang="en-GB" sz="1200" dirty="0"/>
                    </a:p>
                  </a:txBody>
                  <a:tcPr marL="62857" marR="62857" marT="31428" marB="31428">
                    <a:solidFill>
                      <a:srgbClr val="233588">
                        <a:alpha val="30000"/>
                      </a:srgbClr>
                    </a:solidFill>
                  </a:tcPr>
                </a:tc>
                <a:extLst>
                  <a:ext uri="{0D108BD9-81ED-4DB2-BD59-A6C34878D82A}">
                    <a16:rowId xmlns:a16="http://schemas.microsoft.com/office/drawing/2014/main" val="796416456"/>
                  </a:ext>
                </a:extLst>
              </a:tr>
              <a:tr h="251468">
                <a:tc>
                  <a:txBody>
                    <a:bodyPr/>
                    <a:lstStyle/>
                    <a:p>
                      <a:r>
                        <a:rPr lang="en-GB" sz="1200" dirty="0"/>
                        <a:t>7</a:t>
                      </a:r>
                    </a:p>
                  </a:txBody>
                  <a:tcPr marL="62857" marR="62857" marT="31428" marB="31428">
                    <a:solidFill>
                      <a:srgbClr val="233588">
                        <a:alpha val="10000"/>
                      </a:srgbClr>
                    </a:solidFill>
                  </a:tcPr>
                </a:tc>
                <a:tc>
                  <a:txBody>
                    <a:bodyPr/>
                    <a:lstStyle/>
                    <a:p>
                      <a:endParaRPr lang="en-GB" sz="1200"/>
                    </a:p>
                  </a:txBody>
                  <a:tcPr marL="62857" marR="62857" marT="31428" marB="31428">
                    <a:solidFill>
                      <a:srgbClr val="233588">
                        <a:alpha val="10000"/>
                      </a:srgbClr>
                    </a:solidFill>
                  </a:tcPr>
                </a:tc>
                <a:tc>
                  <a:txBody>
                    <a:bodyPr/>
                    <a:lstStyle/>
                    <a:p>
                      <a:endParaRPr lang="en-GB" sz="1200" dirty="0"/>
                    </a:p>
                  </a:txBody>
                  <a:tcPr marL="62857" marR="62857" marT="31428" marB="31428">
                    <a:solidFill>
                      <a:srgbClr val="233588">
                        <a:alpha val="10000"/>
                      </a:srgbClr>
                    </a:solidFill>
                  </a:tcPr>
                </a:tc>
                <a:tc>
                  <a:txBody>
                    <a:bodyPr/>
                    <a:lstStyle/>
                    <a:p>
                      <a:endParaRPr lang="en-GB" sz="1200" dirty="0"/>
                    </a:p>
                  </a:txBody>
                  <a:tcPr marL="62857" marR="62857" marT="31428" marB="31428">
                    <a:solidFill>
                      <a:srgbClr val="233588">
                        <a:alpha val="10000"/>
                      </a:srgbClr>
                    </a:solidFill>
                  </a:tcPr>
                </a:tc>
                <a:extLst>
                  <a:ext uri="{0D108BD9-81ED-4DB2-BD59-A6C34878D82A}">
                    <a16:rowId xmlns:a16="http://schemas.microsoft.com/office/drawing/2014/main" val="836750718"/>
                  </a:ext>
                </a:extLst>
              </a:tr>
            </a:tbl>
          </a:graphicData>
        </a:graphic>
      </p:graphicFrame>
    </p:spTree>
    <p:extLst>
      <p:ext uri="{BB962C8B-B14F-4D97-AF65-F5344CB8AC3E}">
        <p14:creationId xmlns:p14="http://schemas.microsoft.com/office/powerpoint/2010/main" val="1695547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buNone/>
            </a:pPr>
            <a:r>
              <a:rPr lang="en-US" sz="1400" b="1" dirty="0">
                <a:solidFill>
                  <a:srgbClr val="233588"/>
                </a:solidFill>
                <a:latin typeface="Arial" panose="020B0604020202020204" pitchFamily="34" charset="0"/>
                <a:cs typeface="Arial" panose="020B0604020202020204" pitchFamily="34" charset="0"/>
              </a:rPr>
              <a:t>1.2 The importance of a balanced diet.</a:t>
            </a:r>
            <a:endParaRPr lang="en-GB" sz="1400" b="1" dirty="0">
              <a:solidFill>
                <a:srgbClr val="233588"/>
              </a:solidFill>
              <a:latin typeface="Arial" panose="020B0604020202020204" pitchFamily="34" charset="0"/>
              <a:cs typeface="Arial" panose="020B0604020202020204" pitchFamily="34" charset="0"/>
            </a:endParaRPr>
          </a:p>
          <a:p>
            <a:pPr marL="0" indent="0">
              <a:buNone/>
            </a:pPr>
            <a:r>
              <a:rPr lang="en-GB" sz="1400" b="1" dirty="0">
                <a:solidFill>
                  <a:srgbClr val="233588"/>
                </a:solidFill>
                <a:latin typeface="Arial" panose="020B0604020202020204" pitchFamily="34" charset="0"/>
                <a:cs typeface="Arial" panose="020B0604020202020204" pitchFamily="34" charset="0"/>
              </a:rPr>
              <a:t>Chronic diseases</a:t>
            </a:r>
          </a:p>
          <a:p>
            <a:pPr marL="0" indent="0">
              <a:buNone/>
            </a:pPr>
            <a:r>
              <a:rPr lang="en-GB" sz="1400" dirty="0">
                <a:latin typeface="Arial" panose="020B0604020202020204" pitchFamily="34" charset="0"/>
                <a:cs typeface="Arial" panose="020B0604020202020204" pitchFamily="34" charset="0"/>
              </a:rPr>
              <a:t>There are many disease that can be caused from an unbalanced diet.</a:t>
            </a:r>
          </a:p>
          <a:p>
            <a:pPr marL="0" indent="0">
              <a:buNone/>
            </a:pPr>
            <a:r>
              <a:rPr lang="en-GB" sz="1400" dirty="0">
                <a:latin typeface="Arial" panose="020B0604020202020204" pitchFamily="34" charset="0"/>
                <a:cs typeface="Arial" panose="020B0604020202020204" pitchFamily="34" charset="0"/>
              </a:rPr>
              <a:t>Diseases related to overeating are: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Obesity</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Diabetes</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Cardiovascular disease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Cancer</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Osteoporosis </a:t>
            </a:r>
          </a:p>
          <a:p>
            <a:endParaRPr lang="en-GB" sz="1400" dirty="0">
              <a:latin typeface="Arial" panose="020B0604020202020204" pitchFamily="34" charset="0"/>
              <a:cs typeface="Arial" panose="020B0604020202020204" pitchFamily="34" charset="0"/>
            </a:endParaRPr>
          </a:p>
          <a:p>
            <a:pPr marL="0" indent="0">
              <a:buNone/>
            </a:pPr>
            <a:r>
              <a:rPr lang="en-GB" sz="1400" b="1" dirty="0">
                <a:solidFill>
                  <a:srgbClr val="233588"/>
                </a:solidFill>
                <a:latin typeface="Arial" panose="020B0604020202020204" pitchFamily="34" charset="0"/>
                <a:cs typeface="Arial" panose="020B0604020202020204" pitchFamily="34" charset="0"/>
              </a:rPr>
              <a:t>Learner activity: </a:t>
            </a:r>
            <a:r>
              <a:rPr lang="en-GB" sz="1400" dirty="0">
                <a:latin typeface="Arial" panose="020B0604020202020204" pitchFamily="34" charset="0"/>
                <a:cs typeface="Arial" panose="020B0604020202020204" pitchFamily="34" charset="0"/>
              </a:rPr>
              <a:t>Choose 1 of the diseases above and research how an unbalanced diet can have an impact on the chances of developing the diseases. </a:t>
            </a:r>
          </a:p>
          <a:p>
            <a:pPr marL="0" indent="0">
              <a:buNone/>
            </a:pPr>
            <a:r>
              <a:rPr lang="en-GB" sz="1400" dirty="0">
                <a:latin typeface="Arial" panose="020B0604020202020204" pitchFamily="34" charset="0"/>
                <a:cs typeface="Arial" panose="020B0604020202020204" pitchFamily="34" charset="0"/>
              </a:rPr>
              <a:t>Produce a report on your chosen disease and share with your class. </a:t>
            </a:r>
          </a:p>
        </p:txBody>
      </p:sp>
    </p:spTree>
    <p:extLst>
      <p:ext uri="{BB962C8B-B14F-4D97-AF65-F5344CB8AC3E}">
        <p14:creationId xmlns:p14="http://schemas.microsoft.com/office/powerpoint/2010/main" val="3054750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4830687"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1.2 The importance of a balanced diet.</a:t>
            </a:r>
            <a:endParaRPr lang="en-GB" sz="1400" b="1" dirty="0">
              <a:solidFill>
                <a:srgbClr val="233588"/>
              </a:solidFill>
              <a:latin typeface="Arial" panose="020B0604020202020204" pitchFamily="34" charset="0"/>
              <a:cs typeface="Arial" panose="020B0604020202020204" pitchFamily="34" charset="0"/>
            </a:endParaRPr>
          </a:p>
          <a:p>
            <a:pPr marL="0" indent="0">
              <a:spcBef>
                <a:spcPts val="1600"/>
              </a:spcBef>
              <a:buNone/>
            </a:pPr>
            <a:r>
              <a:rPr lang="en-GB" sz="1400" b="1" dirty="0">
                <a:solidFill>
                  <a:srgbClr val="233588"/>
                </a:solidFill>
                <a:latin typeface="Arial" panose="020B0604020202020204" pitchFamily="34" charset="0"/>
                <a:cs typeface="Arial" panose="020B0604020202020204" pitchFamily="34" charset="0"/>
              </a:rPr>
              <a:t>Health and wellbeing</a:t>
            </a:r>
          </a:p>
          <a:p>
            <a:pPr marL="285750" indent="-285750">
              <a:spcBef>
                <a:spcPts val="1600"/>
              </a:spcBef>
              <a:buFont typeface="Arial" panose="020B0604020202020204" pitchFamily="34" charset="0"/>
              <a:buChar char="•"/>
            </a:pPr>
            <a:r>
              <a:rPr lang="en-GB" sz="1400" dirty="0">
                <a:latin typeface="Arial" panose="020B0604020202020204" pitchFamily="34" charset="0"/>
                <a:cs typeface="Arial" panose="020B0604020202020204" pitchFamily="34" charset="0"/>
              </a:rPr>
              <a:t>A well-balanced diet provides all the energy you need to keep active throughout the day. </a:t>
            </a:r>
          </a:p>
          <a:p>
            <a:pPr marL="285750" indent="-285750">
              <a:spcBef>
                <a:spcPts val="1600"/>
              </a:spcBef>
              <a:buFont typeface="Arial" panose="020B0604020202020204" pitchFamily="34" charset="0"/>
              <a:buChar char="•"/>
            </a:pPr>
            <a:r>
              <a:rPr lang="en-GB" sz="1400" dirty="0">
                <a:latin typeface="Arial" panose="020B0604020202020204" pitchFamily="34" charset="0"/>
                <a:cs typeface="Arial" panose="020B0604020202020204" pitchFamily="34" charset="0"/>
              </a:rPr>
              <a:t>It also gives you the nutrients you need for growth and repair, helping you to stay strong and healthy and help to prevent diet-related illness, such as some cancers. </a:t>
            </a:r>
          </a:p>
          <a:p>
            <a:pPr marL="285750" indent="-285750">
              <a:spcBef>
                <a:spcPts val="1600"/>
              </a:spcBef>
              <a:buFont typeface="Arial" panose="020B0604020202020204" pitchFamily="34" charset="0"/>
              <a:buChar char="•"/>
            </a:pPr>
            <a:r>
              <a:rPr lang="en-GB" sz="1400" dirty="0">
                <a:latin typeface="Arial" panose="020B0604020202020204" pitchFamily="34" charset="0"/>
                <a:cs typeface="Arial" panose="020B0604020202020204" pitchFamily="34" charset="0"/>
              </a:rPr>
              <a:t>Deficiencies in key nutrients, can lead to a weakened immune system and therefore more chance of developing illnesses and disease. </a:t>
            </a:r>
          </a:p>
          <a:p>
            <a:pPr defTabSz="914400"/>
            <a:endParaRPr lang="en-GB" sz="1400" kern="0" dirty="0"/>
          </a:p>
        </p:txBody>
      </p:sp>
      <p:pic>
        <p:nvPicPr>
          <p:cNvPr id="4" name="Picture 3" descr="A well-balanced diet ">
            <a:extLst>
              <a:ext uri="{FF2B5EF4-FFF2-40B4-BE49-F238E27FC236}">
                <a16:creationId xmlns:a16="http://schemas.microsoft.com/office/drawing/2014/main" id="{C9A4AA33-CC58-423B-AAB4-382397B47CC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40816" y="1517504"/>
            <a:ext cx="3477227" cy="2318006"/>
          </a:xfrm>
          <a:prstGeom prst="rect">
            <a:avLst/>
          </a:prstGeom>
        </p:spPr>
      </p:pic>
    </p:spTree>
    <p:extLst>
      <p:ext uri="{BB962C8B-B14F-4D97-AF65-F5344CB8AC3E}">
        <p14:creationId xmlns:p14="http://schemas.microsoft.com/office/powerpoint/2010/main" val="314853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600"/>
              </a:spcBef>
              <a:buNone/>
            </a:pPr>
            <a:r>
              <a:rPr lang="en-GB" sz="1400" b="1" dirty="0">
                <a:solidFill>
                  <a:srgbClr val="233588"/>
                </a:solidFill>
                <a:latin typeface="Arial" panose="020B0604020202020204" pitchFamily="34" charset="0"/>
                <a:cs typeface="Arial" panose="020B0604020202020204" pitchFamily="34" charset="0"/>
              </a:rPr>
              <a:t>1.3 Components of a balanced diet</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macronutrients  - carbohydrates, proteins, fats</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micronutrients  - vitamins, minerals, fibre</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water</a:t>
            </a:r>
          </a:p>
          <a:p>
            <a:pPr marL="0" indent="0">
              <a:spcBef>
                <a:spcPts val="600"/>
              </a:spcBef>
              <a:buNone/>
            </a:pPr>
            <a:r>
              <a:rPr lang="en-US" sz="1400" b="1" dirty="0">
                <a:solidFill>
                  <a:srgbClr val="233588"/>
                </a:solidFill>
                <a:latin typeface="Arial" panose="020B0604020202020204" pitchFamily="34" charset="0"/>
                <a:cs typeface="Arial" panose="020B0604020202020204" pitchFamily="34" charset="0"/>
              </a:rPr>
              <a:t>Learner activity </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Write down on piece of paper (and stick them on the board), different foods that belong to each group:</a:t>
            </a:r>
          </a:p>
          <a:p>
            <a:pPr marL="628650" lvl="1" indent="-285750">
              <a:spcBef>
                <a:spcPts val="600"/>
              </a:spcBef>
              <a:buFont typeface="Arial" panose="020B0604020202020204" pitchFamily="34" charset="0"/>
              <a:buChar char="•"/>
            </a:pPr>
            <a:r>
              <a:rPr lang="en-US" sz="1400" dirty="0">
                <a:latin typeface="Arial" panose="020B0604020202020204" pitchFamily="34" charset="0"/>
                <a:cs typeface="Arial" panose="020B0604020202020204" pitchFamily="34" charset="0"/>
              </a:rPr>
              <a:t>Carbohydrates</a:t>
            </a:r>
          </a:p>
          <a:p>
            <a:pPr marL="628650" lvl="1" indent="-285750">
              <a:spcBef>
                <a:spcPts val="600"/>
              </a:spcBef>
              <a:buFont typeface="Arial" panose="020B0604020202020204" pitchFamily="34" charset="0"/>
              <a:buChar char="•"/>
            </a:pPr>
            <a:r>
              <a:rPr lang="en-US" sz="1400" dirty="0">
                <a:latin typeface="Arial" panose="020B0604020202020204" pitchFamily="34" charset="0"/>
                <a:cs typeface="Arial" panose="020B0604020202020204" pitchFamily="34" charset="0"/>
              </a:rPr>
              <a:t>Protein</a:t>
            </a:r>
          </a:p>
          <a:p>
            <a:pPr marL="628650" lvl="1" indent="-285750">
              <a:spcBef>
                <a:spcPts val="600"/>
              </a:spcBef>
              <a:buFont typeface="Arial" panose="020B0604020202020204" pitchFamily="34" charset="0"/>
              <a:buChar char="•"/>
            </a:pPr>
            <a:r>
              <a:rPr lang="en-US" sz="1400" dirty="0">
                <a:latin typeface="Arial" panose="020B0604020202020204" pitchFamily="34" charset="0"/>
                <a:cs typeface="Arial" panose="020B0604020202020204" pitchFamily="34" charset="0"/>
              </a:rPr>
              <a:t>Fats</a:t>
            </a:r>
          </a:p>
          <a:p>
            <a:pPr marL="628650" lvl="1" indent="-285750">
              <a:spcBef>
                <a:spcPts val="600"/>
              </a:spcBef>
              <a:buFont typeface="Arial" panose="020B0604020202020204" pitchFamily="34" charset="0"/>
              <a:buChar char="•"/>
            </a:pPr>
            <a:r>
              <a:rPr lang="en-US" sz="1400" dirty="0">
                <a:latin typeface="Arial" panose="020B0604020202020204" pitchFamily="34" charset="0"/>
                <a:cs typeface="Arial" panose="020B0604020202020204" pitchFamily="34" charset="0"/>
              </a:rPr>
              <a:t>Vitamins</a:t>
            </a:r>
          </a:p>
          <a:p>
            <a:pPr marL="628650" lvl="1" indent="-285750">
              <a:spcBef>
                <a:spcPts val="600"/>
              </a:spcBef>
              <a:buFont typeface="Arial" panose="020B0604020202020204" pitchFamily="34" charset="0"/>
              <a:buChar char="•"/>
            </a:pPr>
            <a:r>
              <a:rPr lang="en-US" sz="1400" dirty="0">
                <a:latin typeface="Arial" panose="020B0604020202020204" pitchFamily="34" charset="0"/>
                <a:cs typeface="Arial" panose="020B0604020202020204" pitchFamily="34" charset="0"/>
              </a:rPr>
              <a:t>Minerals</a:t>
            </a:r>
          </a:p>
          <a:p>
            <a:pPr marL="628650" lvl="1" indent="-285750">
              <a:spcBef>
                <a:spcPts val="600"/>
              </a:spcBef>
              <a:buFont typeface="Arial" panose="020B0604020202020204" pitchFamily="34" charset="0"/>
              <a:buChar char="•"/>
            </a:pPr>
            <a:r>
              <a:rPr lang="en-US" sz="1400" dirty="0" err="1">
                <a:latin typeface="Arial" panose="020B0604020202020204" pitchFamily="34" charset="0"/>
                <a:cs typeface="Arial" panose="020B0604020202020204" pitchFamily="34" charset="0"/>
              </a:rPr>
              <a:t>Fibre</a:t>
            </a:r>
            <a:endParaRPr lang="en-US" sz="1400" dirty="0">
              <a:latin typeface="Arial" panose="020B0604020202020204" pitchFamily="34" charset="0"/>
              <a:cs typeface="Arial" panose="020B0604020202020204" pitchFamily="34" charset="0"/>
            </a:endParaRPr>
          </a:p>
          <a:p>
            <a:pPr marL="628650" lvl="1" indent="-285750">
              <a:spcBef>
                <a:spcPts val="600"/>
              </a:spcBef>
              <a:buFont typeface="Arial" panose="020B0604020202020204" pitchFamily="34" charset="0"/>
              <a:buChar char="•"/>
            </a:pPr>
            <a:r>
              <a:rPr lang="en-US" sz="1400" dirty="0">
                <a:latin typeface="Arial" panose="020B0604020202020204" pitchFamily="34" charset="0"/>
                <a:cs typeface="Arial" panose="020B0604020202020204" pitchFamily="34" charset="0"/>
              </a:rPr>
              <a:t>Water</a:t>
            </a:r>
          </a:p>
        </p:txBody>
      </p:sp>
    </p:spTree>
    <p:extLst>
      <p:ext uri="{BB962C8B-B14F-4D97-AF65-F5344CB8AC3E}">
        <p14:creationId xmlns:p14="http://schemas.microsoft.com/office/powerpoint/2010/main" val="2826580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descr="Example of carbohydrates: bread, pasta, cereal, almonds.">
            <a:extLst>
              <a:ext uri="{FF2B5EF4-FFF2-40B4-BE49-F238E27FC236}">
                <a16:creationId xmlns:a16="http://schemas.microsoft.com/office/drawing/2014/main" id="{79E01A71-1297-4113-9633-0A22ABAF2156}"/>
              </a:ext>
            </a:extLst>
          </p:cNvPr>
          <p:cNvSpPr txBox="1">
            <a:spLocks/>
          </p:cNvSpPr>
          <p:nvPr/>
        </p:nvSpPr>
        <p:spPr>
          <a:xfrm>
            <a:off x="533401" y="1059582"/>
            <a:ext cx="4470647" cy="3024336"/>
          </a:xfrm>
          <a:prstGeom prst="rect">
            <a:avLst/>
          </a:prstGeom>
          <a:noFill/>
          <a:ln>
            <a:noFill/>
          </a:ln>
        </p:spPr>
        <p:txBody>
          <a:bodyPr>
            <a:normAutofit lnSpcReduction="10000"/>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600"/>
              </a:spcBef>
              <a:buNone/>
            </a:pPr>
            <a:r>
              <a:rPr lang="en-US" sz="1400" b="1" dirty="0">
                <a:solidFill>
                  <a:srgbClr val="233588"/>
                </a:solidFill>
                <a:latin typeface="Arial" panose="020B0604020202020204" pitchFamily="34" charset="0"/>
                <a:cs typeface="Arial" panose="020B0604020202020204" pitchFamily="34" charset="0"/>
              </a:rPr>
              <a:t>Macronutrients - Carbohydrates </a:t>
            </a:r>
          </a:p>
          <a:p>
            <a:pPr marL="0" indent="0">
              <a:spcBef>
                <a:spcPts val="600"/>
              </a:spcBef>
              <a:buNone/>
            </a:pPr>
            <a:endParaRPr lang="en-US" sz="1400" b="1" dirty="0">
              <a:latin typeface="Arial" panose="020B0604020202020204" pitchFamily="34" charset="0"/>
              <a:cs typeface="Arial" panose="020B0604020202020204" pitchFamily="34" charset="0"/>
            </a:endParaRPr>
          </a:p>
          <a:p>
            <a:pPr marL="121917" indent="-121917">
              <a:spcBef>
                <a:spcPts val="600"/>
              </a:spcBef>
              <a:buNone/>
              <a:defRPr/>
            </a:pPr>
            <a:r>
              <a:rPr lang="en-GB" sz="1400" dirty="0">
                <a:latin typeface="Arial" panose="020B0604020202020204" pitchFamily="34" charset="0"/>
                <a:cs typeface="Arial" panose="020B0604020202020204" pitchFamily="34" charset="0"/>
              </a:rPr>
              <a:t>There are two types of carbs; Simple &amp; Complex.</a:t>
            </a:r>
          </a:p>
          <a:p>
            <a:pPr marL="285750" indent="-285750">
              <a:spcBef>
                <a:spcPts val="600"/>
              </a:spcBef>
              <a:buFont typeface="Arial" panose="020B0604020202020204" pitchFamily="34" charset="0"/>
              <a:buChar char="•"/>
              <a:defRPr/>
            </a:pPr>
            <a:r>
              <a:rPr lang="en-GB" sz="1400" dirty="0">
                <a:latin typeface="Arial" panose="020B0604020202020204" pitchFamily="34" charset="0"/>
                <a:cs typeface="Arial" panose="020B0604020202020204" pitchFamily="34" charset="0"/>
              </a:rPr>
              <a:t>Simple carbs are found in fruits and are easily digestible. They are also present in many processed foods &amp; anything with refined sugar added.</a:t>
            </a:r>
          </a:p>
          <a:p>
            <a:pPr>
              <a:spcBef>
                <a:spcPts val="600"/>
              </a:spcBef>
              <a:defRPr/>
            </a:pPr>
            <a:endParaRPr lang="en-GB" sz="14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defRPr/>
            </a:pPr>
            <a:r>
              <a:rPr lang="en-GB" sz="1400" dirty="0">
                <a:latin typeface="Arial" panose="020B0604020202020204" pitchFamily="34" charset="0"/>
                <a:cs typeface="Arial" panose="020B0604020202020204" pitchFamily="34" charset="0"/>
              </a:rPr>
              <a:t>Complex carbs are found in nearly all plant-based foods, and usually take longer for the body to digest. They are commonly found in bread, pasta, rice &amp; vegetables.</a:t>
            </a:r>
          </a:p>
          <a:p>
            <a:pPr defTabSz="914400"/>
            <a:endParaRPr lang="en-GB" sz="1400" kern="0" dirty="0"/>
          </a:p>
        </p:txBody>
      </p:sp>
      <p:pic>
        <p:nvPicPr>
          <p:cNvPr id="4" name="Picture 3" descr="Example of carbohydrates: bread, pasta, cereal, almonds.">
            <a:extLst>
              <a:ext uri="{FF2B5EF4-FFF2-40B4-BE49-F238E27FC236}">
                <a16:creationId xmlns:a16="http://schemas.microsoft.com/office/drawing/2014/main" id="{8534EF1B-807F-45C6-9A93-14A5E7125A2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98062" y="1347614"/>
            <a:ext cx="3754488" cy="2435500"/>
          </a:xfrm>
          <a:prstGeom prst="rect">
            <a:avLst/>
          </a:prstGeom>
        </p:spPr>
      </p:pic>
    </p:spTree>
    <p:extLst>
      <p:ext uri="{BB962C8B-B14F-4D97-AF65-F5344CB8AC3E}">
        <p14:creationId xmlns:p14="http://schemas.microsoft.com/office/powerpoint/2010/main" val="149465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Macronutrients - Carbohydrates </a:t>
            </a:r>
          </a:p>
          <a:p>
            <a:pPr marL="285750" indent="-285750">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Carbohydrates are an important energy source during activity, it is the predominant source of energy during high-intensity exercise or anaerobic work.</a:t>
            </a:r>
          </a:p>
          <a:p>
            <a:pPr marL="285750" indent="-285750">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Carbohydrates are stored in the muscle &amp; liver as glycogen &amp;  transported in the form of glucose. They contain the elements carbon, hydrogen &amp; oxygen, and store a lot of  energy. </a:t>
            </a:r>
          </a:p>
          <a:p>
            <a:pPr marL="285750" indent="-285750">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Due to their limited supply, it is important that carbs  are consumed before, during &amp; after exercise as the  body has limited stores.     </a:t>
            </a:r>
          </a:p>
          <a:p>
            <a:pPr>
              <a:defRPr/>
            </a:pPr>
            <a:endParaRPr lang="en-GB" altLang="en-US" sz="1400" dirty="0">
              <a:latin typeface="Arial" panose="020B0604020202020204" pitchFamily="34" charset="0"/>
              <a:cs typeface="Arial" panose="020B0604020202020204" pitchFamily="34" charset="0"/>
            </a:endParaRPr>
          </a:p>
          <a:p>
            <a:pPr marL="0" indent="0">
              <a:buNone/>
              <a:defRPr/>
            </a:pPr>
            <a:r>
              <a:rPr lang="en-GB" altLang="en-US" sz="1400" b="1" dirty="0">
                <a:solidFill>
                  <a:srgbClr val="233588"/>
                </a:solidFill>
                <a:latin typeface="Arial" panose="020B0604020202020204" pitchFamily="34" charset="0"/>
                <a:cs typeface="Arial" panose="020B0604020202020204" pitchFamily="34" charset="0"/>
              </a:rPr>
              <a:t>Learner Activity </a:t>
            </a:r>
          </a:p>
          <a:p>
            <a:pPr marL="0" indent="0">
              <a:buNone/>
              <a:defRPr/>
            </a:pPr>
            <a:r>
              <a:rPr lang="en-GB" altLang="en-US" sz="1400" dirty="0">
                <a:latin typeface="Arial" panose="020B0604020202020204" pitchFamily="34" charset="0"/>
                <a:cs typeface="Arial" panose="020B0604020202020204" pitchFamily="34" charset="0"/>
              </a:rPr>
              <a:t>Watch the following video- </a:t>
            </a:r>
            <a:r>
              <a:rPr lang="en-US" altLang="en-US" sz="1400" dirty="0">
                <a:latin typeface="Arial" panose="020B0604020202020204" pitchFamily="34" charset="0"/>
                <a:cs typeface="Arial" panose="020B0604020202020204" pitchFamily="34" charset="0"/>
                <a:hlinkClick r:id="rId2"/>
              </a:rPr>
              <a:t>https://www.youtube.com/watch?v=wxzc_2c6GMg</a:t>
            </a:r>
            <a:r>
              <a:rPr lang="en-US" altLang="en-US" sz="1400" dirty="0">
                <a:latin typeface="Arial" panose="020B0604020202020204" pitchFamily="34" charset="0"/>
                <a:cs typeface="Arial" panose="020B0604020202020204" pitchFamily="34" charset="0"/>
              </a:rPr>
              <a:t> </a:t>
            </a:r>
          </a:p>
          <a:p>
            <a:pPr marL="0" indent="0">
              <a:buNone/>
              <a:defRPr/>
            </a:pPr>
            <a:r>
              <a:rPr lang="en-US" altLang="en-US" sz="1400" dirty="0">
                <a:latin typeface="Arial" panose="020B0604020202020204" pitchFamily="34" charset="0"/>
                <a:cs typeface="Arial" panose="020B0604020202020204" pitchFamily="34" charset="0"/>
              </a:rPr>
              <a:t>Discuss with a partner the different types of carbohydrates and how they impact on your health. </a:t>
            </a:r>
          </a:p>
        </p:txBody>
      </p:sp>
    </p:spTree>
    <p:extLst>
      <p:ext uri="{BB962C8B-B14F-4D97-AF65-F5344CB8AC3E}">
        <p14:creationId xmlns:p14="http://schemas.microsoft.com/office/powerpoint/2010/main" val="2565883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4182615"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buNone/>
            </a:pPr>
            <a:r>
              <a:rPr lang="en-GB" altLang="en-US" sz="1400" b="1" dirty="0">
                <a:solidFill>
                  <a:srgbClr val="233588"/>
                </a:solidFill>
                <a:latin typeface="Arial" panose="020B0604020202020204" pitchFamily="34" charset="0"/>
                <a:cs typeface="Arial" panose="020B0604020202020204" pitchFamily="34" charset="0"/>
              </a:rPr>
              <a:t>Macronutrients - Fats</a:t>
            </a:r>
          </a:p>
          <a:p>
            <a:pPr marL="285750" indent="-285750">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Fats are the secondary energy fuel for low-intensity, aerobic work such as jogging. Fats are made from glycerol and fatty acids.</a:t>
            </a:r>
          </a:p>
          <a:p>
            <a:pPr marL="285750" indent="-285750">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Fat is an important energy fuel during low-intensity exercise</a:t>
            </a:r>
          </a:p>
          <a:p>
            <a:pPr marL="285750" indent="-285750">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Fats are stored in the muscle as triglycerides &amp; transported as fatty acids.</a:t>
            </a:r>
          </a:p>
          <a:p>
            <a:pPr defTabSz="914400"/>
            <a:endParaRPr lang="en-GB" sz="1400" kern="0" dirty="0"/>
          </a:p>
        </p:txBody>
      </p:sp>
      <p:pic>
        <p:nvPicPr>
          <p:cNvPr id="4" name="Picture 3" descr="Fast food">
            <a:extLst>
              <a:ext uri="{FF2B5EF4-FFF2-40B4-BE49-F238E27FC236}">
                <a16:creationId xmlns:a16="http://schemas.microsoft.com/office/drawing/2014/main" id="{35CA30E7-5657-466D-A38C-3FD49CDFFB4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99436" y="1204981"/>
            <a:ext cx="3649914" cy="2733537"/>
          </a:xfrm>
          <a:prstGeom prst="rect">
            <a:avLst/>
          </a:prstGeom>
        </p:spPr>
      </p:pic>
    </p:spTree>
    <p:extLst>
      <p:ext uri="{BB962C8B-B14F-4D97-AF65-F5344CB8AC3E}">
        <p14:creationId xmlns:p14="http://schemas.microsoft.com/office/powerpoint/2010/main" val="2359880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spcBef>
                <a:spcPts val="600"/>
              </a:spcBef>
              <a:buNone/>
            </a:pPr>
            <a:r>
              <a:rPr lang="en-GB" altLang="en-US" sz="1400" b="1" dirty="0">
                <a:solidFill>
                  <a:srgbClr val="233588"/>
                </a:solidFill>
                <a:latin typeface="Arial" panose="020B0604020202020204" pitchFamily="34" charset="0"/>
                <a:cs typeface="Arial" panose="020B0604020202020204" pitchFamily="34" charset="0"/>
              </a:rPr>
              <a:t>Macronutrients - Fats</a:t>
            </a:r>
          </a:p>
          <a:p>
            <a:pPr marL="285750" indent="-285750">
              <a:spcBef>
                <a:spcPts val="600"/>
              </a:spcBef>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We have two types of fats, high density lipoproteins (HDLs) and low-density lipoproteins (LDLs) </a:t>
            </a:r>
          </a:p>
          <a:p>
            <a:pPr marL="285750" indent="-285750">
              <a:spcBef>
                <a:spcPts val="600"/>
              </a:spcBef>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HDLs are also know as the good fats, which we get from fish, nuts, avocado etc. they help move cholesterol to the liver to be disposed of. </a:t>
            </a:r>
          </a:p>
          <a:p>
            <a:pPr marL="285750" indent="-285750">
              <a:spcBef>
                <a:spcPts val="600"/>
              </a:spcBef>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LDLs are our bad fats, we get from doughnuts, chips, crisps etc. </a:t>
            </a:r>
            <a:r>
              <a:rPr lang="en-GB" sz="1400" dirty="0">
                <a:latin typeface="Arial" panose="020B0604020202020204" pitchFamily="34" charset="0"/>
                <a:cs typeface="Arial" panose="020B0604020202020204" pitchFamily="34" charset="0"/>
              </a:rPr>
              <a:t>LDLs create deposits in the arteries and lead to heart disease. </a:t>
            </a:r>
            <a:endParaRPr lang="en-US" altLang="en-US" sz="1400" dirty="0">
              <a:latin typeface="Arial" panose="020B0604020202020204" pitchFamily="34" charset="0"/>
              <a:cs typeface="Arial" panose="020B0604020202020204" pitchFamily="34" charset="0"/>
            </a:endParaRPr>
          </a:p>
          <a:p>
            <a:pPr marL="0" indent="0">
              <a:spcBef>
                <a:spcPts val="600"/>
              </a:spcBef>
              <a:buNone/>
            </a:pPr>
            <a:r>
              <a:rPr lang="en-US" sz="1400" dirty="0">
                <a:latin typeface="Arial" panose="020B0604020202020204" pitchFamily="34" charset="0"/>
                <a:cs typeface="Arial" panose="020B0604020202020204" pitchFamily="34" charset="0"/>
              </a:rPr>
              <a:t>Watch this video, to learn more about different types of fat -</a:t>
            </a:r>
            <a:r>
              <a:rPr lang="en-US" sz="1400" dirty="0">
                <a:latin typeface="Arial" panose="020B0604020202020204" pitchFamily="34" charset="0"/>
                <a:cs typeface="Arial" panose="020B0604020202020204" pitchFamily="34" charset="0"/>
                <a:hlinkClick r:id="rId2"/>
              </a:rPr>
              <a:t>https://www.youtube.com/watch?v=QhUrc4BnPgg</a:t>
            </a:r>
            <a:r>
              <a:rPr lang="en-US" sz="1400" dirty="0">
                <a:latin typeface="Arial" panose="020B0604020202020204" pitchFamily="34" charset="0"/>
                <a:cs typeface="Arial" panose="020B0604020202020204" pitchFamily="34" charset="0"/>
              </a:rPr>
              <a:t> </a:t>
            </a:r>
          </a:p>
          <a:p>
            <a:pPr marL="0" indent="0">
              <a:spcBef>
                <a:spcPts val="600"/>
              </a:spcBef>
              <a:buNone/>
            </a:pPr>
            <a:endParaRPr lang="en-US" sz="1400" b="1" dirty="0">
              <a:solidFill>
                <a:srgbClr val="233588"/>
              </a:solidFill>
              <a:latin typeface="Arial" panose="020B0604020202020204" pitchFamily="34" charset="0"/>
              <a:cs typeface="Arial" panose="020B0604020202020204" pitchFamily="34" charset="0"/>
            </a:endParaRPr>
          </a:p>
          <a:p>
            <a:pPr marL="0" indent="0">
              <a:spcBef>
                <a:spcPts val="600"/>
              </a:spcBef>
              <a:buNone/>
            </a:pPr>
            <a:r>
              <a:rPr lang="en-US" sz="1400" b="1" dirty="0">
                <a:solidFill>
                  <a:srgbClr val="233588"/>
                </a:solidFill>
                <a:latin typeface="Arial" panose="020B0604020202020204" pitchFamily="34" charset="0"/>
                <a:cs typeface="Arial" panose="020B0604020202020204" pitchFamily="34" charset="0"/>
              </a:rPr>
              <a:t>Learner activity:</a:t>
            </a:r>
          </a:p>
          <a:p>
            <a:pPr marL="0" indent="0">
              <a:spcBef>
                <a:spcPts val="600"/>
              </a:spcBef>
              <a:buNone/>
            </a:pPr>
            <a:r>
              <a:rPr lang="en-US" sz="1400" dirty="0">
                <a:latin typeface="Arial" panose="020B0604020202020204" pitchFamily="34" charset="0"/>
                <a:cs typeface="Arial" panose="020B0604020202020204" pitchFamily="34" charset="0"/>
              </a:rPr>
              <a:t>Make a poster to show people the good and bad fats. </a:t>
            </a:r>
          </a:p>
        </p:txBody>
      </p:sp>
    </p:spTree>
    <p:extLst>
      <p:ext uri="{BB962C8B-B14F-4D97-AF65-F5344CB8AC3E}">
        <p14:creationId xmlns:p14="http://schemas.microsoft.com/office/powerpoint/2010/main" val="204007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r>
              <a:rPr lang="en-GB" sz="1400" b="1" dirty="0">
                <a:solidFill>
                  <a:srgbClr val="233588"/>
                </a:solidFill>
              </a:rPr>
              <a:t>1.1 Meaning of a ‘balanced diet’</a:t>
            </a:r>
          </a:p>
          <a:p>
            <a:endParaRPr lang="en-GB" sz="1400" dirty="0"/>
          </a:p>
          <a:p>
            <a:r>
              <a:rPr lang="en-GB" sz="1400" b="1" dirty="0">
                <a:solidFill>
                  <a:srgbClr val="233588"/>
                </a:solidFill>
              </a:rPr>
              <a:t>1.2 The importance of a balanced diet, i.e.</a:t>
            </a:r>
          </a:p>
          <a:p>
            <a:pPr marL="6286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weight control</a:t>
            </a:r>
          </a:p>
          <a:p>
            <a:pPr marL="6286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chronic diseases</a:t>
            </a:r>
          </a:p>
          <a:p>
            <a:pPr marL="6286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health and wellbeing</a:t>
            </a:r>
          </a:p>
          <a:p>
            <a:pPr lvl="1"/>
            <a:endParaRPr lang="en-GB" sz="1400" dirty="0">
              <a:latin typeface="Arial" panose="020B0604020202020204" pitchFamily="34" charset="0"/>
              <a:cs typeface="Arial" panose="020B0604020202020204" pitchFamily="34" charset="0"/>
            </a:endParaRPr>
          </a:p>
          <a:p>
            <a:r>
              <a:rPr lang="en-GB" sz="1400" b="1" dirty="0">
                <a:solidFill>
                  <a:srgbClr val="233588"/>
                </a:solidFill>
              </a:rPr>
              <a:t>1.3 Components of a balanced diet, i.e.</a:t>
            </a:r>
          </a:p>
          <a:p>
            <a:pPr marL="6286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macronutrients (e.g. carbohydrates, proteins, fats)</a:t>
            </a:r>
          </a:p>
          <a:p>
            <a:pPr marL="6286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micronutrients (e.g. vitamins, minerals, fibre)</a:t>
            </a:r>
          </a:p>
          <a:p>
            <a:pPr marL="6286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water</a:t>
            </a:r>
            <a:endParaRPr lang="en-GB" sz="1400" kern="0" dirty="0">
              <a:solidFill>
                <a:srgbClr val="456188"/>
              </a:solidFill>
            </a:endParaRPr>
          </a:p>
          <a:p>
            <a:pPr defTabSz="914400"/>
            <a:endParaRPr lang="en-GB" sz="1400" kern="0" dirty="0"/>
          </a:p>
        </p:txBody>
      </p:sp>
    </p:spTree>
    <p:extLst>
      <p:ext uri="{BB962C8B-B14F-4D97-AF65-F5344CB8AC3E}">
        <p14:creationId xmlns:p14="http://schemas.microsoft.com/office/powerpoint/2010/main" val="3181385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descr="Examples of protein: fish, meat, legumes, cheese, nuts, seeds.">
            <a:extLst>
              <a:ext uri="{FF2B5EF4-FFF2-40B4-BE49-F238E27FC236}">
                <a16:creationId xmlns:a16="http://schemas.microsoft.com/office/drawing/2014/main" id="{79E01A71-1297-4113-9633-0A22ABAF2156}"/>
              </a:ext>
            </a:extLst>
          </p:cNvPr>
          <p:cNvSpPr txBox="1">
            <a:spLocks/>
          </p:cNvSpPr>
          <p:nvPr/>
        </p:nvSpPr>
        <p:spPr>
          <a:xfrm>
            <a:off x="533401" y="1059582"/>
            <a:ext cx="5190727"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GB" altLang="en-US" sz="1400" b="1" dirty="0">
                <a:solidFill>
                  <a:srgbClr val="233588"/>
                </a:solidFill>
                <a:latin typeface="Arial" panose="020B0604020202020204" pitchFamily="34" charset="0"/>
                <a:cs typeface="Arial" panose="020B0604020202020204" pitchFamily="34" charset="0"/>
              </a:rPr>
              <a:t>Macronutrients – Protein</a:t>
            </a:r>
          </a:p>
          <a:p>
            <a:pPr marL="285750" indent="-285750">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Proteins are important for tissue growth and repair and to make enzymes, hormones and haemoglobin. - </a:t>
            </a:r>
            <a:r>
              <a:rPr lang="en-GB" altLang="en-US" sz="1400" dirty="0">
                <a:latin typeface="Arial" panose="020B0604020202020204" pitchFamily="34" charset="0"/>
                <a:cs typeface="Arial" panose="020B0604020202020204" pitchFamily="34" charset="0"/>
                <a:hlinkClick r:id="rId2"/>
              </a:rPr>
              <a:t>https://www.youtube.com/watch?v=2tM1LFFxeKg</a:t>
            </a:r>
            <a:r>
              <a:rPr lang="en-GB" altLang="en-US" sz="1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Generally, proteins provide energy when glycogen and fat stores are low. However, during strenuous activity or sustained periods of exercise, proteins in the muscles may start to be broken down to provide energy</a:t>
            </a:r>
          </a:p>
          <a:p>
            <a:pPr marL="285750" indent="-285750">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Protein can be found in f</a:t>
            </a:r>
            <a:r>
              <a:rPr lang="en-GB" sz="1400" dirty="0">
                <a:latin typeface="Arial" panose="020B0604020202020204" pitchFamily="34" charset="0"/>
                <a:cs typeface="Arial" panose="020B0604020202020204" pitchFamily="34" charset="0"/>
              </a:rPr>
              <a:t>ish, seafood, white-meat poultry, beef, milk, nuts, yoghurt, cheese and eggs.</a:t>
            </a:r>
          </a:p>
          <a:p>
            <a:pPr marL="285750" indent="-285750">
              <a:buFont typeface="Arial" panose="020B0604020202020204" pitchFamily="34" charset="0"/>
              <a:buChar char="•"/>
            </a:pPr>
            <a:r>
              <a:rPr lang="en-US" altLang="en-US" sz="1400" dirty="0">
                <a:latin typeface="Arial" panose="020B0604020202020204" pitchFamily="34" charset="0"/>
                <a:cs typeface="Arial" panose="020B0604020202020204" pitchFamily="34" charset="0"/>
              </a:rPr>
              <a:t>Protein is key when carrying out strength training or high intensity training, as it is needed to help muscle repair.</a:t>
            </a:r>
          </a:p>
          <a:p>
            <a:pPr marL="285750" indent="-285750">
              <a:buFont typeface="Arial" panose="020B0604020202020204" pitchFamily="34" charset="0"/>
              <a:buChar char="•"/>
            </a:pPr>
            <a:r>
              <a:rPr lang="en-US" altLang="en-US" sz="1400" dirty="0">
                <a:latin typeface="Arial" panose="020B0604020202020204" pitchFamily="34" charset="0"/>
                <a:cs typeface="Arial" panose="020B0604020202020204" pitchFamily="34" charset="0"/>
              </a:rPr>
              <a:t>Without protein our muscles won’t recover so quickly, leaving us with sore muscles (DOMS) </a:t>
            </a:r>
            <a:endParaRPr lang="en-GB" altLang="en-US" sz="1400" dirty="0">
              <a:latin typeface="Arial" panose="020B0604020202020204" pitchFamily="34" charset="0"/>
              <a:cs typeface="Arial" panose="020B0604020202020204" pitchFamily="34" charset="0"/>
            </a:endParaRPr>
          </a:p>
          <a:p>
            <a:pPr defTabSz="914400"/>
            <a:endParaRPr lang="en-GB" sz="1400" kern="0" dirty="0"/>
          </a:p>
        </p:txBody>
      </p:sp>
      <p:pic>
        <p:nvPicPr>
          <p:cNvPr id="4" name="Picture 3" descr="Examples of protein: fish, meat, legumes, cheese, nuts, seeds.">
            <a:extLst>
              <a:ext uri="{FF2B5EF4-FFF2-40B4-BE49-F238E27FC236}">
                <a16:creationId xmlns:a16="http://schemas.microsoft.com/office/drawing/2014/main" id="{74EBC19A-FA3F-4577-9021-197EFBD66D7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525" t="2400" r="15457" b="3800"/>
          <a:stretch/>
        </p:blipFill>
        <p:spPr>
          <a:xfrm>
            <a:off x="5724128" y="1396579"/>
            <a:ext cx="3063027" cy="2736304"/>
          </a:xfrm>
          <a:prstGeom prst="rect">
            <a:avLst/>
          </a:prstGeom>
        </p:spPr>
      </p:pic>
    </p:spTree>
    <p:extLst>
      <p:ext uri="{BB962C8B-B14F-4D97-AF65-F5344CB8AC3E}">
        <p14:creationId xmlns:p14="http://schemas.microsoft.com/office/powerpoint/2010/main" val="931368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5046711"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Micronutrients – Vitamins </a:t>
            </a:r>
          </a:p>
          <a:p>
            <a:pPr marL="285750" indent="-285750">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Vitamins are needed for muscle and nerve functioning, tissue growth and the release of energy from foods. </a:t>
            </a:r>
            <a:endParaRPr lang="en-US" alt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altLang="en-US" sz="1400" dirty="0">
                <a:latin typeface="Arial" panose="020B0604020202020204" pitchFamily="34" charset="0"/>
                <a:cs typeface="Arial" panose="020B0604020202020204" pitchFamily="34" charset="0"/>
              </a:rPr>
              <a:t>Fat soluble vitamins – A, D, E &amp; K. Your body stores these in liver &amp; fatty tissue for use later.</a:t>
            </a:r>
          </a:p>
          <a:p>
            <a:pPr marL="285750" indent="-285750">
              <a:buFont typeface="Arial" panose="020B0604020202020204" pitchFamily="34" charset="0"/>
              <a:buChar char="•"/>
              <a:defRPr/>
            </a:pPr>
            <a:r>
              <a:rPr lang="en-US" altLang="en-US" sz="1400" dirty="0">
                <a:latin typeface="Arial" panose="020B0604020202020204" pitchFamily="34" charset="0"/>
                <a:cs typeface="Arial" panose="020B0604020202020204" pitchFamily="34" charset="0"/>
              </a:rPr>
              <a:t>Water soluble vitamins – B &amp; C. Found in fruit, vegetables &amp; dairy products. Your body cannot store these, and excessive amounts would just be excreted through urine</a:t>
            </a:r>
          </a:p>
          <a:p>
            <a:pPr marL="285750" indent="-285750">
              <a:buFont typeface="Arial" panose="020B0604020202020204" pitchFamily="34" charset="0"/>
              <a:buChar char="•"/>
              <a:defRPr/>
            </a:pPr>
            <a:r>
              <a:rPr lang="en-US" altLang="en-US" sz="1400" dirty="0">
                <a:latin typeface="Arial" panose="020B0604020202020204" pitchFamily="34" charset="0"/>
                <a:cs typeface="Arial" panose="020B0604020202020204" pitchFamily="34" charset="0"/>
              </a:rPr>
              <a:t>Watch this video to learn more about each vitamin- </a:t>
            </a:r>
            <a:r>
              <a:rPr lang="en-US" altLang="en-US" sz="1400" dirty="0">
                <a:latin typeface="Arial" panose="020B0604020202020204" pitchFamily="34" charset="0"/>
                <a:cs typeface="Arial" panose="020B0604020202020204" pitchFamily="34" charset="0"/>
                <a:hlinkClick r:id="rId2"/>
              </a:rPr>
              <a:t>https://www.youtube.com/watch?v=ISZLTJH5lYg</a:t>
            </a:r>
            <a:endParaRPr lang="en-US" altLang="en-US" sz="1400" dirty="0">
              <a:latin typeface="Arial" panose="020B0604020202020204" pitchFamily="34" charset="0"/>
              <a:cs typeface="Arial" panose="020B0604020202020204" pitchFamily="34" charset="0"/>
            </a:endParaRPr>
          </a:p>
          <a:p>
            <a:pPr defTabSz="914400"/>
            <a:endParaRPr lang="en-GB" sz="1400" kern="0" dirty="0"/>
          </a:p>
        </p:txBody>
      </p:sp>
      <p:pic>
        <p:nvPicPr>
          <p:cNvPr id="4" name="Picture 3" descr="A bottle of vitamin C">
            <a:extLst>
              <a:ext uri="{FF2B5EF4-FFF2-40B4-BE49-F238E27FC236}">
                <a16:creationId xmlns:a16="http://schemas.microsoft.com/office/drawing/2014/main" id="{8AC5695C-7CCF-459C-A122-E5630BF94A7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47" t="8519" r="4247" b="3800"/>
          <a:stretch/>
        </p:blipFill>
        <p:spPr>
          <a:xfrm>
            <a:off x="5875243" y="1059582"/>
            <a:ext cx="2680611" cy="3357736"/>
          </a:xfrm>
          <a:prstGeom prst="rect">
            <a:avLst/>
          </a:prstGeom>
        </p:spPr>
      </p:pic>
    </p:spTree>
    <p:extLst>
      <p:ext uri="{BB962C8B-B14F-4D97-AF65-F5344CB8AC3E}">
        <p14:creationId xmlns:p14="http://schemas.microsoft.com/office/powerpoint/2010/main" val="689687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1224136"/>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Micronutrients – Vitamins </a:t>
            </a:r>
            <a:endParaRPr lang="en-US" altLang="en-US" sz="1400" dirty="0">
              <a:solidFill>
                <a:srgbClr val="233588"/>
              </a:solidFill>
              <a:latin typeface="Arial" panose="020B0604020202020204" pitchFamily="34" charset="0"/>
              <a:cs typeface="Arial" panose="020B0604020202020204" pitchFamily="34" charset="0"/>
            </a:endParaRPr>
          </a:p>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Learner activity: </a:t>
            </a:r>
            <a:r>
              <a:rPr lang="en-US" sz="1400" dirty="0">
                <a:latin typeface="Arial" panose="020B0604020202020204" pitchFamily="34" charset="0"/>
                <a:cs typeface="Arial" panose="020B0604020202020204" pitchFamily="34" charset="0"/>
              </a:rPr>
              <a:t>Make yourself a table with all the different groups of vitamins as the titles and then place the foods listed below under the correct vitamin group (hint, some can be found in more than one group). </a:t>
            </a:r>
          </a:p>
        </p:txBody>
      </p:sp>
      <p:graphicFrame>
        <p:nvGraphicFramePr>
          <p:cNvPr id="4" name="Table 6">
            <a:extLst>
              <a:ext uri="{FF2B5EF4-FFF2-40B4-BE49-F238E27FC236}">
                <a16:creationId xmlns:a16="http://schemas.microsoft.com/office/drawing/2014/main" id="{3F38BC9A-FE3B-472C-9985-C14F8E3B62D8}"/>
              </a:ext>
            </a:extLst>
          </p:cNvPr>
          <p:cNvGraphicFramePr>
            <a:graphicFrameLocks noGrp="1"/>
          </p:cNvGraphicFramePr>
          <p:nvPr>
            <p:extLst>
              <p:ext uri="{D42A27DB-BD31-4B8C-83A1-F6EECF244321}">
                <p14:modId xmlns:p14="http://schemas.microsoft.com/office/powerpoint/2010/main" val="2474287127"/>
              </p:ext>
            </p:extLst>
          </p:nvPr>
        </p:nvGraphicFramePr>
        <p:xfrm>
          <a:off x="611560" y="2355726"/>
          <a:ext cx="8155794" cy="1224137"/>
        </p:xfrm>
        <a:graphic>
          <a:graphicData uri="http://schemas.openxmlformats.org/drawingml/2006/table">
            <a:tbl>
              <a:tblPr firstRow="1" bandRow="1">
                <a:tableStyleId>{93296810-A885-4BE3-A3E7-6D5BEEA58F35}</a:tableStyleId>
              </a:tblPr>
              <a:tblGrid>
                <a:gridCol w="1359299">
                  <a:extLst>
                    <a:ext uri="{9D8B030D-6E8A-4147-A177-3AD203B41FA5}">
                      <a16:colId xmlns:a16="http://schemas.microsoft.com/office/drawing/2014/main" val="2504001555"/>
                    </a:ext>
                  </a:extLst>
                </a:gridCol>
                <a:gridCol w="1359299">
                  <a:extLst>
                    <a:ext uri="{9D8B030D-6E8A-4147-A177-3AD203B41FA5}">
                      <a16:colId xmlns:a16="http://schemas.microsoft.com/office/drawing/2014/main" val="3269834524"/>
                    </a:ext>
                  </a:extLst>
                </a:gridCol>
                <a:gridCol w="1359299">
                  <a:extLst>
                    <a:ext uri="{9D8B030D-6E8A-4147-A177-3AD203B41FA5}">
                      <a16:colId xmlns:a16="http://schemas.microsoft.com/office/drawing/2014/main" val="2104127053"/>
                    </a:ext>
                  </a:extLst>
                </a:gridCol>
                <a:gridCol w="1359299">
                  <a:extLst>
                    <a:ext uri="{9D8B030D-6E8A-4147-A177-3AD203B41FA5}">
                      <a16:colId xmlns:a16="http://schemas.microsoft.com/office/drawing/2014/main" val="298476236"/>
                    </a:ext>
                  </a:extLst>
                </a:gridCol>
                <a:gridCol w="1359299">
                  <a:extLst>
                    <a:ext uri="{9D8B030D-6E8A-4147-A177-3AD203B41FA5}">
                      <a16:colId xmlns:a16="http://schemas.microsoft.com/office/drawing/2014/main" val="2235559032"/>
                    </a:ext>
                  </a:extLst>
                </a:gridCol>
                <a:gridCol w="1359299">
                  <a:extLst>
                    <a:ext uri="{9D8B030D-6E8A-4147-A177-3AD203B41FA5}">
                      <a16:colId xmlns:a16="http://schemas.microsoft.com/office/drawing/2014/main" val="3516283334"/>
                    </a:ext>
                  </a:extLst>
                </a:gridCol>
              </a:tblGrid>
              <a:tr h="387796">
                <a:tc>
                  <a:txBody>
                    <a:bodyPr/>
                    <a:lstStyle/>
                    <a:p>
                      <a:pPr algn="ctr"/>
                      <a:r>
                        <a:rPr lang="en-GB" sz="1400" dirty="0">
                          <a:solidFill>
                            <a:schemeClr val="bg1"/>
                          </a:solidFill>
                        </a:rPr>
                        <a:t>A</a:t>
                      </a:r>
                    </a:p>
                  </a:txBody>
                  <a:tcPr marL="108925" marR="108925" marT="54462" marB="54462">
                    <a:solidFill>
                      <a:srgbClr val="233588"/>
                    </a:solidFill>
                  </a:tcPr>
                </a:tc>
                <a:tc>
                  <a:txBody>
                    <a:bodyPr/>
                    <a:lstStyle/>
                    <a:p>
                      <a:pPr algn="ctr"/>
                      <a:r>
                        <a:rPr lang="en-GB" sz="1400" dirty="0">
                          <a:solidFill>
                            <a:schemeClr val="bg1"/>
                          </a:solidFill>
                        </a:rPr>
                        <a:t>B</a:t>
                      </a:r>
                    </a:p>
                  </a:txBody>
                  <a:tcPr marL="108925" marR="108925" marT="54462" marB="54462">
                    <a:solidFill>
                      <a:srgbClr val="233588"/>
                    </a:solidFill>
                  </a:tcPr>
                </a:tc>
                <a:tc>
                  <a:txBody>
                    <a:bodyPr/>
                    <a:lstStyle/>
                    <a:p>
                      <a:pPr algn="ctr"/>
                      <a:r>
                        <a:rPr lang="en-GB" sz="1400" dirty="0">
                          <a:solidFill>
                            <a:schemeClr val="bg1"/>
                          </a:solidFill>
                        </a:rPr>
                        <a:t>C</a:t>
                      </a:r>
                    </a:p>
                  </a:txBody>
                  <a:tcPr marL="108925" marR="108925" marT="54462" marB="54462">
                    <a:solidFill>
                      <a:srgbClr val="233588"/>
                    </a:solidFill>
                  </a:tcPr>
                </a:tc>
                <a:tc>
                  <a:txBody>
                    <a:bodyPr/>
                    <a:lstStyle/>
                    <a:p>
                      <a:pPr algn="ctr"/>
                      <a:r>
                        <a:rPr lang="en-GB" sz="1400" dirty="0">
                          <a:solidFill>
                            <a:schemeClr val="bg1"/>
                          </a:solidFill>
                        </a:rPr>
                        <a:t>D</a:t>
                      </a:r>
                    </a:p>
                  </a:txBody>
                  <a:tcPr marL="108925" marR="108925" marT="54462" marB="54462">
                    <a:solidFill>
                      <a:srgbClr val="233588"/>
                    </a:solidFill>
                  </a:tcPr>
                </a:tc>
                <a:tc>
                  <a:txBody>
                    <a:bodyPr/>
                    <a:lstStyle/>
                    <a:p>
                      <a:pPr algn="ctr"/>
                      <a:r>
                        <a:rPr lang="en-GB" sz="1400" dirty="0">
                          <a:solidFill>
                            <a:schemeClr val="bg1"/>
                          </a:solidFill>
                        </a:rPr>
                        <a:t>E</a:t>
                      </a:r>
                    </a:p>
                  </a:txBody>
                  <a:tcPr marL="108925" marR="108925" marT="54462" marB="54462">
                    <a:solidFill>
                      <a:srgbClr val="233588"/>
                    </a:solidFill>
                  </a:tcPr>
                </a:tc>
                <a:tc>
                  <a:txBody>
                    <a:bodyPr/>
                    <a:lstStyle/>
                    <a:p>
                      <a:pPr algn="ctr"/>
                      <a:r>
                        <a:rPr lang="en-GB" sz="1400" dirty="0">
                          <a:solidFill>
                            <a:schemeClr val="bg1"/>
                          </a:solidFill>
                        </a:rPr>
                        <a:t>K</a:t>
                      </a:r>
                    </a:p>
                  </a:txBody>
                  <a:tcPr marL="108925" marR="108925" marT="54462" marB="54462">
                    <a:solidFill>
                      <a:srgbClr val="233588"/>
                    </a:solidFill>
                  </a:tcPr>
                </a:tc>
                <a:extLst>
                  <a:ext uri="{0D108BD9-81ED-4DB2-BD59-A6C34878D82A}">
                    <a16:rowId xmlns:a16="http://schemas.microsoft.com/office/drawing/2014/main" val="506714445"/>
                  </a:ext>
                </a:extLst>
              </a:tr>
              <a:tr h="836341">
                <a:tc gridSpan="6">
                  <a:txBody>
                    <a:bodyPr/>
                    <a:lstStyle/>
                    <a:p>
                      <a:r>
                        <a:rPr lang="en-GB" sz="1400" dirty="0"/>
                        <a:t>Cheese, yoghurt, milk, lemons, spinach, nuts, oily fish, eggs, </a:t>
                      </a:r>
                      <a:r>
                        <a:rPr lang="en-GB" sz="1400" dirty="0" err="1"/>
                        <a:t>brussel</a:t>
                      </a:r>
                      <a:r>
                        <a:rPr lang="en-GB" sz="1400" dirty="0"/>
                        <a:t> sprouts, olive oil, breakfast cereals and mushrooms</a:t>
                      </a:r>
                    </a:p>
                  </a:txBody>
                  <a:tcPr marL="97900" marR="97900" marT="48950" marB="48950">
                    <a:solidFill>
                      <a:srgbClr val="233588">
                        <a:alpha val="30000"/>
                      </a:srgb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745040704"/>
                  </a:ext>
                </a:extLst>
              </a:tr>
            </a:tbl>
          </a:graphicData>
        </a:graphic>
      </p:graphicFrame>
    </p:spTree>
    <p:extLst>
      <p:ext uri="{BB962C8B-B14F-4D97-AF65-F5344CB8AC3E}">
        <p14:creationId xmlns:p14="http://schemas.microsoft.com/office/powerpoint/2010/main" val="781109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graphicFrame>
        <p:nvGraphicFramePr>
          <p:cNvPr id="4" name="Table 5">
            <a:extLst>
              <a:ext uri="{FF2B5EF4-FFF2-40B4-BE49-F238E27FC236}">
                <a16:creationId xmlns:a16="http://schemas.microsoft.com/office/drawing/2014/main" id="{45EA1F09-63A1-4077-BCCC-E389146AA72C}"/>
              </a:ext>
            </a:extLst>
          </p:cNvPr>
          <p:cNvGraphicFramePr>
            <a:graphicFrameLocks/>
          </p:cNvGraphicFramePr>
          <p:nvPr>
            <p:extLst>
              <p:ext uri="{D42A27DB-BD31-4B8C-83A1-F6EECF244321}">
                <p14:modId xmlns:p14="http://schemas.microsoft.com/office/powerpoint/2010/main" val="972105469"/>
              </p:ext>
            </p:extLst>
          </p:nvPr>
        </p:nvGraphicFramePr>
        <p:xfrm>
          <a:off x="179512" y="932826"/>
          <a:ext cx="8712967" cy="3655148"/>
        </p:xfrm>
        <a:graphic>
          <a:graphicData uri="http://schemas.openxmlformats.org/drawingml/2006/table">
            <a:tbl>
              <a:tblPr firstRow="1" bandRow="1">
                <a:tableStyleId>{93296810-A885-4BE3-A3E7-6D5BEEA58F35}</a:tableStyleId>
              </a:tblPr>
              <a:tblGrid>
                <a:gridCol w="783179">
                  <a:extLst>
                    <a:ext uri="{9D8B030D-6E8A-4147-A177-3AD203B41FA5}">
                      <a16:colId xmlns:a16="http://schemas.microsoft.com/office/drawing/2014/main" val="1159783469"/>
                    </a:ext>
                  </a:extLst>
                </a:gridCol>
                <a:gridCol w="4113365">
                  <a:extLst>
                    <a:ext uri="{9D8B030D-6E8A-4147-A177-3AD203B41FA5}">
                      <a16:colId xmlns:a16="http://schemas.microsoft.com/office/drawing/2014/main" val="3060923784"/>
                    </a:ext>
                  </a:extLst>
                </a:gridCol>
                <a:gridCol w="3816423">
                  <a:extLst>
                    <a:ext uri="{9D8B030D-6E8A-4147-A177-3AD203B41FA5}">
                      <a16:colId xmlns:a16="http://schemas.microsoft.com/office/drawing/2014/main" val="2550867192"/>
                    </a:ext>
                  </a:extLst>
                </a:gridCol>
              </a:tblGrid>
              <a:tr h="276860">
                <a:tc>
                  <a:txBody>
                    <a:bodyPr/>
                    <a:lstStyle/>
                    <a:p>
                      <a:r>
                        <a:rPr lang="en-GB" sz="1100" dirty="0"/>
                        <a:t>Vitamin</a:t>
                      </a:r>
                    </a:p>
                  </a:txBody>
                  <a:tcPr marL="88068" marR="88068" marT="44034" marB="44034">
                    <a:solidFill>
                      <a:srgbClr val="233588"/>
                    </a:solidFill>
                  </a:tcPr>
                </a:tc>
                <a:tc>
                  <a:txBody>
                    <a:bodyPr/>
                    <a:lstStyle/>
                    <a:p>
                      <a:r>
                        <a:rPr lang="en-GB" sz="1100" dirty="0"/>
                        <a:t>Sources</a:t>
                      </a:r>
                    </a:p>
                  </a:txBody>
                  <a:tcPr marL="88068" marR="88068" marT="44034" marB="44034">
                    <a:solidFill>
                      <a:srgbClr val="233588"/>
                    </a:solidFill>
                  </a:tcPr>
                </a:tc>
                <a:tc>
                  <a:txBody>
                    <a:bodyPr/>
                    <a:lstStyle/>
                    <a:p>
                      <a:r>
                        <a:rPr lang="en-GB" sz="1100" dirty="0"/>
                        <a:t>Function</a:t>
                      </a:r>
                    </a:p>
                  </a:txBody>
                  <a:tcPr marL="88068" marR="88068" marT="44034" marB="44034">
                    <a:solidFill>
                      <a:srgbClr val="233588"/>
                    </a:solidFill>
                  </a:tcPr>
                </a:tc>
                <a:extLst>
                  <a:ext uri="{0D108BD9-81ED-4DB2-BD59-A6C34878D82A}">
                    <a16:rowId xmlns:a16="http://schemas.microsoft.com/office/drawing/2014/main" val="4155305126"/>
                  </a:ext>
                </a:extLst>
              </a:tr>
              <a:tr h="408569">
                <a:tc>
                  <a:txBody>
                    <a:bodyPr/>
                    <a:lstStyle/>
                    <a:p>
                      <a:r>
                        <a:rPr lang="en-GB" sz="1100" dirty="0"/>
                        <a:t>A</a:t>
                      </a:r>
                    </a:p>
                  </a:txBody>
                  <a:tcPr marL="88068" marR="88068" marT="44034" marB="44034">
                    <a:solidFill>
                      <a:srgbClr val="233588">
                        <a:alpha val="30000"/>
                      </a:srgbClr>
                    </a:solidFill>
                  </a:tcPr>
                </a:tc>
                <a:tc>
                  <a:txBody>
                    <a:bodyPr/>
                    <a:lstStyle/>
                    <a:p>
                      <a:r>
                        <a:rPr lang="en-GB" sz="1100" dirty="0"/>
                        <a:t>Cheese, eggs, oily fish, milk and yoghurt</a:t>
                      </a:r>
                    </a:p>
                  </a:txBody>
                  <a:tcPr marL="88068" marR="88068" marT="44034" marB="44034">
                    <a:solidFill>
                      <a:srgbClr val="233588">
                        <a:alpha val="30000"/>
                      </a:srgbClr>
                    </a:solidFill>
                  </a:tcPr>
                </a:tc>
                <a:tc>
                  <a:txBody>
                    <a:bodyPr/>
                    <a:lstStyle/>
                    <a:p>
                      <a:r>
                        <a:rPr lang="en-GB" sz="1100" dirty="0"/>
                        <a:t>Helps build the immune system. Vision in dim light and healthy skin. </a:t>
                      </a:r>
                    </a:p>
                  </a:txBody>
                  <a:tcPr marL="88068" marR="88068" marT="44034" marB="44034">
                    <a:solidFill>
                      <a:srgbClr val="233588">
                        <a:alpha val="30000"/>
                      </a:srgbClr>
                    </a:solidFill>
                  </a:tcPr>
                </a:tc>
                <a:extLst>
                  <a:ext uri="{0D108BD9-81ED-4DB2-BD59-A6C34878D82A}">
                    <a16:rowId xmlns:a16="http://schemas.microsoft.com/office/drawing/2014/main" val="3700246657"/>
                  </a:ext>
                </a:extLst>
              </a:tr>
              <a:tr h="568821">
                <a:tc>
                  <a:txBody>
                    <a:bodyPr/>
                    <a:lstStyle/>
                    <a:p>
                      <a:r>
                        <a:rPr lang="en-GB" sz="1100" dirty="0"/>
                        <a:t>B (1-12) </a:t>
                      </a:r>
                    </a:p>
                  </a:txBody>
                  <a:tcPr marL="88068" marR="88068" marT="44034" marB="44034">
                    <a:solidFill>
                      <a:srgbClr val="233588">
                        <a:alpha val="10000"/>
                      </a:srgbClr>
                    </a:solidFill>
                  </a:tcPr>
                </a:tc>
                <a:tc>
                  <a:txBody>
                    <a:bodyPr/>
                    <a:lstStyle/>
                    <a:p>
                      <a:r>
                        <a:rPr lang="en-GB" sz="1100" b="0" u="none" strike="noStrike" kern="1200" dirty="0">
                          <a:solidFill>
                            <a:schemeClr val="dk1"/>
                          </a:solidFill>
                          <a:effectLst/>
                        </a:rPr>
                        <a:t>Milk, eggs, fortified breakfast cereals, mushrooms, meat, chicken, liver, avocado</a:t>
                      </a:r>
                    </a:p>
                    <a:p>
                      <a:endParaRPr lang="en-GB" sz="1100" dirty="0"/>
                    </a:p>
                  </a:txBody>
                  <a:tcPr marL="88068" marR="88068" marT="44034" marB="44034">
                    <a:solidFill>
                      <a:srgbClr val="233588">
                        <a:alpha val="10000"/>
                      </a:srgb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u="none" strike="noStrike" kern="1200" dirty="0">
                          <a:solidFill>
                            <a:schemeClr val="dk1"/>
                          </a:solidFill>
                          <a:effectLst/>
                        </a:rPr>
                        <a:t>Keeping the nervous system healthy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u="none" strike="noStrike" kern="1200" dirty="0">
                          <a:solidFill>
                            <a:schemeClr val="dk1"/>
                          </a:solidFill>
                          <a:effectLst/>
                        </a:rPr>
                        <a:t>the body release energy from food</a:t>
                      </a:r>
                    </a:p>
                    <a:p>
                      <a:endParaRPr lang="en-GB" sz="1100" dirty="0"/>
                    </a:p>
                  </a:txBody>
                  <a:tcPr marL="88068" marR="88068" marT="44034" marB="44034">
                    <a:solidFill>
                      <a:srgbClr val="233588">
                        <a:alpha val="10000"/>
                      </a:srgbClr>
                    </a:solidFill>
                  </a:tcPr>
                </a:tc>
                <a:extLst>
                  <a:ext uri="{0D108BD9-81ED-4DB2-BD59-A6C34878D82A}">
                    <a16:rowId xmlns:a16="http://schemas.microsoft.com/office/drawing/2014/main" val="3396035932"/>
                  </a:ext>
                </a:extLst>
              </a:tr>
              <a:tr h="729073">
                <a:tc>
                  <a:txBody>
                    <a:bodyPr/>
                    <a:lstStyle/>
                    <a:p>
                      <a:endParaRPr lang="en-GB" sz="1100" dirty="0"/>
                    </a:p>
                  </a:txBody>
                  <a:tcPr marL="88068" marR="88068" marT="44034" marB="44034">
                    <a:solidFill>
                      <a:srgbClr val="233588">
                        <a:alpha val="30000"/>
                      </a:srgbClr>
                    </a:solidFill>
                  </a:tcPr>
                </a:tc>
                <a:tc>
                  <a:txBody>
                    <a:bodyPr/>
                    <a:lstStyle/>
                    <a:p>
                      <a:r>
                        <a:rPr lang="en-GB" sz="1100" b="0" u="none" strike="noStrike" kern="1200" dirty="0">
                          <a:solidFill>
                            <a:schemeClr val="dk1"/>
                          </a:solidFill>
                          <a:effectLst/>
                        </a:rPr>
                        <a:t>Citrus fruit, peppers, strawberries, blackcurrants, broccoli, brussels sprouts</a:t>
                      </a:r>
                    </a:p>
                    <a:p>
                      <a:endParaRPr lang="en-GB" sz="1100" dirty="0"/>
                    </a:p>
                  </a:txBody>
                  <a:tcPr marL="88068" marR="88068" marT="44034" marB="44034">
                    <a:solidFill>
                      <a:srgbClr val="233588">
                        <a:alpha val="30000"/>
                      </a:srgbClr>
                    </a:solidFill>
                  </a:tcPr>
                </a:tc>
                <a:tc>
                  <a:txBody>
                    <a:bodyPr/>
                    <a:lstStyle/>
                    <a:p>
                      <a:r>
                        <a:rPr lang="en-GB" sz="1100" b="0" u="none" strike="noStrike" kern="1200" dirty="0">
                          <a:solidFill>
                            <a:schemeClr val="dk1"/>
                          </a:solidFill>
                          <a:effectLst/>
                        </a:rPr>
                        <a:t>Helps to protect cells </a:t>
                      </a:r>
                    </a:p>
                    <a:p>
                      <a:r>
                        <a:rPr lang="en-GB" sz="1100" b="0" u="none" strike="noStrike" kern="1200" dirty="0">
                          <a:solidFill>
                            <a:schemeClr val="dk1"/>
                          </a:solidFill>
                          <a:effectLst/>
                        </a:rPr>
                        <a:t>Maintains healthy skin, blood vessels, bones and cartilage and with wound healing</a:t>
                      </a:r>
                    </a:p>
                    <a:p>
                      <a:endParaRPr lang="en-GB" sz="1100" dirty="0"/>
                    </a:p>
                  </a:txBody>
                  <a:tcPr marL="88068" marR="88068" marT="44034" marB="44034">
                    <a:solidFill>
                      <a:srgbClr val="233588">
                        <a:alpha val="30000"/>
                      </a:srgbClr>
                    </a:solidFill>
                  </a:tcPr>
                </a:tc>
                <a:extLst>
                  <a:ext uri="{0D108BD9-81ED-4DB2-BD59-A6C34878D82A}">
                    <a16:rowId xmlns:a16="http://schemas.microsoft.com/office/drawing/2014/main" val="3144377097"/>
                  </a:ext>
                </a:extLst>
              </a:tr>
              <a:tr h="568821">
                <a:tc>
                  <a:txBody>
                    <a:bodyPr/>
                    <a:lstStyle/>
                    <a:p>
                      <a:r>
                        <a:rPr lang="en-GB" sz="1100" b="0" dirty="0"/>
                        <a:t>D</a:t>
                      </a:r>
                    </a:p>
                  </a:txBody>
                  <a:tcPr marL="88068" marR="88068" marT="44034" marB="44034">
                    <a:solidFill>
                      <a:srgbClr val="233588">
                        <a:alpha val="10000"/>
                      </a:srgbClr>
                    </a:solidFill>
                  </a:tcPr>
                </a:tc>
                <a:tc>
                  <a:txBody>
                    <a:bodyPr/>
                    <a:lstStyle/>
                    <a:p>
                      <a:r>
                        <a:rPr lang="en-GB" sz="1100" b="0" u="none" strike="noStrike" kern="1200" dirty="0">
                          <a:solidFill>
                            <a:schemeClr val="dk1"/>
                          </a:solidFill>
                          <a:effectLst/>
                        </a:rPr>
                        <a:t>Oily fish, red meat, liver, egg yolks, breakfast cereals, sunlight</a:t>
                      </a:r>
                    </a:p>
                    <a:p>
                      <a:br>
                        <a:rPr lang="en-GB" sz="1100" b="0" dirty="0"/>
                      </a:br>
                      <a:endParaRPr lang="en-GB" sz="1100" b="0" dirty="0"/>
                    </a:p>
                  </a:txBody>
                  <a:tcPr marL="88068" marR="88068" marT="44034" marB="44034">
                    <a:solidFill>
                      <a:srgbClr val="233588">
                        <a:alpha val="10000"/>
                      </a:srgbClr>
                    </a:solidFill>
                  </a:tcPr>
                </a:tc>
                <a:tc>
                  <a:txBody>
                    <a:bodyPr/>
                    <a:lstStyle/>
                    <a:p>
                      <a:r>
                        <a:rPr lang="en-GB" sz="1100" b="0" u="none" strike="noStrike" kern="1200" dirty="0">
                          <a:solidFill>
                            <a:schemeClr val="dk1"/>
                          </a:solidFill>
                          <a:effectLst/>
                        </a:rPr>
                        <a:t>Needed to keep bones, teeth and muscles healthy</a:t>
                      </a:r>
                    </a:p>
                    <a:p>
                      <a:r>
                        <a:rPr lang="en-GB" sz="1100" b="0" u="none" strike="noStrike" kern="1200" dirty="0">
                          <a:solidFill>
                            <a:schemeClr val="dk1"/>
                          </a:solidFill>
                          <a:effectLst/>
                        </a:rPr>
                        <a:t>and helps regulate the amount of calcium and phosphate in the body</a:t>
                      </a:r>
                      <a:endParaRPr lang="en-GB" sz="1100" b="0" dirty="0"/>
                    </a:p>
                  </a:txBody>
                  <a:tcPr marL="88068" marR="88068" marT="44034" marB="44034">
                    <a:solidFill>
                      <a:srgbClr val="233588">
                        <a:alpha val="10000"/>
                      </a:srgbClr>
                    </a:solidFill>
                  </a:tcPr>
                </a:tc>
                <a:extLst>
                  <a:ext uri="{0D108BD9-81ED-4DB2-BD59-A6C34878D82A}">
                    <a16:rowId xmlns:a16="http://schemas.microsoft.com/office/drawing/2014/main" val="728185493"/>
                  </a:ext>
                </a:extLst>
              </a:tr>
              <a:tr h="568821">
                <a:tc>
                  <a:txBody>
                    <a:bodyPr/>
                    <a:lstStyle/>
                    <a:p>
                      <a:r>
                        <a:rPr lang="en-GB" sz="1100" b="0" dirty="0"/>
                        <a:t>E</a:t>
                      </a:r>
                    </a:p>
                  </a:txBody>
                  <a:tcPr marL="88068" marR="88068" marT="44034" marB="44034">
                    <a:solidFill>
                      <a:srgbClr val="233588">
                        <a:alpha val="30000"/>
                      </a:srgbClr>
                    </a:solidFill>
                  </a:tcPr>
                </a:tc>
                <a:tc>
                  <a:txBody>
                    <a:bodyPr/>
                    <a:lstStyle/>
                    <a:p>
                      <a:r>
                        <a:rPr lang="en-GB" sz="1100" b="0" u="none" strike="noStrike" kern="1200" dirty="0">
                          <a:solidFill>
                            <a:schemeClr val="dk1"/>
                          </a:solidFill>
                          <a:effectLst/>
                        </a:rPr>
                        <a:t>Plant oils – such as rapeseed (vegetable oil), sunflower, soya, corn and olive oil, nuts and seeds, wheatgerm – found in cereals</a:t>
                      </a:r>
                      <a:endParaRPr lang="en-GB" sz="1100" b="0" dirty="0"/>
                    </a:p>
                  </a:txBody>
                  <a:tcPr marL="88068" marR="88068" marT="44034" marB="44034">
                    <a:solidFill>
                      <a:srgbClr val="233588">
                        <a:alpha val="30000"/>
                      </a:srgbClr>
                    </a:solidFill>
                  </a:tcPr>
                </a:tc>
                <a:tc>
                  <a:txBody>
                    <a:bodyPr/>
                    <a:lstStyle/>
                    <a:p>
                      <a:r>
                        <a:rPr lang="en-GB" sz="1100" b="0" u="none" strike="noStrike" kern="1200" dirty="0">
                          <a:solidFill>
                            <a:schemeClr val="dk1"/>
                          </a:solidFill>
                          <a:effectLst/>
                        </a:rPr>
                        <a:t>Helps maintain healthy skin and eyes, and strengthen the body's natural defence against illness and infection (the immune system).</a:t>
                      </a:r>
                      <a:endParaRPr lang="en-GB" sz="1100" b="0" dirty="0"/>
                    </a:p>
                  </a:txBody>
                  <a:tcPr marL="88068" marR="88068" marT="44034" marB="44034">
                    <a:solidFill>
                      <a:srgbClr val="233588">
                        <a:alpha val="30000"/>
                      </a:srgbClr>
                    </a:solidFill>
                  </a:tcPr>
                </a:tc>
                <a:extLst>
                  <a:ext uri="{0D108BD9-81ED-4DB2-BD59-A6C34878D82A}">
                    <a16:rowId xmlns:a16="http://schemas.microsoft.com/office/drawing/2014/main" val="227384494"/>
                  </a:ext>
                </a:extLst>
              </a:tr>
              <a:tr h="408569">
                <a:tc>
                  <a:txBody>
                    <a:bodyPr/>
                    <a:lstStyle/>
                    <a:p>
                      <a:r>
                        <a:rPr lang="en-GB" sz="1100" b="0" dirty="0"/>
                        <a:t>K</a:t>
                      </a:r>
                    </a:p>
                  </a:txBody>
                  <a:tcPr marL="88068" marR="88068" marT="44034" marB="44034">
                    <a:solidFill>
                      <a:srgbClr val="233588">
                        <a:alpha val="10000"/>
                      </a:srgbClr>
                    </a:solidFill>
                  </a:tcPr>
                </a:tc>
                <a:tc>
                  <a:txBody>
                    <a:bodyPr/>
                    <a:lstStyle/>
                    <a:p>
                      <a:r>
                        <a:rPr lang="en-GB" sz="1100" b="0" u="none" strike="noStrike" kern="1200" dirty="0">
                          <a:solidFill>
                            <a:schemeClr val="dk1"/>
                          </a:solidFill>
                          <a:effectLst/>
                        </a:rPr>
                        <a:t>Green leafy vegetables – such as broccoli and spinach</a:t>
                      </a:r>
                    </a:p>
                    <a:p>
                      <a:r>
                        <a:rPr lang="en-GB" sz="1100" b="0" u="none" strike="noStrike" kern="1200" dirty="0">
                          <a:solidFill>
                            <a:schemeClr val="dk1"/>
                          </a:solidFill>
                          <a:effectLst/>
                        </a:rPr>
                        <a:t>vegetable oils, cereal grain</a:t>
                      </a:r>
                      <a:endParaRPr lang="en-GB" sz="1100" b="0" i="0" u="none" strike="noStrike" kern="1200" dirty="0">
                        <a:solidFill>
                          <a:schemeClr val="dk1"/>
                        </a:solidFill>
                        <a:effectLst/>
                        <a:latin typeface="+mn-lt"/>
                        <a:ea typeface="+mn-ea"/>
                        <a:cs typeface="+mn-cs"/>
                      </a:endParaRPr>
                    </a:p>
                  </a:txBody>
                  <a:tcPr marL="88068" marR="88068" marT="44034" marB="44034">
                    <a:solidFill>
                      <a:srgbClr val="233588">
                        <a:alpha val="10000"/>
                      </a:srgbClr>
                    </a:solidFill>
                  </a:tcPr>
                </a:tc>
                <a:tc>
                  <a:txBody>
                    <a:bodyPr/>
                    <a:lstStyle/>
                    <a:p>
                      <a:r>
                        <a:rPr lang="en-GB" sz="1100" b="0" u="none" strike="noStrike" kern="1200" dirty="0">
                          <a:solidFill>
                            <a:schemeClr val="dk1"/>
                          </a:solidFill>
                          <a:effectLst/>
                        </a:rPr>
                        <a:t>the body needs for blood clotting, helping wounds to heal.</a:t>
                      </a:r>
                      <a:endParaRPr lang="en-GB" sz="1100" b="0" dirty="0"/>
                    </a:p>
                  </a:txBody>
                  <a:tcPr marL="88068" marR="88068" marT="44034" marB="44034">
                    <a:solidFill>
                      <a:srgbClr val="233588">
                        <a:alpha val="10000"/>
                      </a:srgbClr>
                    </a:solidFill>
                  </a:tcPr>
                </a:tc>
                <a:extLst>
                  <a:ext uri="{0D108BD9-81ED-4DB2-BD59-A6C34878D82A}">
                    <a16:rowId xmlns:a16="http://schemas.microsoft.com/office/drawing/2014/main" val="799253292"/>
                  </a:ext>
                </a:extLst>
              </a:tr>
            </a:tbl>
          </a:graphicData>
        </a:graphic>
      </p:graphicFrame>
    </p:spTree>
    <p:extLst>
      <p:ext uri="{BB962C8B-B14F-4D97-AF65-F5344CB8AC3E}">
        <p14:creationId xmlns:p14="http://schemas.microsoft.com/office/powerpoint/2010/main" val="3268785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4758679" cy="3645768"/>
          </a:xfrm>
          <a:prstGeom prst="rect">
            <a:avLst/>
          </a:prstGeom>
          <a:noFill/>
          <a:ln>
            <a:noFill/>
          </a:ln>
        </p:spPr>
        <p:txBody>
          <a:bodyPr>
            <a:no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Micronutrients – Minerals</a:t>
            </a:r>
          </a:p>
          <a:p>
            <a:pPr marL="0" indent="0">
              <a:lnSpc>
                <a:spcPct val="110000"/>
              </a:lnSpc>
              <a:spcBef>
                <a:spcPts val="600"/>
              </a:spcBef>
              <a:buNone/>
            </a:pPr>
            <a:r>
              <a:rPr lang="en-US" sz="1400" dirty="0">
                <a:latin typeface="Arial" panose="020B0604020202020204" pitchFamily="34" charset="0"/>
                <a:cs typeface="Arial" panose="020B0604020202020204" pitchFamily="34" charset="0"/>
              </a:rPr>
              <a:t>The body is made up of a variety of minerals. </a:t>
            </a:r>
          </a:p>
          <a:p>
            <a:pPr>
              <a:lnSpc>
                <a:spcPct val="110000"/>
              </a:lnSpc>
              <a:spcBef>
                <a:spcPts val="600"/>
              </a:spcBef>
              <a:buNone/>
              <a:defRPr/>
            </a:pPr>
            <a:r>
              <a:rPr lang="en-GB" altLang="en-US" sz="1400" dirty="0">
                <a:latin typeface="Arial" panose="020B0604020202020204" pitchFamily="34" charset="0"/>
                <a:cs typeface="Arial" panose="020B0604020202020204" pitchFamily="34" charset="0"/>
              </a:rPr>
              <a:t>Minerals assist in bodily functions:</a:t>
            </a:r>
          </a:p>
          <a:p>
            <a:pPr marL="285750" indent="-285750">
              <a:lnSpc>
                <a:spcPct val="110000"/>
              </a:lnSpc>
              <a:spcBef>
                <a:spcPts val="600"/>
              </a:spcBef>
              <a:buFont typeface="Arial" panose="020B0604020202020204" pitchFamily="34" charset="0"/>
              <a:buChar char="•"/>
              <a:defRPr/>
            </a:pPr>
            <a:r>
              <a:rPr lang="en-GB" altLang="en-US" sz="1400" b="1" dirty="0">
                <a:latin typeface="Arial" panose="020B0604020202020204" pitchFamily="34" charset="0"/>
                <a:cs typeface="Arial" panose="020B0604020202020204" pitchFamily="34" charset="0"/>
              </a:rPr>
              <a:t>Calcium</a:t>
            </a:r>
            <a:r>
              <a:rPr lang="en-GB" altLang="en-US" sz="1400" dirty="0">
                <a:latin typeface="Arial" panose="020B0604020202020204" pitchFamily="34" charset="0"/>
                <a:cs typeface="Arial" panose="020B0604020202020204" pitchFamily="34" charset="0"/>
              </a:rPr>
              <a:t> is important for strong bones and teeth.</a:t>
            </a:r>
          </a:p>
          <a:p>
            <a:pPr marL="285750" indent="-285750">
              <a:lnSpc>
                <a:spcPct val="110000"/>
              </a:lnSpc>
              <a:spcBef>
                <a:spcPts val="600"/>
              </a:spcBef>
              <a:buFont typeface="Arial" panose="020B0604020202020204" pitchFamily="34" charset="0"/>
              <a:buChar char="•"/>
              <a:defRPr/>
            </a:pPr>
            <a:r>
              <a:rPr lang="en-GB" altLang="en-US" sz="1400" b="1" dirty="0">
                <a:latin typeface="Arial" panose="020B0604020202020204" pitchFamily="34" charset="0"/>
                <a:cs typeface="Arial" panose="020B0604020202020204" pitchFamily="34" charset="0"/>
              </a:rPr>
              <a:t>Iron</a:t>
            </a:r>
            <a:r>
              <a:rPr lang="en-GB" altLang="en-US" sz="1400" dirty="0">
                <a:latin typeface="Arial" panose="020B0604020202020204" pitchFamily="34" charset="0"/>
                <a:cs typeface="Arial" panose="020B0604020202020204" pitchFamily="34" charset="0"/>
              </a:rPr>
              <a:t> helps form haemoglobin, which is needed for the transport of oxygen and therefore to improve stamina levels. </a:t>
            </a:r>
          </a:p>
          <a:p>
            <a:pPr marL="285750" indent="-285750">
              <a:lnSpc>
                <a:spcPct val="110000"/>
              </a:lnSpc>
              <a:spcBef>
                <a:spcPts val="600"/>
              </a:spcBef>
              <a:buFont typeface="Arial" panose="020B0604020202020204" pitchFamily="34" charset="0"/>
              <a:buChar char="•"/>
              <a:defRPr/>
            </a:pPr>
            <a:r>
              <a:rPr lang="en-GB" altLang="en-US" sz="1400" b="1" dirty="0">
                <a:latin typeface="Arial" panose="020B0604020202020204" pitchFamily="34" charset="0"/>
                <a:cs typeface="Arial" panose="020B0604020202020204" pitchFamily="34" charset="0"/>
              </a:rPr>
              <a:t>Sodium</a:t>
            </a:r>
            <a:r>
              <a:rPr lang="en-GB" altLang="en-US" sz="1400"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helps maintain the balance of water in and around your cells. It's important for proper muscle and nerve function</a:t>
            </a:r>
            <a:endParaRPr lang="en-GB" altLang="en-US" sz="1400" dirty="0">
              <a:latin typeface="Arial" panose="020B0604020202020204" pitchFamily="34" charset="0"/>
              <a:cs typeface="Arial" panose="020B0604020202020204" pitchFamily="34" charset="0"/>
            </a:endParaRPr>
          </a:p>
          <a:p>
            <a:pPr marL="285750" indent="-285750">
              <a:lnSpc>
                <a:spcPct val="110000"/>
              </a:lnSpc>
              <a:spcBef>
                <a:spcPts val="600"/>
              </a:spcBef>
              <a:buFont typeface="Arial" panose="020B0604020202020204" pitchFamily="34" charset="0"/>
              <a:buChar char="•"/>
              <a:defRPr/>
            </a:pPr>
            <a:r>
              <a:rPr lang="en-GB" altLang="en-US" sz="1400" b="1" dirty="0">
                <a:latin typeface="Arial" panose="020B0604020202020204" pitchFamily="34" charset="0"/>
                <a:cs typeface="Arial" panose="020B0604020202020204" pitchFamily="34" charset="0"/>
              </a:rPr>
              <a:t>Iodine</a:t>
            </a:r>
            <a:r>
              <a:rPr lang="en-GB" altLang="en-US" sz="1400"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helps make thyroid hormones, which help keep cells and the metabolic rate (the speed at which chemical reactions take place in the body) healthy.</a:t>
            </a:r>
            <a:endParaRPr lang="en-GB" altLang="en-US" sz="1400" dirty="0">
              <a:latin typeface="Arial" panose="020B0604020202020204" pitchFamily="34" charset="0"/>
              <a:cs typeface="Arial" panose="020B0604020202020204" pitchFamily="34" charset="0"/>
            </a:endParaRPr>
          </a:p>
        </p:txBody>
      </p:sp>
      <p:pic>
        <p:nvPicPr>
          <p:cNvPr id="4" name="Picture 3" descr="The human body element composition infographic">
            <a:extLst>
              <a:ext uri="{FF2B5EF4-FFF2-40B4-BE49-F238E27FC236}">
                <a16:creationId xmlns:a16="http://schemas.microsoft.com/office/drawing/2014/main" id="{3F524264-6C57-4EC3-843C-F5D4C9C4FD3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92080" y="1437531"/>
            <a:ext cx="3643217" cy="2592288"/>
          </a:xfrm>
          <a:prstGeom prst="rect">
            <a:avLst/>
          </a:prstGeom>
        </p:spPr>
      </p:pic>
    </p:spTree>
    <p:extLst>
      <p:ext uri="{BB962C8B-B14F-4D97-AF65-F5344CB8AC3E}">
        <p14:creationId xmlns:p14="http://schemas.microsoft.com/office/powerpoint/2010/main" val="132538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Micronutrients – Minerals</a:t>
            </a:r>
          </a:p>
          <a:p>
            <a:pPr>
              <a:defRPr/>
            </a:pPr>
            <a:r>
              <a:rPr lang="en-GB" altLang="en-US" sz="1400" dirty="0">
                <a:latin typeface="Arial" panose="020B0604020202020204" pitchFamily="34" charset="0"/>
                <a:cs typeface="Arial" panose="020B0604020202020204" pitchFamily="34" charset="0"/>
              </a:rPr>
              <a:t>Minerals tend to be dissolved by the body as ions and are called electrolytes.</a:t>
            </a:r>
          </a:p>
          <a:p>
            <a:pPr>
              <a:defRPr/>
            </a:pPr>
            <a:r>
              <a:rPr lang="en-GB" altLang="en-US" sz="1400" dirty="0">
                <a:latin typeface="Arial" panose="020B0604020202020204" pitchFamily="34" charset="0"/>
                <a:cs typeface="Arial" panose="020B0604020202020204" pitchFamily="34" charset="0"/>
              </a:rPr>
              <a:t>It is important to get the right balance of minerals as too much of one can cause issues, for example to much sodium (salt) can result in high blood pressure. </a:t>
            </a:r>
          </a:p>
          <a:p>
            <a:pPr marL="0" indent="0">
              <a:buNone/>
              <a:defRPr/>
            </a:pPr>
            <a:r>
              <a:rPr lang="en-GB" altLang="en-US" sz="1400" dirty="0">
                <a:latin typeface="Arial" panose="020B0604020202020204" pitchFamily="34" charset="0"/>
                <a:cs typeface="Arial" panose="020B0604020202020204" pitchFamily="34" charset="0"/>
              </a:rPr>
              <a:t>Summary of minerals - </a:t>
            </a:r>
            <a:r>
              <a:rPr lang="en-GB" altLang="en-US" sz="1400" dirty="0">
                <a:latin typeface="Arial" panose="020B0604020202020204" pitchFamily="34" charset="0"/>
                <a:cs typeface="Arial" panose="020B0604020202020204" pitchFamily="34" charset="0"/>
                <a:hlinkClick r:id="rId2"/>
              </a:rPr>
              <a:t>https://www.youtube.com/watch?v=q4BRJMFYokI</a:t>
            </a:r>
            <a:endParaRPr lang="en-GB" altLang="en-US" sz="1400" dirty="0">
              <a:latin typeface="Arial" panose="020B0604020202020204" pitchFamily="34" charset="0"/>
              <a:cs typeface="Arial" panose="020B0604020202020204" pitchFamily="34" charset="0"/>
            </a:endParaRPr>
          </a:p>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Learner activity: </a:t>
            </a:r>
          </a:p>
          <a:p>
            <a:pPr marL="0" indent="0">
              <a:spcBef>
                <a:spcPts val="1600"/>
              </a:spcBef>
              <a:buNone/>
            </a:pPr>
            <a:r>
              <a:rPr lang="en-US" sz="1400" dirty="0">
                <a:latin typeface="Arial" panose="020B0604020202020204" pitchFamily="34" charset="0"/>
                <a:cs typeface="Arial" panose="020B0604020202020204" pitchFamily="34" charset="0"/>
              </a:rPr>
              <a:t>Research the different minerals our body needs and find out what they do and what could happen if you consume too much. </a:t>
            </a:r>
          </a:p>
          <a:p>
            <a:pPr marL="0" indent="0">
              <a:spcBef>
                <a:spcPts val="1600"/>
              </a:spcBef>
              <a:buNone/>
            </a:pPr>
            <a:r>
              <a:rPr lang="en-US" sz="1400" dirty="0">
                <a:latin typeface="Arial" panose="020B0604020202020204" pitchFamily="34" charset="0"/>
                <a:cs typeface="Arial" panose="020B0604020202020204" pitchFamily="34" charset="0"/>
              </a:rPr>
              <a:t>Now make a presentation about the different minerals and present it to your class. </a:t>
            </a:r>
          </a:p>
        </p:txBody>
      </p:sp>
    </p:spTree>
    <p:extLst>
      <p:ext uri="{BB962C8B-B14F-4D97-AF65-F5344CB8AC3E}">
        <p14:creationId xmlns:p14="http://schemas.microsoft.com/office/powerpoint/2010/main" val="4172754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3894583"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buNone/>
              <a:defRPr/>
            </a:pPr>
            <a:r>
              <a:rPr lang="en-GB" altLang="en-US" sz="1400" b="1" dirty="0">
                <a:solidFill>
                  <a:srgbClr val="233588"/>
                </a:solidFill>
                <a:latin typeface="Arial" panose="020B0604020202020204" pitchFamily="34" charset="0"/>
                <a:cs typeface="Arial" panose="020B0604020202020204" pitchFamily="34" charset="0"/>
              </a:rPr>
              <a:t>Micronutrients – Fibre </a:t>
            </a:r>
          </a:p>
          <a:p>
            <a:pPr marL="285750" indent="-285750">
              <a:spcBef>
                <a:spcPts val="600"/>
              </a:spcBef>
              <a:buFont typeface="Arial" panose="020B0604020202020204" pitchFamily="34" charset="0"/>
              <a:buChar char="•"/>
              <a:defRPr/>
            </a:pPr>
            <a:r>
              <a:rPr lang="en-GB" sz="1400" dirty="0">
                <a:latin typeface="Arial" panose="020B0604020202020204" pitchFamily="34" charset="0"/>
                <a:cs typeface="Arial" panose="020B0604020202020204" pitchFamily="34" charset="0"/>
              </a:rPr>
              <a:t>The main role of fibre is to keep the digestive system healthy</a:t>
            </a:r>
            <a:endParaRPr lang="en-GB" altLang="en-US" sz="14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Fibre is important during exercise as it can slow down the time it takes the body to break down food, which results in a slower, more sustained, release of energy. </a:t>
            </a:r>
          </a:p>
          <a:p>
            <a:pPr marL="285750" indent="-285750">
              <a:spcBef>
                <a:spcPts val="600"/>
              </a:spcBef>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Good sources of fibre include wholemeal bread  and pasta, nuts, seeds, fruit, vegetables and pulses. </a:t>
            </a:r>
          </a:p>
          <a:p>
            <a:pPr defTabSz="914400"/>
            <a:endParaRPr lang="en-GB" sz="1400" kern="0" dirty="0"/>
          </a:p>
        </p:txBody>
      </p:sp>
      <p:pic>
        <p:nvPicPr>
          <p:cNvPr id="4" name="Picture 3" descr="Fibre">
            <a:extLst>
              <a:ext uri="{FF2B5EF4-FFF2-40B4-BE49-F238E27FC236}">
                <a16:creationId xmlns:a16="http://schemas.microsoft.com/office/drawing/2014/main" id="{B266D671-0B3E-45FB-9B03-8FCFBA512C7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37430" y="1213867"/>
            <a:ext cx="4071601" cy="2715766"/>
          </a:xfrm>
          <a:prstGeom prst="rect">
            <a:avLst/>
          </a:prstGeom>
        </p:spPr>
      </p:pic>
    </p:spTree>
    <p:extLst>
      <p:ext uri="{BB962C8B-B14F-4D97-AF65-F5344CB8AC3E}">
        <p14:creationId xmlns:p14="http://schemas.microsoft.com/office/powerpoint/2010/main" val="3838526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4686671" cy="408391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nSpc>
                <a:spcPct val="80000"/>
              </a:lnSpc>
              <a:spcBef>
                <a:spcPts val="600"/>
              </a:spcBef>
              <a:buNone/>
              <a:defRPr/>
            </a:pPr>
            <a:r>
              <a:rPr lang="en-GB" altLang="en-US" sz="1400" b="1" dirty="0">
                <a:solidFill>
                  <a:srgbClr val="233588"/>
                </a:solidFill>
                <a:latin typeface="Arial" panose="020B0604020202020204" pitchFamily="34" charset="0"/>
                <a:cs typeface="Arial" panose="020B0604020202020204" pitchFamily="34" charset="0"/>
              </a:rPr>
              <a:t>Water</a:t>
            </a:r>
          </a:p>
          <a:p>
            <a:pPr marL="285750" indent="-285750">
              <a:spcBef>
                <a:spcPts val="600"/>
              </a:spcBef>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Water constitutes up to 60% of a person’s body weight and is essential for good health. </a:t>
            </a:r>
          </a:p>
          <a:p>
            <a:pPr marL="285750" indent="-285750">
              <a:spcBef>
                <a:spcPts val="600"/>
              </a:spcBef>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It carries nutrients to cells in the body and removes waste products.</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Helps maximize physical performance. </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Significantly affects energy levels and brain function. </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May help prevent and treat headaches. </a:t>
            </a:r>
          </a:p>
          <a:p>
            <a:pPr marL="285750" indent="-285750">
              <a:spcBef>
                <a:spcPts val="600"/>
              </a:spcBef>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It also helps to control body temperature.</a:t>
            </a:r>
          </a:p>
          <a:p>
            <a:pPr marL="0" indent="0">
              <a:spcBef>
                <a:spcPts val="600"/>
              </a:spcBef>
              <a:buNone/>
            </a:pPr>
            <a:r>
              <a:rPr lang="en-US" sz="1400" b="1" dirty="0">
                <a:solidFill>
                  <a:srgbClr val="233588"/>
                </a:solidFill>
                <a:latin typeface="Arial" panose="020B0604020202020204" pitchFamily="34" charset="0"/>
                <a:cs typeface="Arial" panose="020B0604020202020204" pitchFamily="34" charset="0"/>
              </a:rPr>
              <a:t>Learner activity: </a:t>
            </a:r>
            <a:r>
              <a:rPr lang="en-US" sz="1400" dirty="0">
                <a:latin typeface="Arial" panose="020B0604020202020204" pitchFamily="34" charset="0"/>
                <a:cs typeface="Arial" panose="020B0604020202020204" pitchFamily="34" charset="0"/>
              </a:rPr>
              <a:t>How many glasses of water do you think you need to drink per day to keep healthy?</a:t>
            </a:r>
          </a:p>
          <a:p>
            <a:pPr marL="0" indent="0">
              <a:spcBef>
                <a:spcPts val="600"/>
              </a:spcBef>
              <a:buNone/>
            </a:pPr>
            <a:r>
              <a:rPr lang="en-US" sz="1400" dirty="0">
                <a:latin typeface="Arial" panose="020B0604020202020204" pitchFamily="34" charset="0"/>
                <a:cs typeface="Arial" panose="020B0604020202020204" pitchFamily="34" charset="0"/>
              </a:rPr>
              <a:t>Now watch this video to see how much water you should drink per day.  </a:t>
            </a:r>
            <a:r>
              <a:rPr lang="en-US" sz="1400" dirty="0">
                <a:latin typeface="Arial" panose="020B0604020202020204" pitchFamily="34" charset="0"/>
                <a:cs typeface="Arial" panose="020B0604020202020204" pitchFamily="34" charset="0"/>
                <a:hlinkClick r:id="rId2"/>
              </a:rPr>
              <a:t>https://www.youtube.com/watch?v=oW6UI_d98Yw</a:t>
            </a:r>
            <a:r>
              <a:rPr lang="en-US" sz="1400" dirty="0">
                <a:latin typeface="Arial" panose="020B0604020202020204" pitchFamily="34" charset="0"/>
                <a:cs typeface="Arial" panose="020B0604020202020204" pitchFamily="34" charset="0"/>
              </a:rPr>
              <a:t> </a:t>
            </a:r>
          </a:p>
        </p:txBody>
      </p:sp>
      <p:pic>
        <p:nvPicPr>
          <p:cNvPr id="4" name="Picture 3" descr="A person drinking from plastic bottle">
            <a:extLst>
              <a:ext uri="{FF2B5EF4-FFF2-40B4-BE49-F238E27FC236}">
                <a16:creationId xmlns:a16="http://schemas.microsoft.com/office/drawing/2014/main" id="{75311926-74CD-4F2E-BA77-9B0379149E6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063" r="6477"/>
          <a:stretch/>
        </p:blipFill>
        <p:spPr>
          <a:xfrm>
            <a:off x="5292080" y="1347614"/>
            <a:ext cx="3456384" cy="2850850"/>
          </a:xfrm>
          <a:prstGeom prst="rect">
            <a:avLst/>
          </a:prstGeom>
        </p:spPr>
      </p:pic>
    </p:spTree>
    <p:extLst>
      <p:ext uri="{BB962C8B-B14F-4D97-AF65-F5344CB8AC3E}">
        <p14:creationId xmlns:p14="http://schemas.microsoft.com/office/powerpoint/2010/main" val="1574257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buNone/>
            </a:pPr>
            <a:r>
              <a:rPr lang="en-GB" sz="1400" b="1" dirty="0">
                <a:solidFill>
                  <a:srgbClr val="233588"/>
                </a:solidFill>
                <a:latin typeface="Arial" panose="020B0604020202020204" pitchFamily="34" charset="0"/>
                <a:cs typeface="Arial" panose="020B0604020202020204" pitchFamily="34" charset="0"/>
              </a:rPr>
              <a:t>1.4 Nutritional advice.</a:t>
            </a:r>
          </a:p>
          <a:p>
            <a:pPr marL="0" indent="0">
              <a:buNone/>
            </a:pPr>
            <a:r>
              <a:rPr lang="en-GB" sz="1400" b="1" dirty="0">
                <a:solidFill>
                  <a:srgbClr val="233588"/>
                </a:solidFill>
                <a:latin typeface="Arial" panose="020B0604020202020204" pitchFamily="34" charset="0"/>
                <a:cs typeface="Arial" panose="020B0604020202020204" pitchFamily="34" charset="0"/>
              </a:rPr>
              <a:t>Current recommended guidelines from public health sources</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Recommended guidelines will give us information on the  RDA (recommended daily allowance) for each food group.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There are many different public health sources that can give us recommended guidelines of each food group.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It is important when researching that you ensure you are using websites based in the UK</a:t>
            </a:r>
          </a:p>
          <a:p>
            <a:pPr marL="0" indent="0">
              <a:buNone/>
            </a:pPr>
            <a:endParaRPr lang="en-GB" sz="1400" dirty="0">
              <a:latin typeface="Arial" panose="020B0604020202020204" pitchFamily="34" charset="0"/>
              <a:cs typeface="Arial" panose="020B0604020202020204" pitchFamily="34" charset="0"/>
            </a:endParaRPr>
          </a:p>
          <a:p>
            <a:pPr marL="0" indent="0">
              <a:buNone/>
            </a:pPr>
            <a:r>
              <a:rPr lang="en-GB" sz="1400" b="1" dirty="0">
                <a:solidFill>
                  <a:srgbClr val="233588"/>
                </a:solidFill>
                <a:latin typeface="Arial" panose="020B0604020202020204" pitchFamily="34" charset="0"/>
                <a:cs typeface="Arial" panose="020B0604020202020204" pitchFamily="34" charset="0"/>
              </a:rPr>
              <a:t>Learner activity:</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Make a list of UK based websites you can use to gain information on the RDA for each food group.</a:t>
            </a:r>
          </a:p>
          <a:p>
            <a:pPr marL="0" indent="0">
              <a:buNone/>
            </a:pPr>
            <a:r>
              <a:rPr lang="en-GB" sz="1400" dirty="0">
                <a:latin typeface="Arial" panose="020B0604020202020204" pitchFamily="34" charset="0"/>
                <a:cs typeface="Arial" panose="020B0604020202020204" pitchFamily="34" charset="0"/>
              </a:rPr>
              <a:t>One to get you started is:</a:t>
            </a:r>
          </a:p>
          <a:p>
            <a:pPr marL="0" indent="0">
              <a:buNone/>
            </a:pPr>
            <a:r>
              <a:rPr lang="en-GB" sz="1400" dirty="0">
                <a:latin typeface="Arial" panose="020B0604020202020204" pitchFamily="34" charset="0"/>
                <a:cs typeface="Arial" panose="020B0604020202020204" pitchFamily="34" charset="0"/>
                <a:hlinkClick r:id="rId2"/>
              </a:rPr>
              <a:t>https://www.nhs.uk/live-well/eat-well/</a:t>
            </a:r>
            <a:r>
              <a:rPr lang="en-GB"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47491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79208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GB" sz="1400" b="1" dirty="0">
                <a:solidFill>
                  <a:srgbClr val="233588"/>
                </a:solidFill>
              </a:rPr>
              <a:t>1.4 Nutritional advice.</a:t>
            </a:r>
            <a:endParaRPr lang="en-US" sz="1400" dirty="0">
              <a:solidFill>
                <a:srgbClr val="233588"/>
              </a:solidFill>
              <a:latin typeface="Arial" panose="020B0604020202020204" pitchFamily="34" charset="0"/>
              <a:cs typeface="Arial" panose="020B0604020202020204" pitchFamily="34" charset="0"/>
            </a:endParaRPr>
          </a:p>
          <a:p>
            <a:pPr marL="0" indent="0">
              <a:spcBef>
                <a:spcPts val="1600"/>
              </a:spcBef>
              <a:buNone/>
            </a:pPr>
            <a:r>
              <a:rPr lang="en-US" sz="1400" dirty="0">
                <a:latin typeface="Arial" panose="020B0604020202020204" pitchFamily="34" charset="0"/>
                <a:cs typeface="Arial" panose="020B0604020202020204" pitchFamily="34" charset="0"/>
              </a:rPr>
              <a:t>It is recommended the following amount of each nutrient per day for an adult.</a:t>
            </a:r>
          </a:p>
          <a:p>
            <a:pPr defTabSz="914400"/>
            <a:endParaRPr lang="en-GB" sz="1400" kern="0" dirty="0"/>
          </a:p>
        </p:txBody>
      </p:sp>
      <p:graphicFrame>
        <p:nvGraphicFramePr>
          <p:cNvPr id="4" name="Table 5">
            <a:extLst>
              <a:ext uri="{FF2B5EF4-FFF2-40B4-BE49-F238E27FC236}">
                <a16:creationId xmlns:a16="http://schemas.microsoft.com/office/drawing/2014/main" id="{5EBA3F62-EA2F-4C6F-A1DB-7E93305AB2EF}"/>
              </a:ext>
            </a:extLst>
          </p:cNvPr>
          <p:cNvGraphicFramePr>
            <a:graphicFrameLocks noGrp="1"/>
          </p:cNvGraphicFramePr>
          <p:nvPr>
            <p:extLst>
              <p:ext uri="{D42A27DB-BD31-4B8C-83A1-F6EECF244321}">
                <p14:modId xmlns:p14="http://schemas.microsoft.com/office/powerpoint/2010/main" val="4188292779"/>
              </p:ext>
            </p:extLst>
          </p:nvPr>
        </p:nvGraphicFramePr>
        <p:xfrm>
          <a:off x="533399" y="1851670"/>
          <a:ext cx="7350969" cy="2582384"/>
        </p:xfrm>
        <a:graphic>
          <a:graphicData uri="http://schemas.openxmlformats.org/drawingml/2006/table">
            <a:tbl>
              <a:tblPr firstRow="1" bandRow="1">
                <a:tableStyleId>{93296810-A885-4BE3-A3E7-6D5BEEA58F35}</a:tableStyleId>
              </a:tblPr>
              <a:tblGrid>
                <a:gridCol w="2217911">
                  <a:extLst>
                    <a:ext uri="{9D8B030D-6E8A-4147-A177-3AD203B41FA5}">
                      <a16:colId xmlns:a16="http://schemas.microsoft.com/office/drawing/2014/main" val="620153853"/>
                    </a:ext>
                  </a:extLst>
                </a:gridCol>
                <a:gridCol w="5133058">
                  <a:extLst>
                    <a:ext uri="{9D8B030D-6E8A-4147-A177-3AD203B41FA5}">
                      <a16:colId xmlns:a16="http://schemas.microsoft.com/office/drawing/2014/main" val="1772827264"/>
                    </a:ext>
                  </a:extLst>
                </a:gridCol>
              </a:tblGrid>
              <a:tr h="286627">
                <a:tc>
                  <a:txBody>
                    <a:bodyPr/>
                    <a:lstStyle/>
                    <a:p>
                      <a:r>
                        <a:rPr lang="en-GB" sz="1400" dirty="0"/>
                        <a:t>Food Group</a:t>
                      </a:r>
                    </a:p>
                  </a:txBody>
                  <a:tcPr marL="92216" marR="92216" marT="46108" marB="46108">
                    <a:solidFill>
                      <a:srgbClr val="233588"/>
                    </a:solidFill>
                  </a:tcPr>
                </a:tc>
                <a:tc>
                  <a:txBody>
                    <a:bodyPr/>
                    <a:lstStyle/>
                    <a:p>
                      <a:r>
                        <a:rPr lang="en-GB" sz="1400" dirty="0"/>
                        <a:t>RDA</a:t>
                      </a:r>
                    </a:p>
                  </a:txBody>
                  <a:tcPr marL="92216" marR="92216" marT="46108" marB="46108">
                    <a:solidFill>
                      <a:srgbClr val="233588"/>
                    </a:solidFill>
                  </a:tcPr>
                </a:tc>
                <a:extLst>
                  <a:ext uri="{0D108BD9-81ED-4DB2-BD59-A6C34878D82A}">
                    <a16:rowId xmlns:a16="http://schemas.microsoft.com/office/drawing/2014/main" val="663982580"/>
                  </a:ext>
                </a:extLst>
              </a:tr>
              <a:tr h="486756">
                <a:tc>
                  <a:txBody>
                    <a:bodyPr/>
                    <a:lstStyle/>
                    <a:p>
                      <a:r>
                        <a:rPr lang="en-GB" sz="1400" dirty="0"/>
                        <a:t>Carbohydrates</a:t>
                      </a:r>
                    </a:p>
                  </a:txBody>
                  <a:tcPr marL="92216" marR="92216" marT="46108" marB="46108">
                    <a:solidFill>
                      <a:srgbClr val="233588">
                        <a:alpha val="30000"/>
                      </a:srgbClr>
                    </a:solidFill>
                  </a:tcPr>
                </a:tc>
                <a:tc>
                  <a:txBody>
                    <a:bodyPr/>
                    <a:lstStyle/>
                    <a:p>
                      <a:r>
                        <a:rPr lang="en-GB" sz="1400" b="0" i="0" u="none" strike="noStrike" kern="1200" dirty="0">
                          <a:solidFill>
                            <a:schemeClr val="dk1"/>
                          </a:solidFill>
                          <a:effectLst/>
                          <a:latin typeface="+mn-lt"/>
                          <a:ea typeface="+mn-ea"/>
                          <a:cs typeface="+mn-cs"/>
                        </a:rPr>
                        <a:t>Just over a third of your diet – around 252g for men and 198g for women</a:t>
                      </a:r>
                      <a:endParaRPr lang="en-GB" sz="1400" dirty="0"/>
                    </a:p>
                  </a:txBody>
                  <a:tcPr marL="92216" marR="92216" marT="46108" marB="46108">
                    <a:solidFill>
                      <a:srgbClr val="233588">
                        <a:alpha val="30000"/>
                      </a:srgbClr>
                    </a:solidFill>
                  </a:tcPr>
                </a:tc>
                <a:extLst>
                  <a:ext uri="{0D108BD9-81ED-4DB2-BD59-A6C34878D82A}">
                    <a16:rowId xmlns:a16="http://schemas.microsoft.com/office/drawing/2014/main" val="4097457940"/>
                  </a:ext>
                </a:extLst>
              </a:tr>
              <a:tr h="486756">
                <a:tc>
                  <a:txBody>
                    <a:bodyPr/>
                    <a:lstStyle/>
                    <a:p>
                      <a:r>
                        <a:rPr lang="en-GB" sz="1400" dirty="0"/>
                        <a:t>Fats</a:t>
                      </a:r>
                    </a:p>
                  </a:txBody>
                  <a:tcPr marL="92216" marR="92216" marT="46108" marB="46108">
                    <a:solidFill>
                      <a:srgbClr val="233588">
                        <a:alpha val="10000"/>
                      </a:srgbClr>
                    </a:solidFill>
                  </a:tcPr>
                </a:tc>
                <a:tc>
                  <a:txBody>
                    <a:bodyPr/>
                    <a:lstStyle/>
                    <a:p>
                      <a:r>
                        <a:rPr lang="en-GB" sz="1400" b="0" i="0" u="none" strike="noStrike" kern="1200" dirty="0">
                          <a:solidFill>
                            <a:schemeClr val="dk1"/>
                          </a:solidFill>
                          <a:effectLst/>
                          <a:latin typeface="+mn-lt"/>
                          <a:ea typeface="+mn-ea"/>
                          <a:cs typeface="+mn-cs"/>
                        </a:rPr>
                        <a:t>44 to 78 grams a day, with no more than 20g coming from saturated fats (bad fats) </a:t>
                      </a:r>
                      <a:endParaRPr lang="en-GB" sz="1400" b="0" dirty="0"/>
                    </a:p>
                  </a:txBody>
                  <a:tcPr marL="92216" marR="92216" marT="46108" marB="46108">
                    <a:solidFill>
                      <a:srgbClr val="233588">
                        <a:alpha val="10000"/>
                      </a:srgbClr>
                    </a:solidFill>
                  </a:tcPr>
                </a:tc>
                <a:extLst>
                  <a:ext uri="{0D108BD9-81ED-4DB2-BD59-A6C34878D82A}">
                    <a16:rowId xmlns:a16="http://schemas.microsoft.com/office/drawing/2014/main" val="4288746985"/>
                  </a:ext>
                </a:extLst>
              </a:tr>
              <a:tr h="486756">
                <a:tc>
                  <a:txBody>
                    <a:bodyPr/>
                    <a:lstStyle/>
                    <a:p>
                      <a:r>
                        <a:rPr lang="en-GB" sz="1400" dirty="0"/>
                        <a:t>Protein</a:t>
                      </a:r>
                    </a:p>
                  </a:txBody>
                  <a:tcPr marL="92216" marR="92216" marT="46108" marB="46108">
                    <a:solidFill>
                      <a:srgbClr val="233588">
                        <a:alpha val="30000"/>
                      </a:srgbClr>
                    </a:solidFill>
                  </a:tcPr>
                </a:tc>
                <a:tc>
                  <a:txBody>
                    <a:bodyPr/>
                    <a:lstStyle/>
                    <a:p>
                      <a:r>
                        <a:rPr lang="en-GB" sz="1400" b="0" i="0" u="none" strike="noStrike" kern="1200" dirty="0">
                          <a:solidFill>
                            <a:schemeClr val="dk1"/>
                          </a:solidFill>
                          <a:effectLst/>
                          <a:latin typeface="+mn-lt"/>
                          <a:ea typeface="+mn-ea"/>
                          <a:cs typeface="+mn-cs"/>
                        </a:rPr>
                        <a:t>0.8 grams per</a:t>
                      </a:r>
                      <a:r>
                        <a:rPr lang="en-GB" sz="1400" b="1" i="0" u="none" strike="noStrike" kern="1200" dirty="0">
                          <a:solidFill>
                            <a:schemeClr val="dk1"/>
                          </a:solidFill>
                          <a:effectLst/>
                          <a:latin typeface="+mn-lt"/>
                          <a:ea typeface="+mn-ea"/>
                          <a:cs typeface="+mn-cs"/>
                        </a:rPr>
                        <a:t> </a:t>
                      </a:r>
                      <a:r>
                        <a:rPr lang="en-GB" sz="1400" b="0" i="0" u="none" strike="noStrike" kern="1200" dirty="0">
                          <a:solidFill>
                            <a:schemeClr val="dk1"/>
                          </a:solidFill>
                          <a:effectLst/>
                          <a:latin typeface="+mn-lt"/>
                          <a:ea typeface="+mn-ea"/>
                          <a:cs typeface="+mn-cs"/>
                        </a:rPr>
                        <a:t>kg of body weight, so a 60KG person would need 48g per day. </a:t>
                      </a:r>
                      <a:endParaRPr lang="en-GB" sz="1400" dirty="0"/>
                    </a:p>
                  </a:txBody>
                  <a:tcPr marL="92216" marR="92216" marT="46108" marB="46108">
                    <a:solidFill>
                      <a:srgbClr val="233588">
                        <a:alpha val="30000"/>
                      </a:srgbClr>
                    </a:solidFill>
                  </a:tcPr>
                </a:tc>
                <a:extLst>
                  <a:ext uri="{0D108BD9-81ED-4DB2-BD59-A6C34878D82A}">
                    <a16:rowId xmlns:a16="http://schemas.microsoft.com/office/drawing/2014/main" val="703089016"/>
                  </a:ext>
                </a:extLst>
              </a:tr>
              <a:tr h="360000">
                <a:tc>
                  <a:txBody>
                    <a:bodyPr/>
                    <a:lstStyle/>
                    <a:p>
                      <a:r>
                        <a:rPr lang="en-GB" sz="1400" dirty="0"/>
                        <a:t>Fibre</a:t>
                      </a:r>
                    </a:p>
                  </a:txBody>
                  <a:tcPr marL="92216" marR="92216" marT="46108" marB="46108">
                    <a:solidFill>
                      <a:srgbClr val="233588">
                        <a:alpha val="10000"/>
                      </a:srgbClr>
                    </a:solidFill>
                  </a:tcPr>
                </a:tc>
                <a:tc>
                  <a:txBody>
                    <a:bodyPr/>
                    <a:lstStyle/>
                    <a:p>
                      <a:r>
                        <a:rPr lang="en-GB" sz="1400" b="0" i="0" u="none" strike="noStrike" kern="1200" dirty="0">
                          <a:solidFill>
                            <a:schemeClr val="dk1"/>
                          </a:solidFill>
                          <a:effectLst/>
                          <a:latin typeface="+mn-lt"/>
                          <a:ea typeface="+mn-ea"/>
                          <a:cs typeface="+mn-cs"/>
                        </a:rPr>
                        <a:t>Adults are advised to eat an average of 30g a day</a:t>
                      </a:r>
                      <a:endParaRPr lang="en-GB" sz="1400" dirty="0"/>
                    </a:p>
                  </a:txBody>
                  <a:tcPr marL="92216" marR="92216" marT="46108" marB="46108">
                    <a:solidFill>
                      <a:srgbClr val="233588">
                        <a:alpha val="10000"/>
                      </a:srgbClr>
                    </a:solidFill>
                  </a:tcPr>
                </a:tc>
                <a:extLst>
                  <a:ext uri="{0D108BD9-81ED-4DB2-BD59-A6C34878D82A}">
                    <a16:rowId xmlns:a16="http://schemas.microsoft.com/office/drawing/2014/main" val="493246646"/>
                  </a:ext>
                </a:extLst>
              </a:tr>
              <a:tr h="360000">
                <a:tc>
                  <a:txBody>
                    <a:bodyPr/>
                    <a:lstStyle/>
                    <a:p>
                      <a:r>
                        <a:rPr lang="en-GB" sz="1400" dirty="0"/>
                        <a:t>Water</a:t>
                      </a:r>
                    </a:p>
                  </a:txBody>
                  <a:tcPr marL="92216" marR="92216" marT="46108" marB="46108">
                    <a:solidFill>
                      <a:srgbClr val="233588">
                        <a:alpha val="30000"/>
                      </a:srgbClr>
                    </a:solidFill>
                  </a:tcPr>
                </a:tc>
                <a:tc>
                  <a:txBody>
                    <a:bodyPr/>
                    <a:lstStyle/>
                    <a:p>
                      <a:r>
                        <a:rPr lang="en-GB" sz="1400" b="0" i="0" u="none" strike="noStrike" kern="1200" dirty="0">
                          <a:solidFill>
                            <a:schemeClr val="dk1"/>
                          </a:solidFill>
                          <a:effectLst/>
                          <a:latin typeface="+mn-lt"/>
                          <a:ea typeface="+mn-ea"/>
                          <a:cs typeface="+mn-cs"/>
                        </a:rPr>
                        <a:t>6-8 glasses. </a:t>
                      </a:r>
                      <a:endParaRPr lang="en-GB" sz="1400" dirty="0"/>
                    </a:p>
                  </a:txBody>
                  <a:tcPr marL="92216" marR="92216" marT="46108" marB="46108">
                    <a:solidFill>
                      <a:srgbClr val="233588">
                        <a:alpha val="30000"/>
                      </a:srgbClr>
                    </a:solidFill>
                  </a:tcPr>
                </a:tc>
                <a:extLst>
                  <a:ext uri="{0D108BD9-81ED-4DB2-BD59-A6C34878D82A}">
                    <a16:rowId xmlns:a16="http://schemas.microsoft.com/office/drawing/2014/main" val="1191670492"/>
                  </a:ext>
                </a:extLst>
              </a:tr>
            </a:tbl>
          </a:graphicData>
        </a:graphic>
      </p:graphicFrame>
    </p:spTree>
    <p:extLst>
      <p:ext uri="{BB962C8B-B14F-4D97-AF65-F5344CB8AC3E}">
        <p14:creationId xmlns:p14="http://schemas.microsoft.com/office/powerpoint/2010/main" val="2053323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r>
              <a:rPr lang="en-GB" sz="1400" b="1" dirty="0">
                <a:solidFill>
                  <a:srgbClr val="233588"/>
                </a:solidFill>
              </a:rPr>
              <a:t>1.4 Nutritional advice, i.e.</a:t>
            </a:r>
          </a:p>
          <a:p>
            <a:pPr marL="6286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Current recommended guidelines from public health sources</a:t>
            </a:r>
          </a:p>
          <a:p>
            <a:pPr marL="628650" lvl="1"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6286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Associated with nutrition (e.g. the Eatwell plate, the food pyramid, food traffic lights)</a:t>
            </a:r>
          </a:p>
          <a:p>
            <a:pPr marL="628650" lvl="1"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6286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Common terminology (e.g. Recommended Daily Allowance (RDA), Optimum Level (OL), Safe Intake (SI), Estimated Average Requirement (EAR)) Food labelling (e.g. legal requirements, different ways information is displayed)</a:t>
            </a:r>
          </a:p>
          <a:p>
            <a:pPr marL="628650" lvl="1"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6286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Current healthy eating initiatives (e.g. Change4Life, Healthy Schools, Ministry of Food)</a:t>
            </a:r>
          </a:p>
          <a:p>
            <a:pPr defTabSz="914400"/>
            <a:endParaRPr lang="en-GB" sz="1400" kern="0" dirty="0"/>
          </a:p>
        </p:txBody>
      </p:sp>
    </p:spTree>
    <p:extLst>
      <p:ext uri="{BB962C8B-B14F-4D97-AF65-F5344CB8AC3E}">
        <p14:creationId xmlns:p14="http://schemas.microsoft.com/office/powerpoint/2010/main" val="121917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3534543"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GB" sz="1400" b="1" dirty="0">
                <a:solidFill>
                  <a:srgbClr val="233588"/>
                </a:solidFill>
                <a:latin typeface="Arial" panose="020B0604020202020204" pitchFamily="34" charset="0"/>
                <a:cs typeface="Arial" panose="020B0604020202020204" pitchFamily="34" charset="0"/>
              </a:rPr>
              <a:t>1.4 Nutritional advice.</a:t>
            </a:r>
            <a:endParaRPr lang="en-US" sz="1400" dirty="0">
              <a:solidFill>
                <a:srgbClr val="233588"/>
              </a:solidFill>
              <a:latin typeface="Arial" panose="020B0604020202020204" pitchFamily="34" charset="0"/>
              <a:cs typeface="Arial" panose="020B0604020202020204" pitchFamily="34" charset="0"/>
            </a:endParaRPr>
          </a:p>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Learner activity:</a:t>
            </a:r>
          </a:p>
          <a:p>
            <a:pPr marL="0" indent="0">
              <a:spcBef>
                <a:spcPts val="1600"/>
              </a:spcBef>
              <a:buNone/>
            </a:pPr>
            <a:r>
              <a:rPr lang="en-US" sz="1400" dirty="0">
                <a:latin typeface="Arial" panose="020B0604020202020204" pitchFamily="34" charset="0"/>
                <a:cs typeface="Arial" panose="020B0604020202020204" pitchFamily="34" charset="0"/>
              </a:rPr>
              <a:t>Using the NHS website, fill out the table below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hlinkClick r:id="rId2"/>
              </a:rPr>
              <a:t>https://www.nhs.uk/conditions/vitamins-and-minerals/</a:t>
            </a:r>
            <a:endParaRPr lang="en-US" sz="1400" dirty="0">
              <a:latin typeface="Arial" panose="020B0604020202020204" pitchFamily="34" charset="0"/>
              <a:cs typeface="Arial" panose="020B0604020202020204" pitchFamily="34" charset="0"/>
            </a:endParaRPr>
          </a:p>
          <a:p>
            <a:pPr defTabSz="914400"/>
            <a:endParaRPr lang="en-GB" sz="1400" kern="0" dirty="0"/>
          </a:p>
        </p:txBody>
      </p:sp>
      <p:graphicFrame>
        <p:nvGraphicFramePr>
          <p:cNvPr id="4" name="Table 5">
            <a:extLst>
              <a:ext uri="{FF2B5EF4-FFF2-40B4-BE49-F238E27FC236}">
                <a16:creationId xmlns:a16="http://schemas.microsoft.com/office/drawing/2014/main" id="{8F5EF15C-CB9F-4BBA-95BD-0333DE55AAC3}"/>
              </a:ext>
            </a:extLst>
          </p:cNvPr>
          <p:cNvGraphicFramePr>
            <a:graphicFrameLocks noGrp="1"/>
          </p:cNvGraphicFramePr>
          <p:nvPr>
            <p:extLst>
              <p:ext uri="{D42A27DB-BD31-4B8C-83A1-F6EECF244321}">
                <p14:modId xmlns:p14="http://schemas.microsoft.com/office/powerpoint/2010/main" val="3018548148"/>
              </p:ext>
            </p:extLst>
          </p:nvPr>
        </p:nvGraphicFramePr>
        <p:xfrm>
          <a:off x="4283967" y="1059582"/>
          <a:ext cx="4280595" cy="3600397"/>
        </p:xfrm>
        <a:graphic>
          <a:graphicData uri="http://schemas.openxmlformats.org/drawingml/2006/table">
            <a:tbl>
              <a:tblPr firstRow="1" bandRow="1">
                <a:tableStyleId>{93296810-A885-4BE3-A3E7-6D5BEEA58F35}</a:tableStyleId>
              </a:tblPr>
              <a:tblGrid>
                <a:gridCol w="1611282">
                  <a:extLst>
                    <a:ext uri="{9D8B030D-6E8A-4147-A177-3AD203B41FA5}">
                      <a16:colId xmlns:a16="http://schemas.microsoft.com/office/drawing/2014/main" val="2384706971"/>
                    </a:ext>
                  </a:extLst>
                </a:gridCol>
                <a:gridCol w="2669313">
                  <a:extLst>
                    <a:ext uri="{9D8B030D-6E8A-4147-A177-3AD203B41FA5}">
                      <a16:colId xmlns:a16="http://schemas.microsoft.com/office/drawing/2014/main" val="4174975151"/>
                    </a:ext>
                  </a:extLst>
                </a:gridCol>
              </a:tblGrid>
              <a:tr h="396022">
                <a:tc>
                  <a:txBody>
                    <a:bodyPr/>
                    <a:lstStyle/>
                    <a:p>
                      <a:r>
                        <a:rPr lang="en-GB" sz="1400" dirty="0"/>
                        <a:t>Vitamin/Minerals</a:t>
                      </a:r>
                    </a:p>
                  </a:txBody>
                  <a:tcPr marL="69650" marR="69650" marT="34825" marB="34825">
                    <a:solidFill>
                      <a:srgbClr val="233588"/>
                    </a:solidFill>
                  </a:tcPr>
                </a:tc>
                <a:tc>
                  <a:txBody>
                    <a:bodyPr/>
                    <a:lstStyle/>
                    <a:p>
                      <a:r>
                        <a:rPr lang="en-GB" sz="1400" dirty="0"/>
                        <a:t>RDA</a:t>
                      </a:r>
                    </a:p>
                  </a:txBody>
                  <a:tcPr marL="69650" marR="69650" marT="34825" marB="34825">
                    <a:solidFill>
                      <a:srgbClr val="233588"/>
                    </a:solidFill>
                  </a:tcPr>
                </a:tc>
                <a:extLst>
                  <a:ext uri="{0D108BD9-81ED-4DB2-BD59-A6C34878D82A}">
                    <a16:rowId xmlns:a16="http://schemas.microsoft.com/office/drawing/2014/main" val="2525485982"/>
                  </a:ext>
                </a:extLst>
              </a:tr>
              <a:tr h="311293">
                <a:tc>
                  <a:txBody>
                    <a:bodyPr/>
                    <a:lstStyle/>
                    <a:p>
                      <a:r>
                        <a:rPr lang="en-GB" sz="1400" dirty="0"/>
                        <a:t>A</a:t>
                      </a:r>
                    </a:p>
                  </a:txBody>
                  <a:tcPr marL="69650" marR="69650" marT="34825" marB="34825">
                    <a:solidFill>
                      <a:srgbClr val="233588">
                        <a:alpha val="30000"/>
                      </a:srgbClr>
                    </a:solidFill>
                  </a:tcPr>
                </a:tc>
                <a:tc>
                  <a:txBody>
                    <a:bodyPr/>
                    <a:lstStyle/>
                    <a:p>
                      <a:endParaRPr lang="en-GB" sz="1400" dirty="0"/>
                    </a:p>
                  </a:txBody>
                  <a:tcPr marL="69650" marR="69650" marT="34825" marB="34825">
                    <a:solidFill>
                      <a:srgbClr val="233588">
                        <a:alpha val="30000"/>
                      </a:srgbClr>
                    </a:solidFill>
                  </a:tcPr>
                </a:tc>
                <a:extLst>
                  <a:ext uri="{0D108BD9-81ED-4DB2-BD59-A6C34878D82A}">
                    <a16:rowId xmlns:a16="http://schemas.microsoft.com/office/drawing/2014/main" val="3049495150"/>
                  </a:ext>
                </a:extLst>
              </a:tr>
              <a:tr h="714031">
                <a:tc>
                  <a:txBody>
                    <a:bodyPr/>
                    <a:lstStyle/>
                    <a:p>
                      <a:r>
                        <a:rPr lang="en-GB" sz="1400" dirty="0"/>
                        <a:t>B (choose 3)</a:t>
                      </a:r>
                    </a:p>
                  </a:txBody>
                  <a:tcPr marL="69650" marR="69650" marT="34825" marB="34825">
                    <a:solidFill>
                      <a:srgbClr val="233588">
                        <a:alpha val="10000"/>
                      </a:srgbClr>
                    </a:solidFill>
                  </a:tcPr>
                </a:tc>
                <a:tc>
                  <a:txBody>
                    <a:bodyPr/>
                    <a:lstStyle/>
                    <a:p>
                      <a:endParaRPr lang="en-GB" sz="1400" dirty="0"/>
                    </a:p>
                  </a:txBody>
                  <a:tcPr marL="69650" marR="69650" marT="34825" marB="34825">
                    <a:solidFill>
                      <a:srgbClr val="233588">
                        <a:alpha val="10000"/>
                      </a:srgbClr>
                    </a:solidFill>
                  </a:tcPr>
                </a:tc>
                <a:extLst>
                  <a:ext uri="{0D108BD9-81ED-4DB2-BD59-A6C34878D82A}">
                    <a16:rowId xmlns:a16="http://schemas.microsoft.com/office/drawing/2014/main" val="907358579"/>
                  </a:ext>
                </a:extLst>
              </a:tr>
              <a:tr h="311293">
                <a:tc>
                  <a:txBody>
                    <a:bodyPr/>
                    <a:lstStyle/>
                    <a:p>
                      <a:r>
                        <a:rPr lang="en-GB" sz="1400" dirty="0"/>
                        <a:t>C</a:t>
                      </a:r>
                    </a:p>
                  </a:txBody>
                  <a:tcPr marL="69650" marR="69650" marT="34825" marB="34825">
                    <a:solidFill>
                      <a:srgbClr val="233588">
                        <a:alpha val="30000"/>
                      </a:srgbClr>
                    </a:solidFill>
                  </a:tcPr>
                </a:tc>
                <a:tc>
                  <a:txBody>
                    <a:bodyPr/>
                    <a:lstStyle/>
                    <a:p>
                      <a:endParaRPr lang="en-GB" sz="1400" dirty="0"/>
                    </a:p>
                  </a:txBody>
                  <a:tcPr marL="69650" marR="69650" marT="34825" marB="34825">
                    <a:solidFill>
                      <a:srgbClr val="233588">
                        <a:alpha val="30000"/>
                      </a:srgbClr>
                    </a:solidFill>
                  </a:tcPr>
                </a:tc>
                <a:extLst>
                  <a:ext uri="{0D108BD9-81ED-4DB2-BD59-A6C34878D82A}">
                    <a16:rowId xmlns:a16="http://schemas.microsoft.com/office/drawing/2014/main" val="2899889692"/>
                  </a:ext>
                </a:extLst>
              </a:tr>
              <a:tr h="311293">
                <a:tc>
                  <a:txBody>
                    <a:bodyPr/>
                    <a:lstStyle/>
                    <a:p>
                      <a:r>
                        <a:rPr lang="en-GB" sz="1400" dirty="0"/>
                        <a:t>D</a:t>
                      </a:r>
                    </a:p>
                  </a:txBody>
                  <a:tcPr marL="69650" marR="69650" marT="34825" marB="34825">
                    <a:solidFill>
                      <a:srgbClr val="233588">
                        <a:alpha val="10000"/>
                      </a:srgbClr>
                    </a:solidFill>
                  </a:tcPr>
                </a:tc>
                <a:tc>
                  <a:txBody>
                    <a:bodyPr/>
                    <a:lstStyle/>
                    <a:p>
                      <a:endParaRPr lang="en-GB" sz="1400" dirty="0"/>
                    </a:p>
                  </a:txBody>
                  <a:tcPr marL="69650" marR="69650" marT="34825" marB="34825">
                    <a:solidFill>
                      <a:srgbClr val="233588">
                        <a:alpha val="10000"/>
                      </a:srgbClr>
                    </a:solidFill>
                  </a:tcPr>
                </a:tc>
                <a:extLst>
                  <a:ext uri="{0D108BD9-81ED-4DB2-BD59-A6C34878D82A}">
                    <a16:rowId xmlns:a16="http://schemas.microsoft.com/office/drawing/2014/main" val="807267461"/>
                  </a:ext>
                </a:extLst>
              </a:tr>
              <a:tr h="311293">
                <a:tc>
                  <a:txBody>
                    <a:bodyPr/>
                    <a:lstStyle/>
                    <a:p>
                      <a:r>
                        <a:rPr lang="en-GB" sz="1400" dirty="0"/>
                        <a:t>E</a:t>
                      </a:r>
                    </a:p>
                  </a:txBody>
                  <a:tcPr marL="69650" marR="69650" marT="34825" marB="34825">
                    <a:solidFill>
                      <a:srgbClr val="233588">
                        <a:alpha val="30000"/>
                      </a:srgbClr>
                    </a:solidFill>
                  </a:tcPr>
                </a:tc>
                <a:tc>
                  <a:txBody>
                    <a:bodyPr/>
                    <a:lstStyle/>
                    <a:p>
                      <a:endParaRPr lang="en-GB" sz="1400" dirty="0"/>
                    </a:p>
                  </a:txBody>
                  <a:tcPr marL="69650" marR="69650" marT="34825" marB="34825">
                    <a:solidFill>
                      <a:srgbClr val="233588">
                        <a:alpha val="30000"/>
                      </a:srgbClr>
                    </a:solidFill>
                  </a:tcPr>
                </a:tc>
                <a:extLst>
                  <a:ext uri="{0D108BD9-81ED-4DB2-BD59-A6C34878D82A}">
                    <a16:rowId xmlns:a16="http://schemas.microsoft.com/office/drawing/2014/main" val="2196585246"/>
                  </a:ext>
                </a:extLst>
              </a:tr>
              <a:tr h="311293">
                <a:tc>
                  <a:txBody>
                    <a:bodyPr/>
                    <a:lstStyle/>
                    <a:p>
                      <a:r>
                        <a:rPr lang="en-GB" sz="1400" dirty="0"/>
                        <a:t>K</a:t>
                      </a:r>
                    </a:p>
                  </a:txBody>
                  <a:tcPr marL="69650" marR="69650" marT="34825" marB="34825">
                    <a:solidFill>
                      <a:srgbClr val="233588">
                        <a:alpha val="10000"/>
                      </a:srgbClr>
                    </a:solidFill>
                  </a:tcPr>
                </a:tc>
                <a:tc>
                  <a:txBody>
                    <a:bodyPr/>
                    <a:lstStyle/>
                    <a:p>
                      <a:endParaRPr lang="en-GB" sz="1400" dirty="0"/>
                    </a:p>
                  </a:txBody>
                  <a:tcPr marL="69650" marR="69650" marT="34825" marB="34825">
                    <a:solidFill>
                      <a:srgbClr val="233588">
                        <a:alpha val="10000"/>
                      </a:srgbClr>
                    </a:solidFill>
                  </a:tcPr>
                </a:tc>
                <a:extLst>
                  <a:ext uri="{0D108BD9-81ED-4DB2-BD59-A6C34878D82A}">
                    <a16:rowId xmlns:a16="http://schemas.microsoft.com/office/drawing/2014/main" val="1035280064"/>
                  </a:ext>
                </a:extLst>
              </a:tr>
              <a:tr h="311293">
                <a:tc>
                  <a:txBody>
                    <a:bodyPr/>
                    <a:lstStyle/>
                    <a:p>
                      <a:r>
                        <a:rPr lang="en-GB" sz="1400" dirty="0"/>
                        <a:t>Iron</a:t>
                      </a:r>
                    </a:p>
                  </a:txBody>
                  <a:tcPr marL="69650" marR="69650" marT="34825" marB="34825">
                    <a:solidFill>
                      <a:srgbClr val="233588">
                        <a:alpha val="30000"/>
                      </a:srgbClr>
                    </a:solidFill>
                  </a:tcPr>
                </a:tc>
                <a:tc>
                  <a:txBody>
                    <a:bodyPr/>
                    <a:lstStyle/>
                    <a:p>
                      <a:endParaRPr lang="en-GB" sz="1400" dirty="0"/>
                    </a:p>
                  </a:txBody>
                  <a:tcPr marL="69650" marR="69650" marT="34825" marB="34825">
                    <a:solidFill>
                      <a:srgbClr val="233588">
                        <a:alpha val="30000"/>
                      </a:srgbClr>
                    </a:solidFill>
                  </a:tcPr>
                </a:tc>
                <a:extLst>
                  <a:ext uri="{0D108BD9-81ED-4DB2-BD59-A6C34878D82A}">
                    <a16:rowId xmlns:a16="http://schemas.microsoft.com/office/drawing/2014/main" val="3534713930"/>
                  </a:ext>
                </a:extLst>
              </a:tr>
              <a:tr h="311293">
                <a:tc>
                  <a:txBody>
                    <a:bodyPr/>
                    <a:lstStyle/>
                    <a:p>
                      <a:r>
                        <a:rPr lang="en-GB" sz="1400" dirty="0"/>
                        <a:t>Calcium</a:t>
                      </a:r>
                    </a:p>
                  </a:txBody>
                  <a:tcPr marL="69650" marR="69650" marT="34825" marB="34825">
                    <a:solidFill>
                      <a:srgbClr val="233588">
                        <a:alpha val="10000"/>
                      </a:srgbClr>
                    </a:solidFill>
                  </a:tcPr>
                </a:tc>
                <a:tc>
                  <a:txBody>
                    <a:bodyPr/>
                    <a:lstStyle/>
                    <a:p>
                      <a:endParaRPr lang="en-GB" sz="1400" dirty="0"/>
                    </a:p>
                  </a:txBody>
                  <a:tcPr marL="69650" marR="69650" marT="34825" marB="34825">
                    <a:solidFill>
                      <a:srgbClr val="233588">
                        <a:alpha val="10000"/>
                      </a:srgbClr>
                    </a:solidFill>
                  </a:tcPr>
                </a:tc>
                <a:extLst>
                  <a:ext uri="{0D108BD9-81ED-4DB2-BD59-A6C34878D82A}">
                    <a16:rowId xmlns:a16="http://schemas.microsoft.com/office/drawing/2014/main" val="1372568031"/>
                  </a:ext>
                </a:extLst>
              </a:tr>
              <a:tr h="311293">
                <a:tc>
                  <a:txBody>
                    <a:bodyPr/>
                    <a:lstStyle/>
                    <a:p>
                      <a:r>
                        <a:rPr lang="en-GB" sz="1400" dirty="0"/>
                        <a:t>Iodine</a:t>
                      </a:r>
                    </a:p>
                  </a:txBody>
                  <a:tcPr marL="69650" marR="69650" marT="34825" marB="34825">
                    <a:solidFill>
                      <a:srgbClr val="233588">
                        <a:alpha val="30000"/>
                      </a:srgbClr>
                    </a:solidFill>
                  </a:tcPr>
                </a:tc>
                <a:tc>
                  <a:txBody>
                    <a:bodyPr/>
                    <a:lstStyle/>
                    <a:p>
                      <a:endParaRPr lang="en-GB" sz="1400" dirty="0"/>
                    </a:p>
                  </a:txBody>
                  <a:tcPr marL="69650" marR="69650" marT="34825" marB="34825">
                    <a:solidFill>
                      <a:srgbClr val="233588">
                        <a:alpha val="30000"/>
                      </a:srgbClr>
                    </a:solidFill>
                  </a:tcPr>
                </a:tc>
                <a:extLst>
                  <a:ext uri="{0D108BD9-81ED-4DB2-BD59-A6C34878D82A}">
                    <a16:rowId xmlns:a16="http://schemas.microsoft.com/office/drawing/2014/main" val="1950261457"/>
                  </a:ext>
                </a:extLst>
              </a:tr>
            </a:tbl>
          </a:graphicData>
        </a:graphic>
      </p:graphicFrame>
    </p:spTree>
    <p:extLst>
      <p:ext uri="{BB962C8B-B14F-4D97-AF65-F5344CB8AC3E}">
        <p14:creationId xmlns:p14="http://schemas.microsoft.com/office/powerpoint/2010/main" val="1557177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4902695"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buNone/>
            </a:pPr>
            <a:r>
              <a:rPr lang="en-GB" sz="1400" b="1" dirty="0">
                <a:solidFill>
                  <a:srgbClr val="233588"/>
                </a:solidFill>
                <a:latin typeface="Arial" panose="020B0604020202020204" pitchFamily="34" charset="0"/>
                <a:cs typeface="Arial" panose="020B0604020202020204" pitchFamily="34" charset="0"/>
              </a:rPr>
              <a:t>1.4 Nutritional advice.</a:t>
            </a:r>
            <a:endParaRPr lang="en-US" sz="1400" dirty="0">
              <a:solidFill>
                <a:srgbClr val="233588"/>
              </a:solidFill>
              <a:latin typeface="Arial" panose="020B0604020202020204" pitchFamily="34" charset="0"/>
              <a:cs typeface="Arial" panose="020B0604020202020204" pitchFamily="34" charset="0"/>
            </a:endParaRPr>
          </a:p>
          <a:p>
            <a:pPr marL="0" indent="0">
              <a:buNone/>
            </a:pPr>
            <a:r>
              <a:rPr lang="en-GB" sz="1400" b="1" dirty="0">
                <a:solidFill>
                  <a:srgbClr val="233588"/>
                </a:solidFill>
                <a:latin typeface="Arial" panose="020B0604020202020204" pitchFamily="34" charset="0"/>
                <a:cs typeface="Arial" panose="020B0604020202020204" pitchFamily="34" charset="0"/>
              </a:rPr>
              <a:t>Current recommended guidelines from public health sources</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The government have developed different ways to demonstrate the amount of food we should consume each day.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These are designed to make it easy to understand and to encourage everyone to eat a balanced diet. </a:t>
            </a:r>
          </a:p>
          <a:p>
            <a:pPr marL="0" indent="0">
              <a:buNone/>
            </a:pPr>
            <a:endParaRPr lang="en-GB" sz="1400" b="1" dirty="0">
              <a:latin typeface="Arial" panose="020B0604020202020204" pitchFamily="34" charset="0"/>
              <a:cs typeface="Arial" panose="020B0604020202020204" pitchFamily="34" charset="0"/>
            </a:endParaRPr>
          </a:p>
          <a:p>
            <a:pPr marL="0" indent="0">
              <a:buNone/>
            </a:pPr>
            <a:r>
              <a:rPr lang="en-GB" sz="1400" b="1" dirty="0">
                <a:solidFill>
                  <a:srgbClr val="233588"/>
                </a:solidFill>
                <a:latin typeface="Arial" panose="020B0604020202020204" pitchFamily="34" charset="0"/>
                <a:cs typeface="Arial" panose="020B0604020202020204" pitchFamily="34" charset="0"/>
              </a:rPr>
              <a:t>The Eatwell plate</a:t>
            </a:r>
          </a:p>
          <a:p>
            <a:pPr marL="0" indent="0">
              <a:buNone/>
            </a:pPr>
            <a:r>
              <a:rPr lang="en-GB" sz="1400" dirty="0">
                <a:latin typeface="Arial" panose="020B0604020202020204" pitchFamily="34" charset="0"/>
                <a:cs typeface="Arial" panose="020B0604020202020204" pitchFamily="34" charset="0"/>
              </a:rPr>
              <a:t>Developed by the NHS to show the proportion of each food group that should be eaten.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hlinkClick r:id="rId2"/>
              </a:rPr>
              <a:t>https://www.nhs.uk/live-well/eat-well/the-eatwell-guide/</a:t>
            </a:r>
            <a:r>
              <a:rPr lang="en-GB" sz="1400" dirty="0">
                <a:latin typeface="Arial" panose="020B0604020202020204" pitchFamily="34" charset="0"/>
                <a:cs typeface="Arial" panose="020B0604020202020204" pitchFamily="34" charset="0"/>
              </a:rPr>
              <a:t> </a:t>
            </a:r>
          </a:p>
          <a:p>
            <a:pPr defTabSz="914400"/>
            <a:endParaRPr lang="en-GB" sz="1400" kern="0" dirty="0"/>
          </a:p>
        </p:txBody>
      </p:sp>
      <p:pic>
        <p:nvPicPr>
          <p:cNvPr id="4" name="Picture 3" descr="Food groups">
            <a:extLst>
              <a:ext uri="{FF2B5EF4-FFF2-40B4-BE49-F238E27FC236}">
                <a16:creationId xmlns:a16="http://schemas.microsoft.com/office/drawing/2014/main" id="{30E4436B-BF23-43DC-A8D3-E902C7A8B4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36096" y="1347614"/>
            <a:ext cx="3449875" cy="2635629"/>
          </a:xfrm>
          <a:prstGeom prst="rect">
            <a:avLst/>
          </a:prstGeom>
        </p:spPr>
      </p:pic>
    </p:spTree>
    <p:extLst>
      <p:ext uri="{BB962C8B-B14F-4D97-AF65-F5344CB8AC3E}">
        <p14:creationId xmlns:p14="http://schemas.microsoft.com/office/powerpoint/2010/main" val="2697794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031162" cy="1224136"/>
          </a:xfrm>
          <a:prstGeom prst="rect">
            <a:avLst/>
          </a:prstGeom>
          <a:noFill/>
          <a:ln>
            <a:noFill/>
          </a:ln>
        </p:spPr>
        <p:txBody>
          <a:bodyPr numCol="2">
            <a:normAutofit lnSpcReduction="10000"/>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buNone/>
            </a:pPr>
            <a:r>
              <a:rPr lang="en-GB" sz="1400" b="1" dirty="0">
                <a:solidFill>
                  <a:srgbClr val="233588"/>
                </a:solidFill>
                <a:latin typeface="Arial" panose="020B0604020202020204" pitchFamily="34" charset="0"/>
                <a:cs typeface="Arial" panose="020B0604020202020204" pitchFamily="34" charset="0"/>
              </a:rPr>
              <a:t>1.4 Nutritional advice.</a:t>
            </a:r>
            <a:endParaRPr lang="en-US" sz="1400" dirty="0">
              <a:solidFill>
                <a:srgbClr val="233588"/>
              </a:solidFill>
              <a:latin typeface="Arial" panose="020B0604020202020204" pitchFamily="34" charset="0"/>
              <a:cs typeface="Arial" panose="020B0604020202020204" pitchFamily="34" charset="0"/>
            </a:endParaRPr>
          </a:p>
          <a:p>
            <a:pPr marL="0" indent="0">
              <a:buNone/>
            </a:pPr>
            <a:r>
              <a:rPr lang="en-GB" sz="1400" dirty="0">
                <a:latin typeface="Arial" panose="020B0604020202020204" pitchFamily="34" charset="0"/>
                <a:cs typeface="Arial" panose="020B0604020202020204" pitchFamily="34" charset="0"/>
              </a:rPr>
              <a:t>Current recommended guidelines from public health source </a:t>
            </a:r>
          </a:p>
          <a:p>
            <a:pPr marL="0" indent="0">
              <a:buNone/>
            </a:pPr>
            <a:r>
              <a:rPr lang="en-GB" sz="1400" b="1" dirty="0">
                <a:solidFill>
                  <a:srgbClr val="233588"/>
                </a:solidFill>
                <a:latin typeface="Arial" panose="020B0604020202020204" pitchFamily="34" charset="0"/>
                <a:cs typeface="Arial" panose="020B0604020202020204" pitchFamily="34" charset="0"/>
              </a:rPr>
              <a:t>The Food Pyramid</a:t>
            </a:r>
            <a:endParaRPr lang="en-GB" sz="1600" dirty="0">
              <a:solidFill>
                <a:srgbClr val="233588"/>
              </a:solidFill>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400" b="1" dirty="0">
                <a:solidFill>
                  <a:srgbClr val="233588"/>
                </a:solidFill>
                <a:latin typeface="Arial" panose="020B0604020202020204" pitchFamily="34" charset="0"/>
                <a:cs typeface="Arial" panose="020B0604020202020204" pitchFamily="34" charset="0"/>
              </a:rPr>
              <a:t>Traffic lights </a:t>
            </a:r>
            <a:r>
              <a:rPr lang="en-GB" sz="1400" dirty="0">
                <a:latin typeface="Arial" panose="020B0604020202020204" pitchFamily="34" charset="0"/>
                <a:cs typeface="Arial" panose="020B0604020202020204" pitchFamily="34" charset="0"/>
              </a:rPr>
              <a:t>– these can be found on food packaging and clearly indicate how good/bad each products is. Red = high – Green = low) </a:t>
            </a:r>
          </a:p>
          <a:p>
            <a:pPr defTabSz="914400"/>
            <a:endParaRPr lang="en-GB" sz="1400" kern="0" dirty="0"/>
          </a:p>
        </p:txBody>
      </p:sp>
      <p:pic>
        <p:nvPicPr>
          <p:cNvPr id="4" name="Picture 3" descr="Healthy eating pyramid infographic">
            <a:extLst>
              <a:ext uri="{FF2B5EF4-FFF2-40B4-BE49-F238E27FC236}">
                <a16:creationId xmlns:a16="http://schemas.microsoft.com/office/drawing/2014/main" id="{C8E329D0-2E4B-4B84-B68F-84EE4956276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8281" y="1995686"/>
            <a:ext cx="2687576" cy="2555752"/>
          </a:xfrm>
          <a:prstGeom prst="rect">
            <a:avLst/>
          </a:prstGeom>
        </p:spPr>
      </p:pic>
      <p:pic>
        <p:nvPicPr>
          <p:cNvPr id="7" name="Picture 6" descr="Nutrition information label">
            <a:extLst>
              <a:ext uri="{FF2B5EF4-FFF2-40B4-BE49-F238E27FC236}">
                <a16:creationId xmlns:a16="http://schemas.microsoft.com/office/drawing/2014/main" id="{4066DA09-51F7-4B21-BD0D-3D0166D43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91709"/>
            <a:ext cx="3539593" cy="2359729"/>
          </a:xfrm>
          <a:prstGeom prst="rect">
            <a:avLst/>
          </a:prstGeom>
        </p:spPr>
      </p:pic>
    </p:spTree>
    <p:extLst>
      <p:ext uri="{BB962C8B-B14F-4D97-AF65-F5344CB8AC3E}">
        <p14:creationId xmlns:p14="http://schemas.microsoft.com/office/powerpoint/2010/main" val="2341425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buNone/>
            </a:pPr>
            <a:r>
              <a:rPr lang="en-GB" sz="1400" b="1" dirty="0">
                <a:solidFill>
                  <a:srgbClr val="233588"/>
                </a:solidFill>
                <a:latin typeface="Arial" panose="020B0604020202020204" pitchFamily="34" charset="0"/>
                <a:cs typeface="Arial" panose="020B0604020202020204" pitchFamily="34" charset="0"/>
              </a:rPr>
              <a:t>1.4 Nutritional advice.</a:t>
            </a:r>
          </a:p>
          <a:p>
            <a:pPr marL="0" indent="0">
              <a:buNone/>
            </a:pPr>
            <a:r>
              <a:rPr lang="en-GB" sz="1400" b="1" dirty="0">
                <a:solidFill>
                  <a:srgbClr val="233588"/>
                </a:solidFill>
                <a:latin typeface="Arial" panose="020B0604020202020204" pitchFamily="34" charset="0"/>
                <a:cs typeface="Arial" panose="020B0604020202020204" pitchFamily="34" charset="0"/>
              </a:rPr>
              <a:t>Common terminology</a:t>
            </a:r>
          </a:p>
          <a:p>
            <a:pPr marL="0" indent="0">
              <a:buNone/>
            </a:pPr>
            <a:endParaRPr lang="en-GB" sz="1400" b="1" dirty="0">
              <a:latin typeface="Arial" panose="020B0604020202020204" pitchFamily="34" charset="0"/>
              <a:cs typeface="Arial" panose="020B0604020202020204" pitchFamily="34" charset="0"/>
            </a:endParaRPr>
          </a:p>
          <a:p>
            <a:pPr marL="0" indent="0">
              <a:buNone/>
            </a:pPr>
            <a:r>
              <a:rPr lang="en-GB" sz="1400" b="1" dirty="0">
                <a:solidFill>
                  <a:srgbClr val="233588"/>
                </a:solidFill>
                <a:latin typeface="Arial" panose="020B0604020202020204" pitchFamily="34" charset="0"/>
                <a:cs typeface="Arial" panose="020B0604020202020204" pitchFamily="34" charset="0"/>
              </a:rPr>
              <a:t>Learner activity:</a:t>
            </a:r>
          </a:p>
          <a:p>
            <a:pPr marL="0" indent="0">
              <a:buNone/>
            </a:pPr>
            <a:r>
              <a:rPr lang="en-GB" sz="1400" dirty="0">
                <a:latin typeface="Arial" panose="020B0604020202020204" pitchFamily="34" charset="0"/>
                <a:cs typeface="Arial" panose="020B0604020202020204" pitchFamily="34" charset="0"/>
              </a:rPr>
              <a:t>Guess what the following acronyms stand for, they are all linked to food </a:t>
            </a:r>
            <a:r>
              <a:rPr lang="en-GB" sz="1400" dirty="0">
                <a:latin typeface="Arial" panose="020B0604020202020204" pitchFamily="34" charset="0"/>
                <a:cs typeface="Arial" panose="020B0604020202020204" pitchFamily="34" charset="0"/>
                <a:sym typeface="Wingdings" pitchFamily="2" charset="2"/>
              </a:rPr>
              <a:t></a:t>
            </a:r>
          </a:p>
          <a:p>
            <a:r>
              <a:rPr lang="en-GB" sz="1400" dirty="0">
                <a:latin typeface="Arial" panose="020B0604020202020204" pitchFamily="34" charset="0"/>
                <a:cs typeface="Arial" panose="020B0604020202020204" pitchFamily="34" charset="0"/>
                <a:sym typeface="Wingdings" pitchFamily="2" charset="2"/>
              </a:rPr>
              <a:t>RDA – </a:t>
            </a:r>
          </a:p>
          <a:p>
            <a:r>
              <a:rPr lang="en-GB" sz="1400" dirty="0">
                <a:latin typeface="Arial" panose="020B0604020202020204" pitchFamily="34" charset="0"/>
                <a:cs typeface="Arial" panose="020B0604020202020204" pitchFamily="34" charset="0"/>
                <a:sym typeface="Wingdings" pitchFamily="2" charset="2"/>
              </a:rPr>
              <a:t>OL – </a:t>
            </a:r>
          </a:p>
          <a:p>
            <a:r>
              <a:rPr lang="en-GB" sz="1400" dirty="0">
                <a:latin typeface="Arial" panose="020B0604020202020204" pitchFamily="34" charset="0"/>
                <a:cs typeface="Arial" panose="020B0604020202020204" pitchFamily="34" charset="0"/>
                <a:sym typeface="Wingdings" pitchFamily="2" charset="2"/>
              </a:rPr>
              <a:t>SI – </a:t>
            </a:r>
          </a:p>
          <a:p>
            <a:r>
              <a:rPr lang="en-GB" sz="1400" dirty="0">
                <a:latin typeface="Arial" panose="020B0604020202020204" pitchFamily="34" charset="0"/>
                <a:cs typeface="Arial" panose="020B0604020202020204" pitchFamily="34" charset="0"/>
                <a:sym typeface="Wingdings" pitchFamily="2" charset="2"/>
              </a:rPr>
              <a:t>EAR – </a:t>
            </a:r>
          </a:p>
          <a:p>
            <a:pPr defTabSz="914400"/>
            <a:endParaRPr lang="en-GB" sz="1400" kern="0" dirty="0"/>
          </a:p>
        </p:txBody>
      </p:sp>
    </p:spTree>
    <p:extLst>
      <p:ext uri="{BB962C8B-B14F-4D97-AF65-F5344CB8AC3E}">
        <p14:creationId xmlns:p14="http://schemas.microsoft.com/office/powerpoint/2010/main" val="2127909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buNone/>
            </a:pPr>
            <a:r>
              <a:rPr lang="en-GB" sz="1400" b="1" dirty="0">
                <a:solidFill>
                  <a:srgbClr val="233588"/>
                </a:solidFill>
                <a:latin typeface="Arial" panose="020B0604020202020204" pitchFamily="34" charset="0"/>
                <a:cs typeface="Arial" panose="020B0604020202020204" pitchFamily="34" charset="0"/>
              </a:rPr>
              <a:t>1.4 Nutritional advice.</a:t>
            </a:r>
          </a:p>
          <a:p>
            <a:pPr marL="0" indent="0">
              <a:buNone/>
            </a:pPr>
            <a:r>
              <a:rPr lang="en-GB" sz="1400" b="1" dirty="0">
                <a:solidFill>
                  <a:srgbClr val="233588"/>
                </a:solidFill>
                <a:latin typeface="Arial" panose="020B0604020202020204" pitchFamily="34" charset="0"/>
                <a:cs typeface="Arial" panose="020B0604020202020204" pitchFamily="34" charset="0"/>
              </a:rPr>
              <a:t>Common terminology</a:t>
            </a:r>
          </a:p>
          <a:p>
            <a:pPr marL="0" indent="0">
              <a:buNone/>
            </a:pPr>
            <a:endParaRPr lang="en-GB" sz="1400" b="1" dirty="0">
              <a:latin typeface="Arial" panose="020B0604020202020204" pitchFamily="34" charset="0"/>
              <a:cs typeface="Arial" panose="020B0604020202020204" pitchFamily="34" charset="0"/>
            </a:endParaRPr>
          </a:p>
          <a:p>
            <a:pPr marL="0" indent="0">
              <a:spcBef>
                <a:spcPts val="600"/>
              </a:spcBef>
              <a:buNone/>
            </a:pPr>
            <a:r>
              <a:rPr lang="en-GB" sz="1400" b="1" dirty="0">
                <a:solidFill>
                  <a:srgbClr val="233588"/>
                </a:solidFill>
                <a:latin typeface="Arial" panose="020B0604020202020204" pitchFamily="34" charset="0"/>
                <a:cs typeface="Arial" panose="020B0604020202020204" pitchFamily="34" charset="0"/>
              </a:rPr>
              <a:t>Learner activity: Answers</a:t>
            </a:r>
          </a:p>
          <a:p>
            <a:pPr marL="0" indent="0">
              <a:spcBef>
                <a:spcPts val="600"/>
              </a:spcBef>
              <a:buNone/>
            </a:pPr>
            <a:r>
              <a:rPr lang="en-GB" sz="1400" dirty="0">
                <a:latin typeface="Arial" panose="020B0604020202020204" pitchFamily="34" charset="0"/>
                <a:cs typeface="Arial" panose="020B0604020202020204" pitchFamily="34" charset="0"/>
                <a:sym typeface="Wingdings" pitchFamily="2" charset="2"/>
              </a:rPr>
              <a:t>RDA - </a:t>
            </a:r>
            <a:r>
              <a:rPr lang="en-GB" sz="1400" dirty="0">
                <a:latin typeface="Arial" panose="020B0604020202020204" pitchFamily="34" charset="0"/>
                <a:cs typeface="Arial" panose="020B0604020202020204" pitchFamily="34" charset="0"/>
              </a:rPr>
              <a:t>Recommended Daily Allowance </a:t>
            </a:r>
            <a:endParaRPr lang="en-GB" sz="1400" dirty="0">
              <a:latin typeface="Arial" panose="020B0604020202020204" pitchFamily="34" charset="0"/>
              <a:cs typeface="Arial" panose="020B0604020202020204" pitchFamily="34" charset="0"/>
              <a:sym typeface="Wingdings" pitchFamily="2" charset="2"/>
            </a:endParaRPr>
          </a:p>
          <a:p>
            <a:pPr marL="0" indent="0">
              <a:spcBef>
                <a:spcPts val="600"/>
              </a:spcBef>
              <a:buNone/>
            </a:pPr>
            <a:r>
              <a:rPr lang="en-GB" sz="1400" dirty="0">
                <a:latin typeface="Arial" panose="020B0604020202020204" pitchFamily="34" charset="0"/>
                <a:cs typeface="Arial" panose="020B0604020202020204" pitchFamily="34" charset="0"/>
                <a:sym typeface="Wingdings" pitchFamily="2" charset="2"/>
              </a:rPr>
              <a:t>OL - </a:t>
            </a:r>
            <a:r>
              <a:rPr lang="en-GB" sz="1400" dirty="0">
                <a:latin typeface="Arial" panose="020B0604020202020204" pitchFamily="34" charset="0"/>
                <a:cs typeface="Arial" panose="020B0604020202020204" pitchFamily="34" charset="0"/>
              </a:rPr>
              <a:t>Optimum Level </a:t>
            </a:r>
            <a:endParaRPr lang="en-GB" sz="1400" dirty="0">
              <a:latin typeface="Arial" panose="020B0604020202020204" pitchFamily="34" charset="0"/>
              <a:cs typeface="Arial" panose="020B0604020202020204" pitchFamily="34" charset="0"/>
              <a:sym typeface="Wingdings" pitchFamily="2" charset="2"/>
            </a:endParaRPr>
          </a:p>
          <a:p>
            <a:pPr marL="0" indent="0">
              <a:spcBef>
                <a:spcPts val="600"/>
              </a:spcBef>
              <a:buNone/>
            </a:pPr>
            <a:r>
              <a:rPr lang="en-GB" sz="1400" dirty="0">
                <a:latin typeface="Arial" panose="020B0604020202020204" pitchFamily="34" charset="0"/>
                <a:cs typeface="Arial" panose="020B0604020202020204" pitchFamily="34" charset="0"/>
                <a:sym typeface="Wingdings" pitchFamily="2" charset="2"/>
              </a:rPr>
              <a:t>SI - </a:t>
            </a:r>
            <a:r>
              <a:rPr lang="en-GB" sz="1400" dirty="0">
                <a:latin typeface="Arial" panose="020B0604020202020204" pitchFamily="34" charset="0"/>
                <a:cs typeface="Arial" panose="020B0604020202020204" pitchFamily="34" charset="0"/>
              </a:rPr>
              <a:t>Safe Intake </a:t>
            </a:r>
            <a:endParaRPr lang="en-GB" sz="1400" dirty="0">
              <a:latin typeface="Arial" panose="020B0604020202020204" pitchFamily="34" charset="0"/>
              <a:cs typeface="Arial" panose="020B0604020202020204" pitchFamily="34" charset="0"/>
              <a:sym typeface="Wingdings" pitchFamily="2" charset="2"/>
            </a:endParaRPr>
          </a:p>
          <a:p>
            <a:pPr marL="0" indent="0">
              <a:spcBef>
                <a:spcPts val="600"/>
              </a:spcBef>
              <a:buNone/>
            </a:pPr>
            <a:r>
              <a:rPr lang="en-GB" sz="1400" dirty="0">
                <a:latin typeface="Arial" panose="020B0604020202020204" pitchFamily="34" charset="0"/>
                <a:cs typeface="Arial" panose="020B0604020202020204" pitchFamily="34" charset="0"/>
                <a:sym typeface="Wingdings" pitchFamily="2" charset="2"/>
              </a:rPr>
              <a:t>EAR - </a:t>
            </a:r>
            <a:r>
              <a:rPr lang="en-GB" sz="1400" dirty="0">
                <a:latin typeface="Arial" panose="020B0604020202020204" pitchFamily="34" charset="0"/>
                <a:cs typeface="Arial" panose="020B0604020202020204" pitchFamily="34" charset="0"/>
              </a:rPr>
              <a:t>Estimated Average Requirement </a:t>
            </a:r>
            <a:endParaRPr lang="en-GB" sz="1400" dirty="0">
              <a:latin typeface="Arial" panose="020B0604020202020204" pitchFamily="34" charset="0"/>
              <a:cs typeface="Arial" panose="020B0604020202020204" pitchFamily="34" charset="0"/>
              <a:sym typeface="Wingdings" pitchFamily="2" charset="2"/>
            </a:endParaRPr>
          </a:p>
          <a:p>
            <a:pPr marL="0" indent="0">
              <a:spcBef>
                <a:spcPts val="600"/>
              </a:spcBef>
              <a:buNone/>
            </a:pPr>
            <a:endParaRPr lang="en-US" sz="1400" b="1" dirty="0">
              <a:solidFill>
                <a:srgbClr val="233588"/>
              </a:solidFill>
              <a:latin typeface="Arial" panose="020B0604020202020204" pitchFamily="34" charset="0"/>
              <a:cs typeface="Arial" panose="020B0604020202020204" pitchFamily="34" charset="0"/>
            </a:endParaRPr>
          </a:p>
          <a:p>
            <a:pPr marL="0" indent="0">
              <a:spcBef>
                <a:spcPts val="600"/>
              </a:spcBef>
              <a:buNone/>
            </a:pPr>
            <a:r>
              <a:rPr lang="en-US" sz="1400" b="1" dirty="0">
                <a:solidFill>
                  <a:srgbClr val="233588"/>
                </a:solidFill>
                <a:latin typeface="Arial" panose="020B0604020202020204" pitchFamily="34" charset="0"/>
                <a:cs typeface="Arial" panose="020B0604020202020204" pitchFamily="34" charset="0"/>
              </a:rPr>
              <a:t>Learner Activity </a:t>
            </a:r>
          </a:p>
          <a:p>
            <a:pPr marL="0" indent="0">
              <a:spcBef>
                <a:spcPts val="600"/>
              </a:spcBef>
              <a:buNone/>
            </a:pPr>
            <a:r>
              <a:rPr lang="en-US" sz="1400" dirty="0">
                <a:latin typeface="Arial" panose="020B0604020202020204" pitchFamily="34" charset="0"/>
                <a:cs typeface="Arial" panose="020B0604020202020204" pitchFamily="34" charset="0"/>
              </a:rPr>
              <a:t>Now you understand what each acronym stand for, research OL, SI and EAR for each macro and micronutrient. Share with your group. </a:t>
            </a:r>
          </a:p>
        </p:txBody>
      </p:sp>
    </p:spTree>
    <p:extLst>
      <p:ext uri="{BB962C8B-B14F-4D97-AF65-F5344CB8AC3E}">
        <p14:creationId xmlns:p14="http://schemas.microsoft.com/office/powerpoint/2010/main" val="840896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4902695"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600"/>
              </a:spcBef>
              <a:buNone/>
            </a:pPr>
            <a:r>
              <a:rPr lang="en-GB" sz="1400" b="1" dirty="0">
                <a:solidFill>
                  <a:srgbClr val="233588"/>
                </a:solidFill>
                <a:latin typeface="Arial" panose="020B0604020202020204" pitchFamily="34" charset="0"/>
                <a:cs typeface="Arial" panose="020B0604020202020204" pitchFamily="34" charset="0"/>
              </a:rPr>
              <a:t>1.4 Nutritional advice.</a:t>
            </a:r>
          </a:p>
          <a:p>
            <a:pPr marL="0" indent="0">
              <a:spcBef>
                <a:spcPts val="600"/>
              </a:spcBef>
              <a:buNone/>
            </a:pPr>
            <a:r>
              <a:rPr lang="en-GB" sz="1400" b="1" dirty="0">
                <a:solidFill>
                  <a:srgbClr val="233588"/>
                </a:solidFill>
                <a:latin typeface="Arial" panose="020B0604020202020204" pitchFamily="34" charset="0"/>
                <a:cs typeface="Arial" panose="020B0604020202020204" pitchFamily="34" charset="0"/>
              </a:rPr>
              <a:t>Food labelling</a:t>
            </a:r>
          </a:p>
          <a:p>
            <a:pPr marL="0" indent="0">
              <a:spcBef>
                <a:spcPts val="600"/>
              </a:spcBef>
              <a:buNone/>
            </a:pPr>
            <a:r>
              <a:rPr lang="en-GB" sz="1400" dirty="0">
                <a:latin typeface="Arial" panose="020B0604020202020204" pitchFamily="34" charset="0"/>
                <a:cs typeface="Arial" panose="020B0604020202020204" pitchFamily="34" charset="0"/>
              </a:rPr>
              <a:t>To sell food and drink products in the UK, the label must be:</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clear and easy to read</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permanent</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easy to understand</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easily visible</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not misleading</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list of ingredients </a:t>
            </a:r>
          </a:p>
          <a:p>
            <a:pPr marL="285750" indent="-285750">
              <a:spcBef>
                <a:spcPts val="600"/>
              </a:spcBef>
              <a:buFont typeface="Arial" panose="020B0604020202020204" pitchFamily="34" charset="0"/>
              <a:buChar char="•"/>
            </a:pPr>
            <a:r>
              <a:rPr lang="en-GB" sz="1400" dirty="0">
                <a:latin typeface="Arial" panose="020B0604020202020204" pitchFamily="34" charset="0"/>
                <a:cs typeface="Arial" panose="020B0604020202020204" pitchFamily="34" charset="0"/>
              </a:rPr>
              <a:t>any warnings that are necessary/ allergen information</a:t>
            </a:r>
          </a:p>
          <a:p>
            <a:pPr marL="0" indent="0">
              <a:spcBef>
                <a:spcPts val="600"/>
              </a:spcBef>
              <a:buNone/>
            </a:pPr>
            <a:r>
              <a:rPr lang="en-GB" sz="1400" dirty="0">
                <a:latin typeface="Arial" panose="020B0604020202020204" pitchFamily="34" charset="0"/>
                <a:cs typeface="Arial" panose="020B0604020202020204" pitchFamily="34" charset="0"/>
              </a:rPr>
              <a:t>Labelling must either be on the produce, on the packaging, or if you buy products sold loose, then the information must be clearly available in the shop. </a:t>
            </a:r>
          </a:p>
          <a:p>
            <a:pPr defTabSz="914400"/>
            <a:endParaRPr lang="en-GB" sz="1400" kern="0" dirty="0"/>
          </a:p>
        </p:txBody>
      </p:sp>
      <p:pic>
        <p:nvPicPr>
          <p:cNvPr id="4" name="Picture 3" descr="Food labeling">
            <a:extLst>
              <a:ext uri="{FF2B5EF4-FFF2-40B4-BE49-F238E27FC236}">
                <a16:creationId xmlns:a16="http://schemas.microsoft.com/office/drawing/2014/main" id="{3980BFE3-A81C-4AD4-A2BB-BF0EF441A3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36096" y="1364748"/>
            <a:ext cx="3305824" cy="2414004"/>
          </a:xfrm>
          <a:prstGeom prst="rect">
            <a:avLst/>
          </a:prstGeom>
        </p:spPr>
      </p:pic>
    </p:spTree>
    <p:extLst>
      <p:ext uri="{BB962C8B-B14F-4D97-AF65-F5344CB8AC3E}">
        <p14:creationId xmlns:p14="http://schemas.microsoft.com/office/powerpoint/2010/main" val="3433375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lnSpcReduction="10000"/>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GB" sz="1400" b="1" dirty="0">
                <a:solidFill>
                  <a:srgbClr val="233588"/>
                </a:solidFill>
                <a:latin typeface="Arial" panose="020B0604020202020204" pitchFamily="34" charset="0"/>
                <a:cs typeface="Arial" panose="020B0604020202020204" pitchFamily="34" charset="0"/>
              </a:rPr>
              <a:t>1.4 Nutritional advice.</a:t>
            </a:r>
          </a:p>
          <a:p>
            <a:pPr marL="0" indent="0">
              <a:spcBef>
                <a:spcPts val="1600"/>
              </a:spcBef>
              <a:buNone/>
            </a:pPr>
            <a:r>
              <a:rPr lang="en-GB" sz="1400" b="1" dirty="0">
                <a:solidFill>
                  <a:srgbClr val="233588"/>
                </a:solidFill>
                <a:latin typeface="Arial" panose="020B0604020202020204" pitchFamily="34" charset="0"/>
                <a:cs typeface="Arial" panose="020B0604020202020204" pitchFamily="34" charset="0"/>
              </a:rPr>
              <a:t>Current healthy eating initiatives </a:t>
            </a:r>
          </a:p>
          <a:p>
            <a:pPr marL="0" indent="0">
              <a:spcBef>
                <a:spcPts val="1600"/>
              </a:spcBef>
              <a:buNone/>
            </a:pPr>
            <a:r>
              <a:rPr lang="en-GB" sz="1400" b="1" dirty="0">
                <a:solidFill>
                  <a:srgbClr val="233588"/>
                </a:solidFill>
                <a:latin typeface="Arial" panose="020B0604020202020204" pitchFamily="34" charset="0"/>
                <a:cs typeface="Arial" panose="020B0604020202020204" pitchFamily="34" charset="0"/>
              </a:rPr>
              <a:t>Change4Life - </a:t>
            </a:r>
            <a:r>
              <a:rPr lang="en-GB" sz="1400" dirty="0">
                <a:latin typeface="Arial" panose="020B0604020202020204" pitchFamily="34" charset="0"/>
                <a:cs typeface="Arial" panose="020B0604020202020204" pitchFamily="34" charset="0"/>
                <a:hlinkClick r:id="rId2"/>
              </a:rPr>
              <a:t>https://www.nhs.uk/change4life</a:t>
            </a:r>
            <a:r>
              <a:rPr lang="en-GB" sz="1400" dirty="0">
                <a:latin typeface="Arial" panose="020B0604020202020204" pitchFamily="34" charset="0"/>
                <a:cs typeface="Arial" panose="020B0604020202020204" pitchFamily="34" charset="0"/>
              </a:rPr>
              <a:t> </a:t>
            </a:r>
          </a:p>
          <a:p>
            <a:pPr marL="285750" indent="-285750">
              <a:spcBef>
                <a:spcPts val="1600"/>
              </a:spcBef>
              <a:buFont typeface="Arial" panose="020B0604020202020204" pitchFamily="34" charset="0"/>
              <a:buChar char="•"/>
            </a:pPr>
            <a:r>
              <a:rPr lang="en-GB" sz="1400" dirty="0">
                <a:latin typeface="Arial" panose="020B0604020202020204" pitchFamily="34" charset="0"/>
                <a:cs typeface="Arial" panose="020B0604020202020204" pitchFamily="34" charset="0"/>
              </a:rPr>
              <a:t>Change4Life is run by the NHS and aims to help families lead healthier lives by eating well and moving more</a:t>
            </a:r>
          </a:p>
          <a:p>
            <a:pPr marL="285750" indent="-285750">
              <a:spcBef>
                <a:spcPts val="1600"/>
              </a:spcBef>
              <a:buFont typeface="Arial" panose="020B0604020202020204" pitchFamily="34" charset="0"/>
              <a:buChar char="•"/>
            </a:pPr>
            <a:r>
              <a:rPr lang="en-GB" sz="1400" dirty="0">
                <a:latin typeface="Arial" panose="020B0604020202020204" pitchFamily="34" charset="0"/>
                <a:cs typeface="Arial" panose="020B0604020202020204" pitchFamily="34" charset="0"/>
              </a:rPr>
              <a:t>It helps parents have the essential support and tools they need to make healthier choices for their families</a:t>
            </a:r>
          </a:p>
          <a:p>
            <a:pPr marL="0" indent="0">
              <a:spcBef>
                <a:spcPts val="1600"/>
              </a:spcBef>
              <a:buNone/>
            </a:pPr>
            <a:r>
              <a:rPr lang="en-GB" sz="1400" b="1" dirty="0">
                <a:solidFill>
                  <a:srgbClr val="233588"/>
                </a:solidFill>
                <a:latin typeface="Arial" panose="020B0604020202020204" pitchFamily="34" charset="0"/>
                <a:cs typeface="Arial" panose="020B0604020202020204" pitchFamily="34" charset="0"/>
              </a:rPr>
              <a:t>Healthy Schools - </a:t>
            </a:r>
            <a:r>
              <a:rPr lang="en-GB" sz="1400" dirty="0">
                <a:latin typeface="Arial" panose="020B0604020202020204" pitchFamily="34" charset="0"/>
                <a:cs typeface="Arial" panose="020B0604020202020204" pitchFamily="34" charset="0"/>
                <a:hlinkClick r:id="rId3"/>
              </a:rPr>
              <a:t>https://www.healthyschools.org.uk</a:t>
            </a:r>
            <a:r>
              <a:rPr lang="en-GB" sz="1400" dirty="0">
                <a:latin typeface="Arial" panose="020B0604020202020204" pitchFamily="34" charset="0"/>
                <a:cs typeface="Arial" panose="020B0604020202020204" pitchFamily="34" charset="0"/>
              </a:rPr>
              <a:t> </a:t>
            </a:r>
          </a:p>
          <a:p>
            <a:pPr marL="285750" indent="-285750">
              <a:spcBef>
                <a:spcPts val="1600"/>
              </a:spcBef>
              <a:buFont typeface="Arial" panose="020B0604020202020204" pitchFamily="34" charset="0"/>
              <a:buChar char="•"/>
            </a:pPr>
            <a:r>
              <a:rPr lang="en-GB" sz="1400" dirty="0">
                <a:latin typeface="Arial" panose="020B0604020202020204" pitchFamily="34" charset="0"/>
                <a:cs typeface="Arial" panose="020B0604020202020204" pitchFamily="34" charset="0"/>
              </a:rPr>
              <a:t>Aims to support schools to help their children and young people to grow healthily, safely and responsibly. </a:t>
            </a:r>
          </a:p>
          <a:p>
            <a:pPr marL="285750" indent="-285750">
              <a:spcBef>
                <a:spcPts val="1600"/>
              </a:spcBef>
              <a:buFont typeface="Arial" panose="020B0604020202020204" pitchFamily="34" charset="0"/>
              <a:buChar char="•"/>
            </a:pPr>
            <a:r>
              <a:rPr lang="en-GB" sz="1400" dirty="0">
                <a:latin typeface="Arial" panose="020B0604020202020204" pitchFamily="34" charset="0"/>
                <a:cs typeface="Arial" panose="020B0604020202020204" pitchFamily="34" charset="0"/>
              </a:rPr>
              <a:t>It has been revised in consultation with schools with content aligned to current Ofsted guidance.</a:t>
            </a:r>
          </a:p>
        </p:txBody>
      </p:sp>
    </p:spTree>
    <p:extLst>
      <p:ext uri="{BB962C8B-B14F-4D97-AF65-F5344CB8AC3E}">
        <p14:creationId xmlns:p14="http://schemas.microsoft.com/office/powerpoint/2010/main" val="1241319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1600"/>
              </a:spcBef>
              <a:buNone/>
            </a:pPr>
            <a:r>
              <a:rPr lang="en-GB" sz="1400" b="1" dirty="0">
                <a:solidFill>
                  <a:srgbClr val="233588"/>
                </a:solidFill>
                <a:latin typeface="Arial" panose="020B0604020202020204" pitchFamily="34" charset="0"/>
                <a:cs typeface="Arial" panose="020B0604020202020204" pitchFamily="34" charset="0"/>
              </a:rPr>
              <a:t>1.4 Nutritional advice.</a:t>
            </a:r>
          </a:p>
          <a:p>
            <a:pPr marL="0" indent="0">
              <a:spcBef>
                <a:spcPts val="1600"/>
              </a:spcBef>
              <a:buNone/>
            </a:pPr>
            <a:r>
              <a:rPr lang="en-GB" sz="1400" b="1" dirty="0">
                <a:solidFill>
                  <a:srgbClr val="233588"/>
                </a:solidFill>
                <a:latin typeface="Arial" panose="020B0604020202020204" pitchFamily="34" charset="0"/>
                <a:cs typeface="Arial" panose="020B0604020202020204" pitchFamily="34" charset="0"/>
              </a:rPr>
              <a:t>Current healthy eating initiatives </a:t>
            </a:r>
          </a:p>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Eat like a champ  </a:t>
            </a:r>
            <a:r>
              <a:rPr lang="en-US" sz="1400" dirty="0">
                <a:solidFill>
                  <a:srgbClr val="233588"/>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2"/>
              </a:rPr>
              <a:t>https://eatlikeachamp.co.uk</a:t>
            </a:r>
            <a:r>
              <a:rPr lang="en-US" sz="1400" dirty="0">
                <a:latin typeface="Arial" panose="020B0604020202020204" pitchFamily="34" charset="0"/>
                <a:cs typeface="Arial" panose="020B0604020202020204" pitchFamily="34" charset="0"/>
              </a:rPr>
              <a:t> </a:t>
            </a:r>
          </a:p>
          <a:p>
            <a:pPr marL="285750" indent="-285750">
              <a:spcBef>
                <a:spcPts val="1600"/>
              </a:spcBef>
              <a:buFont typeface="Arial" panose="020B0604020202020204" pitchFamily="34" charset="0"/>
              <a:buChar char="•"/>
            </a:pPr>
            <a:r>
              <a:rPr lang="en-GB" sz="1400" dirty="0">
                <a:latin typeface="Arial" panose="020B0604020202020204" pitchFamily="34" charset="0"/>
                <a:cs typeface="Arial" panose="020B0604020202020204" pitchFamily="34" charset="0"/>
              </a:rPr>
              <a:t>Eat Like A Champ is a free six lesson programme designed to help children aged 9 and 10 years old (Year 5/Primary 6/P6) across the UK learn about healthy, sustainable lifestyles in a fun and exciting way! </a:t>
            </a:r>
          </a:p>
          <a:p>
            <a:pPr marL="285750" indent="-285750">
              <a:spcBef>
                <a:spcPts val="1600"/>
              </a:spcBef>
              <a:buFont typeface="Arial" panose="020B0604020202020204" pitchFamily="34" charset="0"/>
              <a:buChar char="•"/>
            </a:pPr>
            <a:r>
              <a:rPr lang="en-GB" sz="1400" dirty="0">
                <a:latin typeface="Arial" panose="020B0604020202020204" pitchFamily="34" charset="0"/>
                <a:cs typeface="Arial" panose="020B0604020202020204" pitchFamily="34" charset="0"/>
              </a:rPr>
              <a:t>Written in collaboration with the </a:t>
            </a:r>
            <a:r>
              <a:rPr lang="en-GB" sz="1400" dirty="0">
                <a:latin typeface="Arial" panose="020B0604020202020204" pitchFamily="34" charset="0"/>
                <a:cs typeface="Arial" panose="020B0604020202020204" pitchFamily="34" charset="0"/>
                <a:hlinkClick r:id="rId3"/>
              </a:rPr>
              <a:t>British Nutrition Foundation</a:t>
            </a:r>
            <a:r>
              <a:rPr lang="en-GB" sz="1400"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hlinkClick r:id="rId4"/>
              </a:rPr>
              <a:t>British Dietetic Association</a:t>
            </a:r>
            <a:r>
              <a:rPr lang="en-GB" sz="1400" dirty="0">
                <a:latin typeface="Arial" panose="020B0604020202020204" pitchFamily="34" charset="0"/>
                <a:cs typeface="Arial" panose="020B0604020202020204" pitchFamily="34" charset="0"/>
              </a:rPr>
              <a:t> and everyday sustainability experts </a:t>
            </a:r>
            <a:r>
              <a:rPr lang="en-GB" sz="1400" dirty="0">
                <a:latin typeface="Arial" panose="020B0604020202020204" pitchFamily="34" charset="0"/>
                <a:cs typeface="Arial" panose="020B0604020202020204" pitchFamily="34" charset="0"/>
                <a:hlinkClick r:id="rId5"/>
              </a:rPr>
              <a:t>Hubbub</a:t>
            </a:r>
            <a:r>
              <a:rPr lang="en-GB" sz="1400" dirty="0">
                <a:latin typeface="Arial" panose="020B0604020202020204" pitchFamily="34" charset="0"/>
                <a:cs typeface="Arial" panose="020B0604020202020204" pitchFamily="34" charset="0"/>
              </a:rPr>
              <a:t>.</a:t>
            </a:r>
          </a:p>
          <a:p>
            <a:pPr marL="0" indent="0">
              <a:spcBef>
                <a:spcPts val="1600"/>
              </a:spcBef>
              <a:buNone/>
            </a:pPr>
            <a:r>
              <a:rPr lang="en-US" sz="1400" b="1" dirty="0">
                <a:solidFill>
                  <a:srgbClr val="233588"/>
                </a:solidFill>
                <a:latin typeface="Arial" panose="020B0604020202020204" pitchFamily="34" charset="0"/>
                <a:cs typeface="Arial" panose="020B0604020202020204" pitchFamily="34" charset="0"/>
              </a:rPr>
              <a:t>Learner Activity</a:t>
            </a:r>
          </a:p>
          <a:p>
            <a:pPr marL="0" indent="0">
              <a:spcBef>
                <a:spcPts val="1600"/>
              </a:spcBef>
              <a:buNone/>
            </a:pPr>
            <a:r>
              <a:rPr lang="en-US" sz="1400" dirty="0">
                <a:latin typeface="Arial" panose="020B0604020202020204" pitchFamily="34" charset="0"/>
                <a:cs typeface="Arial" panose="020B0604020202020204" pitchFamily="34" charset="0"/>
              </a:rPr>
              <a:t>Choose one healthy eating campaign and produce a poster to advertise the campaign. </a:t>
            </a:r>
          </a:p>
        </p:txBody>
      </p:sp>
    </p:spTree>
    <p:extLst>
      <p:ext uri="{BB962C8B-B14F-4D97-AF65-F5344CB8AC3E}">
        <p14:creationId xmlns:p14="http://schemas.microsoft.com/office/powerpoint/2010/main" val="762603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0" y="843558"/>
            <a:ext cx="8359079" cy="4083918"/>
          </a:xfrm>
          <a:prstGeom prst="rect">
            <a:avLst/>
          </a:prstGeom>
          <a:noFill/>
          <a:ln>
            <a:noFill/>
          </a:ln>
        </p:spPr>
        <p:txBody>
          <a:bodyPr>
            <a:no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spcBef>
                <a:spcPts val="0"/>
              </a:spcBef>
              <a:buNone/>
            </a:pPr>
            <a:r>
              <a:rPr lang="en-GB" sz="1400" b="1" dirty="0">
                <a:solidFill>
                  <a:srgbClr val="233588"/>
                </a:solidFill>
                <a:latin typeface="Arial" panose="020B0604020202020204" pitchFamily="34" charset="0"/>
                <a:cs typeface="Arial" panose="020B0604020202020204" pitchFamily="34" charset="0"/>
              </a:rPr>
              <a:t>1.5 Nutritional requirements for different groups</a:t>
            </a:r>
          </a:p>
          <a:p>
            <a:pPr marL="0" indent="0">
              <a:spcBef>
                <a:spcPts val="0"/>
              </a:spcBef>
              <a:buNone/>
            </a:pPr>
            <a:r>
              <a:rPr lang="en-GB" sz="1400" b="1" dirty="0">
                <a:solidFill>
                  <a:srgbClr val="233588"/>
                </a:solidFill>
                <a:latin typeface="Arial" panose="020B0604020202020204" pitchFamily="34" charset="0"/>
                <a:cs typeface="Arial" panose="020B0604020202020204" pitchFamily="34" charset="0"/>
              </a:rPr>
              <a:t>Learner activity</a:t>
            </a:r>
          </a:p>
          <a:p>
            <a:pPr marL="0" indent="0">
              <a:spcBef>
                <a:spcPts val="0"/>
              </a:spcBef>
              <a:buNone/>
            </a:pPr>
            <a:r>
              <a:rPr lang="en-GB" sz="1400" dirty="0">
                <a:latin typeface="Arial" panose="020B0604020202020204" pitchFamily="34" charset="0"/>
                <a:cs typeface="Arial" panose="020B0604020202020204" pitchFamily="34" charset="0"/>
              </a:rPr>
              <a:t>Research the different nutritional requirements for two different groups below.</a:t>
            </a:r>
          </a:p>
          <a:p>
            <a:pPr marL="0" indent="0">
              <a:spcBef>
                <a:spcPts val="0"/>
              </a:spcBef>
              <a:buNone/>
            </a:pPr>
            <a:r>
              <a:rPr lang="en-GB" sz="1400" dirty="0">
                <a:latin typeface="Arial" panose="020B0604020202020204" pitchFamily="34" charset="0"/>
                <a:cs typeface="Arial" panose="020B0604020202020204" pitchFamily="34" charset="0"/>
              </a:rPr>
              <a:t>Present your findings to your class. </a:t>
            </a:r>
          </a:p>
          <a:p>
            <a:pPr marL="0" indent="0">
              <a:spcBef>
                <a:spcPts val="0"/>
              </a:spcBef>
              <a:buNone/>
            </a:pPr>
            <a:r>
              <a:rPr lang="en-GB" sz="1400" dirty="0">
                <a:latin typeface="Arial" panose="020B0604020202020204" pitchFamily="34" charset="0"/>
                <a:cs typeface="Arial" panose="020B0604020202020204" pitchFamily="34" charset="0"/>
              </a:rPr>
              <a:t>Choose two groups from the following list to complete P2</a:t>
            </a:r>
          </a:p>
          <a:p>
            <a:pPr marL="628650" lvl="1" indent="-285750">
              <a:spcBef>
                <a:spcPts val="0"/>
              </a:spcBef>
              <a:buFont typeface="Arial" panose="020B0604020202020204" pitchFamily="34" charset="0"/>
              <a:buChar char="•"/>
            </a:pPr>
            <a:r>
              <a:rPr lang="en-GB" sz="1400" dirty="0">
                <a:latin typeface="Arial" panose="020B0604020202020204" pitchFamily="34" charset="0"/>
                <a:cs typeface="Arial" panose="020B0604020202020204" pitchFamily="34" charset="0"/>
              </a:rPr>
              <a:t>children</a:t>
            </a:r>
          </a:p>
          <a:p>
            <a:pPr marL="628650" lvl="1" indent="-285750">
              <a:spcBef>
                <a:spcPts val="0"/>
              </a:spcBef>
              <a:buFont typeface="Arial" panose="020B0604020202020204" pitchFamily="34" charset="0"/>
              <a:buChar char="•"/>
            </a:pPr>
            <a:r>
              <a:rPr lang="en-GB" sz="1400" dirty="0">
                <a:latin typeface="Arial" panose="020B0604020202020204" pitchFamily="34" charset="0"/>
                <a:cs typeface="Arial" panose="020B0604020202020204" pitchFamily="34" charset="0"/>
              </a:rPr>
              <a:t>young people</a:t>
            </a:r>
          </a:p>
          <a:p>
            <a:pPr marL="628650" lvl="1" indent="-285750">
              <a:spcBef>
                <a:spcPts val="0"/>
              </a:spcBef>
              <a:buFont typeface="Arial" panose="020B0604020202020204" pitchFamily="34" charset="0"/>
              <a:buChar char="•"/>
            </a:pPr>
            <a:r>
              <a:rPr lang="en-GB" sz="1400" dirty="0">
                <a:latin typeface="Arial" panose="020B0604020202020204" pitchFamily="34" charset="0"/>
                <a:cs typeface="Arial" panose="020B0604020202020204" pitchFamily="34" charset="0"/>
              </a:rPr>
              <a:t>adults</a:t>
            </a:r>
          </a:p>
          <a:p>
            <a:pPr marL="628650" lvl="1" indent="-285750">
              <a:spcBef>
                <a:spcPts val="0"/>
              </a:spcBef>
              <a:buFont typeface="Arial" panose="020B0604020202020204" pitchFamily="34" charset="0"/>
              <a:buChar char="•"/>
            </a:pPr>
            <a:r>
              <a:rPr lang="en-GB" sz="1400" dirty="0">
                <a:latin typeface="Arial" panose="020B0604020202020204" pitchFamily="34" charset="0"/>
                <a:cs typeface="Arial" panose="020B0604020202020204" pitchFamily="34" charset="0"/>
              </a:rPr>
              <a:t>older people</a:t>
            </a:r>
          </a:p>
          <a:p>
            <a:pPr marL="628650" lvl="1" indent="-285750">
              <a:spcBef>
                <a:spcPts val="0"/>
              </a:spcBef>
              <a:buFont typeface="Arial" panose="020B0604020202020204" pitchFamily="34" charset="0"/>
              <a:buChar char="•"/>
            </a:pPr>
            <a:r>
              <a:rPr lang="en-GB" sz="1400" dirty="0">
                <a:latin typeface="Arial" panose="020B0604020202020204" pitchFamily="34" charset="0"/>
                <a:cs typeface="Arial" panose="020B0604020202020204" pitchFamily="34" charset="0"/>
              </a:rPr>
              <a:t>athletes</a:t>
            </a:r>
          </a:p>
          <a:p>
            <a:pPr marL="628650" lvl="1" indent="-285750">
              <a:spcBef>
                <a:spcPts val="0"/>
              </a:spcBef>
              <a:buFont typeface="Arial" panose="020B0604020202020204" pitchFamily="34" charset="0"/>
              <a:buChar char="•"/>
            </a:pPr>
            <a:r>
              <a:rPr lang="en-GB" sz="1400" dirty="0">
                <a:latin typeface="Arial" panose="020B0604020202020204" pitchFamily="34" charset="0"/>
                <a:cs typeface="Arial" panose="020B0604020202020204" pitchFamily="34" charset="0"/>
              </a:rPr>
              <a:t>physically inactive people</a:t>
            </a:r>
          </a:p>
          <a:p>
            <a:pPr marL="285750" indent="-285750">
              <a:spcBef>
                <a:spcPts val="0"/>
              </a:spcBef>
              <a:buFont typeface="Arial" panose="020B0604020202020204" pitchFamily="34" charset="0"/>
              <a:buChar char="•"/>
            </a:pPr>
            <a:r>
              <a:rPr lang="en-GB" sz="1400" dirty="0">
                <a:latin typeface="Arial" panose="020B0604020202020204" pitchFamily="34" charset="0"/>
                <a:cs typeface="Arial" panose="020B0604020202020204" pitchFamily="34" charset="0"/>
              </a:rPr>
              <a:t>It is important to understand that different groups of people need different amounts of nutritional requirements. </a:t>
            </a:r>
          </a:p>
          <a:p>
            <a:pPr marL="285750" indent="-285750">
              <a:spcBef>
                <a:spcPts val="0"/>
              </a:spcBef>
              <a:buFont typeface="Arial" panose="020B0604020202020204" pitchFamily="34" charset="0"/>
              <a:buChar char="•"/>
            </a:pPr>
            <a:r>
              <a:rPr lang="en-GB" sz="1400" dirty="0">
                <a:latin typeface="Arial" panose="020B0604020202020204" pitchFamily="34" charset="0"/>
                <a:cs typeface="Arial" panose="020B0604020202020204" pitchFamily="34" charset="0"/>
              </a:rPr>
              <a:t>An elderly person who has a mainly sedentary lifestyle, isn’t going to need the same amount of calories as an active 20 year old and therefore the same amount of macronutrients and micronutrients. </a:t>
            </a:r>
          </a:p>
          <a:p>
            <a:pPr marL="285750" indent="-285750">
              <a:spcBef>
                <a:spcPts val="0"/>
              </a:spcBef>
              <a:buFont typeface="Arial" panose="020B0604020202020204" pitchFamily="34" charset="0"/>
              <a:buChar char="•"/>
            </a:pPr>
            <a:r>
              <a:rPr lang="en-GB" sz="1400" dirty="0">
                <a:latin typeface="Arial" panose="020B0604020202020204" pitchFamily="34" charset="0"/>
                <a:cs typeface="Arial" panose="020B0604020202020204" pitchFamily="34" charset="0"/>
              </a:rPr>
              <a:t>For you to be able to complete P2 you will need to choose 2 of the groups from above and research how they require different amounts of all the food groups, we have already looked at in P1.</a:t>
            </a:r>
          </a:p>
        </p:txBody>
      </p:sp>
    </p:spTree>
    <p:extLst>
      <p:ext uri="{BB962C8B-B14F-4D97-AF65-F5344CB8AC3E}">
        <p14:creationId xmlns:p14="http://schemas.microsoft.com/office/powerpoint/2010/main" val="2059799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576064"/>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r>
              <a:rPr lang="en-GB" sz="1400" b="1" dirty="0">
                <a:solidFill>
                  <a:srgbClr val="233588"/>
                </a:solidFill>
                <a:latin typeface="Arial" panose="020B0604020202020204" pitchFamily="34" charset="0"/>
                <a:cs typeface="Arial" panose="020B0604020202020204" pitchFamily="34" charset="0"/>
              </a:rPr>
              <a:t>Learner activity </a:t>
            </a:r>
            <a:r>
              <a:rPr lang="en-GB" sz="1400" dirty="0">
                <a:latin typeface="Arial" panose="020B0604020202020204" pitchFamily="34" charset="0"/>
                <a:cs typeface="Arial" panose="020B0604020202020204" pitchFamily="34" charset="0"/>
              </a:rPr>
              <a:t>- now you have looked at the different factors of a balanced diet, summarise all you have learnt in the table below. </a:t>
            </a:r>
          </a:p>
        </p:txBody>
      </p:sp>
      <p:graphicFrame>
        <p:nvGraphicFramePr>
          <p:cNvPr id="4" name="Content Placeholder 2">
            <a:extLst>
              <a:ext uri="{FF2B5EF4-FFF2-40B4-BE49-F238E27FC236}">
                <a16:creationId xmlns:a16="http://schemas.microsoft.com/office/drawing/2014/main" id="{A5544DD7-B4B2-425B-B61E-7413610BC976}"/>
              </a:ext>
            </a:extLst>
          </p:cNvPr>
          <p:cNvGraphicFramePr>
            <a:graphicFrameLocks/>
          </p:cNvGraphicFramePr>
          <p:nvPr>
            <p:extLst>
              <p:ext uri="{D42A27DB-BD31-4B8C-83A1-F6EECF244321}">
                <p14:modId xmlns:p14="http://schemas.microsoft.com/office/powerpoint/2010/main" val="1693905954"/>
              </p:ext>
            </p:extLst>
          </p:nvPr>
        </p:nvGraphicFramePr>
        <p:xfrm>
          <a:off x="533400" y="1594855"/>
          <a:ext cx="7999040" cy="3068481"/>
        </p:xfrm>
        <a:graphic>
          <a:graphicData uri="http://schemas.openxmlformats.org/drawingml/2006/table">
            <a:tbl>
              <a:tblPr firstRow="1" firstCol="1" bandRow="1">
                <a:tableStyleId>{5C22544A-7EE6-4342-B048-85BDC9FD1C3A}</a:tableStyleId>
              </a:tblPr>
              <a:tblGrid>
                <a:gridCol w="1944216">
                  <a:extLst>
                    <a:ext uri="{9D8B030D-6E8A-4147-A177-3AD203B41FA5}">
                      <a16:colId xmlns:a16="http://schemas.microsoft.com/office/drawing/2014/main" val="349616914"/>
                    </a:ext>
                  </a:extLst>
                </a:gridCol>
                <a:gridCol w="1584176">
                  <a:extLst>
                    <a:ext uri="{9D8B030D-6E8A-4147-A177-3AD203B41FA5}">
                      <a16:colId xmlns:a16="http://schemas.microsoft.com/office/drawing/2014/main" val="1151854247"/>
                    </a:ext>
                  </a:extLst>
                </a:gridCol>
                <a:gridCol w="2382416">
                  <a:extLst>
                    <a:ext uri="{9D8B030D-6E8A-4147-A177-3AD203B41FA5}">
                      <a16:colId xmlns:a16="http://schemas.microsoft.com/office/drawing/2014/main" val="2772091567"/>
                    </a:ext>
                  </a:extLst>
                </a:gridCol>
                <a:gridCol w="2088232">
                  <a:extLst>
                    <a:ext uri="{9D8B030D-6E8A-4147-A177-3AD203B41FA5}">
                      <a16:colId xmlns:a16="http://schemas.microsoft.com/office/drawing/2014/main" val="1518337246"/>
                    </a:ext>
                  </a:extLst>
                </a:gridCol>
              </a:tblGrid>
              <a:tr h="252000">
                <a:tc>
                  <a:txBody>
                    <a:bodyPr/>
                    <a:lstStyle/>
                    <a:p>
                      <a:pPr>
                        <a:lnSpc>
                          <a:spcPct val="115000"/>
                        </a:lnSpc>
                      </a:pPr>
                      <a:r>
                        <a:rPr lang="en-US" sz="1000" dirty="0">
                          <a:effectLst/>
                          <a:latin typeface="Arial" panose="020B0604020202020204" pitchFamily="34" charset="0"/>
                          <a:cs typeface="Arial" panose="020B0604020202020204" pitchFamily="34" charset="0"/>
                        </a:rPr>
                        <a:t>7 Classes of Food</a:t>
                      </a:r>
                      <a:endParaRPr lang="en-GB" sz="10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1000" dirty="0">
                          <a:effectLst/>
                          <a:latin typeface="Arial" panose="020B0604020202020204" pitchFamily="34" charset="0"/>
                          <a:cs typeface="Arial" panose="020B0604020202020204" pitchFamily="34" charset="0"/>
                        </a:rPr>
                        <a:t>Main benefit for the body</a:t>
                      </a:r>
                      <a:endParaRPr lang="en-GB" sz="10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1000">
                          <a:effectLst/>
                          <a:latin typeface="Arial" panose="020B0604020202020204" pitchFamily="34" charset="0"/>
                          <a:cs typeface="Arial" panose="020B0604020202020204" pitchFamily="34" charset="0"/>
                        </a:rPr>
                        <a:t>Recommended Daily Allowance (RDA)</a:t>
                      </a:r>
                      <a:endParaRPr lang="en-GB" sz="10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1000" dirty="0">
                          <a:effectLst/>
                          <a:latin typeface="Arial" panose="020B0604020202020204" pitchFamily="34" charset="0"/>
                          <a:cs typeface="Arial" panose="020B0604020202020204" pitchFamily="34" charset="0"/>
                        </a:rPr>
                        <a:t>Effect on Sport Performance. </a:t>
                      </a:r>
                      <a:endParaRPr lang="en-GB" sz="10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extLst>
                  <a:ext uri="{0D108BD9-81ED-4DB2-BD59-A6C34878D82A}">
                    <a16:rowId xmlns:a16="http://schemas.microsoft.com/office/drawing/2014/main" val="2064476367"/>
                  </a:ext>
                </a:extLst>
              </a:tr>
              <a:tr h="199980">
                <a:tc>
                  <a:txBody>
                    <a:bodyPr/>
                    <a:lstStyle/>
                    <a:p>
                      <a:pPr>
                        <a:lnSpc>
                          <a:spcPct val="115000"/>
                        </a:lnSpc>
                      </a:pPr>
                      <a:r>
                        <a:rPr lang="en-US" sz="900">
                          <a:effectLst/>
                          <a:latin typeface="Arial" panose="020B0604020202020204" pitchFamily="34" charset="0"/>
                          <a:cs typeface="Arial" panose="020B0604020202020204" pitchFamily="34" charset="0"/>
                        </a:rPr>
                        <a:t>Carbohydrates</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extLst>
                  <a:ext uri="{0D108BD9-81ED-4DB2-BD59-A6C34878D82A}">
                    <a16:rowId xmlns:a16="http://schemas.microsoft.com/office/drawing/2014/main" val="502977549"/>
                  </a:ext>
                </a:extLst>
              </a:tr>
              <a:tr h="186777">
                <a:tc>
                  <a:txBody>
                    <a:bodyPr/>
                    <a:lstStyle/>
                    <a:p>
                      <a:pPr>
                        <a:lnSpc>
                          <a:spcPct val="115000"/>
                        </a:lnSpc>
                      </a:pPr>
                      <a:r>
                        <a:rPr lang="en-US" sz="900">
                          <a:effectLst/>
                          <a:latin typeface="Arial" panose="020B0604020202020204" pitchFamily="34" charset="0"/>
                          <a:cs typeface="Arial" panose="020B0604020202020204" pitchFamily="34" charset="0"/>
                        </a:rPr>
                        <a:t>Fats</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extLst>
                  <a:ext uri="{0D108BD9-81ED-4DB2-BD59-A6C34878D82A}">
                    <a16:rowId xmlns:a16="http://schemas.microsoft.com/office/drawing/2014/main" val="2155995791"/>
                  </a:ext>
                </a:extLst>
              </a:tr>
              <a:tr h="199980">
                <a:tc>
                  <a:txBody>
                    <a:bodyPr/>
                    <a:lstStyle/>
                    <a:p>
                      <a:pPr>
                        <a:lnSpc>
                          <a:spcPct val="115000"/>
                        </a:lnSpc>
                      </a:pPr>
                      <a:r>
                        <a:rPr lang="en-US" sz="900">
                          <a:effectLst/>
                          <a:latin typeface="Arial" panose="020B0604020202020204" pitchFamily="34" charset="0"/>
                          <a:cs typeface="Arial" panose="020B0604020202020204" pitchFamily="34" charset="0"/>
                        </a:rPr>
                        <a:t>Protein</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extLst>
                  <a:ext uri="{0D108BD9-81ED-4DB2-BD59-A6C34878D82A}">
                    <a16:rowId xmlns:a16="http://schemas.microsoft.com/office/drawing/2014/main" val="1799063292"/>
                  </a:ext>
                </a:extLst>
              </a:tr>
              <a:tr h="199980">
                <a:tc>
                  <a:txBody>
                    <a:bodyPr/>
                    <a:lstStyle/>
                    <a:p>
                      <a:pPr>
                        <a:lnSpc>
                          <a:spcPct val="115000"/>
                        </a:lnSpc>
                      </a:pPr>
                      <a:r>
                        <a:rPr lang="en-US" sz="900" dirty="0">
                          <a:effectLst/>
                          <a:latin typeface="Arial" panose="020B0604020202020204" pitchFamily="34" charset="0"/>
                          <a:cs typeface="Arial" panose="020B0604020202020204" pitchFamily="34" charset="0"/>
                        </a:rPr>
                        <a:t>Vitamin</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extLst>
                  <a:ext uri="{0D108BD9-81ED-4DB2-BD59-A6C34878D82A}">
                    <a16:rowId xmlns:a16="http://schemas.microsoft.com/office/drawing/2014/main" val="2162626371"/>
                  </a:ext>
                </a:extLst>
              </a:tr>
              <a:tr h="146202">
                <a:tc>
                  <a:txBody>
                    <a:bodyPr/>
                    <a:lstStyle/>
                    <a:p>
                      <a:pPr marL="342900" lvl="0" indent="-342900">
                        <a:lnSpc>
                          <a:spcPct val="115000"/>
                        </a:lnSpc>
                        <a:buFont typeface="Symbol" pitchFamily="2" charset="2"/>
                        <a:buChar char=""/>
                      </a:pPr>
                      <a:r>
                        <a:rPr lang="en-US" sz="900">
                          <a:effectLst/>
                          <a:latin typeface="Arial" panose="020B0604020202020204" pitchFamily="34" charset="0"/>
                          <a:cs typeface="Arial" panose="020B0604020202020204" pitchFamily="34" charset="0"/>
                        </a:rPr>
                        <a:t>A – Fat Soluble</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extLst>
                  <a:ext uri="{0D108BD9-81ED-4DB2-BD59-A6C34878D82A}">
                    <a16:rowId xmlns:a16="http://schemas.microsoft.com/office/drawing/2014/main" val="393821044"/>
                  </a:ext>
                </a:extLst>
              </a:tr>
              <a:tr h="133320">
                <a:tc>
                  <a:txBody>
                    <a:bodyPr/>
                    <a:lstStyle/>
                    <a:p>
                      <a:pPr marL="342900" lvl="0" indent="-342900">
                        <a:lnSpc>
                          <a:spcPct val="115000"/>
                        </a:lnSpc>
                        <a:buFont typeface="Symbol" pitchFamily="2" charset="2"/>
                        <a:buChar char=""/>
                      </a:pPr>
                      <a:r>
                        <a:rPr lang="en-US" sz="900">
                          <a:effectLst/>
                          <a:latin typeface="Arial" panose="020B0604020202020204" pitchFamily="34" charset="0"/>
                          <a:cs typeface="Arial" panose="020B0604020202020204" pitchFamily="34" charset="0"/>
                        </a:rPr>
                        <a:t>B – Water Soluble </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extLst>
                  <a:ext uri="{0D108BD9-81ED-4DB2-BD59-A6C34878D82A}">
                    <a16:rowId xmlns:a16="http://schemas.microsoft.com/office/drawing/2014/main" val="1955727590"/>
                  </a:ext>
                </a:extLst>
              </a:tr>
              <a:tr h="146202">
                <a:tc>
                  <a:txBody>
                    <a:bodyPr/>
                    <a:lstStyle/>
                    <a:p>
                      <a:pPr marL="342900" lvl="0" indent="-342900">
                        <a:lnSpc>
                          <a:spcPct val="115000"/>
                        </a:lnSpc>
                        <a:buFont typeface="Symbol" pitchFamily="2" charset="2"/>
                        <a:buChar char=""/>
                      </a:pPr>
                      <a:r>
                        <a:rPr lang="en-US" sz="900">
                          <a:effectLst/>
                          <a:latin typeface="Arial" panose="020B0604020202020204" pitchFamily="34" charset="0"/>
                          <a:cs typeface="Arial" panose="020B0604020202020204" pitchFamily="34" charset="0"/>
                        </a:rPr>
                        <a:t>C – Water Soluble</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extLst>
                  <a:ext uri="{0D108BD9-81ED-4DB2-BD59-A6C34878D82A}">
                    <a16:rowId xmlns:a16="http://schemas.microsoft.com/office/drawing/2014/main" val="2181155365"/>
                  </a:ext>
                </a:extLst>
              </a:tr>
              <a:tr h="146202">
                <a:tc>
                  <a:txBody>
                    <a:bodyPr/>
                    <a:lstStyle/>
                    <a:p>
                      <a:pPr marL="342900" lvl="0" indent="-342900">
                        <a:lnSpc>
                          <a:spcPct val="115000"/>
                        </a:lnSpc>
                        <a:buFont typeface="Symbol" pitchFamily="2" charset="2"/>
                        <a:buChar char=""/>
                      </a:pPr>
                      <a:r>
                        <a:rPr lang="en-US" sz="900">
                          <a:effectLst/>
                          <a:latin typeface="Arial" panose="020B0604020202020204" pitchFamily="34" charset="0"/>
                          <a:cs typeface="Arial" panose="020B0604020202020204" pitchFamily="34" charset="0"/>
                        </a:rPr>
                        <a:t>D – Fat Soluble</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extLst>
                  <a:ext uri="{0D108BD9-81ED-4DB2-BD59-A6C34878D82A}">
                    <a16:rowId xmlns:a16="http://schemas.microsoft.com/office/drawing/2014/main" val="4122786971"/>
                  </a:ext>
                </a:extLst>
              </a:tr>
              <a:tr h="133320">
                <a:tc>
                  <a:txBody>
                    <a:bodyPr/>
                    <a:lstStyle/>
                    <a:p>
                      <a:pPr marL="342900" lvl="0" indent="-342900">
                        <a:lnSpc>
                          <a:spcPct val="115000"/>
                        </a:lnSpc>
                        <a:buFont typeface="Symbol" pitchFamily="2" charset="2"/>
                        <a:buChar char=""/>
                      </a:pPr>
                      <a:r>
                        <a:rPr lang="en-US" sz="900">
                          <a:effectLst/>
                          <a:latin typeface="Arial" panose="020B0604020202020204" pitchFamily="34" charset="0"/>
                          <a:cs typeface="Arial" panose="020B0604020202020204" pitchFamily="34" charset="0"/>
                        </a:rPr>
                        <a:t>E – Fat Soluble</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extLst>
                  <a:ext uri="{0D108BD9-81ED-4DB2-BD59-A6C34878D82A}">
                    <a16:rowId xmlns:a16="http://schemas.microsoft.com/office/drawing/2014/main" val="2492020577"/>
                  </a:ext>
                </a:extLst>
              </a:tr>
              <a:tr h="146202">
                <a:tc>
                  <a:txBody>
                    <a:bodyPr/>
                    <a:lstStyle/>
                    <a:p>
                      <a:pPr marL="342900" lvl="0" indent="-342900">
                        <a:lnSpc>
                          <a:spcPct val="115000"/>
                        </a:lnSpc>
                        <a:buFont typeface="Symbol" pitchFamily="2" charset="2"/>
                        <a:buChar char=""/>
                      </a:pPr>
                      <a:r>
                        <a:rPr lang="en-US" sz="900">
                          <a:effectLst/>
                          <a:latin typeface="Arial" panose="020B0604020202020204" pitchFamily="34" charset="0"/>
                          <a:cs typeface="Arial" panose="020B0604020202020204" pitchFamily="34" charset="0"/>
                        </a:rPr>
                        <a:t>K – Fat Soluble</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extLst>
                  <a:ext uri="{0D108BD9-81ED-4DB2-BD59-A6C34878D82A}">
                    <a16:rowId xmlns:a16="http://schemas.microsoft.com/office/drawing/2014/main" val="1866546699"/>
                  </a:ext>
                </a:extLst>
              </a:tr>
              <a:tr h="186777">
                <a:tc>
                  <a:txBody>
                    <a:bodyPr/>
                    <a:lstStyle/>
                    <a:p>
                      <a:pPr>
                        <a:lnSpc>
                          <a:spcPct val="115000"/>
                        </a:lnSpc>
                      </a:pPr>
                      <a:r>
                        <a:rPr lang="en-US" sz="900">
                          <a:effectLst/>
                          <a:latin typeface="Arial" panose="020B0604020202020204" pitchFamily="34" charset="0"/>
                          <a:cs typeface="Arial" panose="020B0604020202020204" pitchFamily="34" charset="0"/>
                        </a:rPr>
                        <a:t>Minerals</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extLst>
                  <a:ext uri="{0D108BD9-81ED-4DB2-BD59-A6C34878D82A}">
                    <a16:rowId xmlns:a16="http://schemas.microsoft.com/office/drawing/2014/main" val="2752827227"/>
                  </a:ext>
                </a:extLst>
              </a:tr>
              <a:tr h="146202">
                <a:tc>
                  <a:txBody>
                    <a:bodyPr/>
                    <a:lstStyle/>
                    <a:p>
                      <a:pPr marL="342900" lvl="0" indent="-342900">
                        <a:lnSpc>
                          <a:spcPct val="115000"/>
                        </a:lnSpc>
                        <a:buFont typeface="Symbol" pitchFamily="2" charset="2"/>
                        <a:buChar char=""/>
                      </a:pPr>
                      <a:r>
                        <a:rPr lang="en-US" sz="900">
                          <a:effectLst/>
                          <a:latin typeface="Arial" panose="020B0604020202020204" pitchFamily="34" charset="0"/>
                          <a:cs typeface="Arial" panose="020B0604020202020204" pitchFamily="34" charset="0"/>
                        </a:rPr>
                        <a:t>Iron</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extLst>
                  <a:ext uri="{0D108BD9-81ED-4DB2-BD59-A6C34878D82A}">
                    <a16:rowId xmlns:a16="http://schemas.microsoft.com/office/drawing/2014/main" val="378873686"/>
                  </a:ext>
                </a:extLst>
              </a:tr>
              <a:tr h="146202">
                <a:tc>
                  <a:txBody>
                    <a:bodyPr/>
                    <a:lstStyle/>
                    <a:p>
                      <a:pPr marL="342900" lvl="0" indent="-342900">
                        <a:lnSpc>
                          <a:spcPct val="115000"/>
                        </a:lnSpc>
                        <a:buFont typeface="Symbol" pitchFamily="2" charset="2"/>
                        <a:buChar char=""/>
                      </a:pPr>
                      <a:r>
                        <a:rPr lang="en-US" sz="900">
                          <a:effectLst/>
                          <a:latin typeface="Arial" panose="020B0604020202020204" pitchFamily="34" charset="0"/>
                          <a:cs typeface="Arial" panose="020B0604020202020204" pitchFamily="34" charset="0"/>
                        </a:rPr>
                        <a:t>Calcium</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extLst>
                  <a:ext uri="{0D108BD9-81ED-4DB2-BD59-A6C34878D82A}">
                    <a16:rowId xmlns:a16="http://schemas.microsoft.com/office/drawing/2014/main" val="2338322448"/>
                  </a:ext>
                </a:extLst>
              </a:tr>
              <a:tr h="133320">
                <a:tc>
                  <a:txBody>
                    <a:bodyPr/>
                    <a:lstStyle/>
                    <a:p>
                      <a:pPr marL="342900" lvl="0" indent="-342900">
                        <a:lnSpc>
                          <a:spcPct val="115000"/>
                        </a:lnSpc>
                        <a:buFont typeface="Symbol" pitchFamily="2" charset="2"/>
                        <a:buChar char=""/>
                      </a:pPr>
                      <a:r>
                        <a:rPr lang="en-US" sz="900">
                          <a:effectLst/>
                          <a:latin typeface="Arial" panose="020B0604020202020204" pitchFamily="34" charset="0"/>
                          <a:cs typeface="Arial" panose="020B0604020202020204" pitchFamily="34" charset="0"/>
                        </a:rPr>
                        <a:t>Sodium</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extLst>
                  <a:ext uri="{0D108BD9-81ED-4DB2-BD59-A6C34878D82A}">
                    <a16:rowId xmlns:a16="http://schemas.microsoft.com/office/drawing/2014/main" val="364433396"/>
                  </a:ext>
                </a:extLst>
              </a:tr>
              <a:tr h="146202">
                <a:tc>
                  <a:txBody>
                    <a:bodyPr/>
                    <a:lstStyle/>
                    <a:p>
                      <a:pPr marL="342900" lvl="0" indent="-342900">
                        <a:lnSpc>
                          <a:spcPct val="115000"/>
                        </a:lnSpc>
                        <a:buFont typeface="Symbol" pitchFamily="2" charset="2"/>
                        <a:buChar char=""/>
                      </a:pPr>
                      <a:r>
                        <a:rPr lang="en-US" sz="900" dirty="0">
                          <a:effectLst/>
                          <a:latin typeface="Arial" panose="020B0604020202020204" pitchFamily="34" charset="0"/>
                          <a:ea typeface="MS Mincho" panose="02020609040205080304" pitchFamily="49" charset="-128"/>
                          <a:cs typeface="Arial" panose="020B0604020202020204" pitchFamily="34" charset="0"/>
                        </a:rPr>
                        <a:t>Iodine</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extLst>
                  <a:ext uri="{0D108BD9-81ED-4DB2-BD59-A6C34878D82A}">
                    <a16:rowId xmlns:a16="http://schemas.microsoft.com/office/drawing/2014/main" val="3704580227"/>
                  </a:ext>
                </a:extLst>
              </a:tr>
              <a:tr h="186777">
                <a:tc>
                  <a:txBody>
                    <a:bodyPr/>
                    <a:lstStyle/>
                    <a:p>
                      <a:pPr>
                        <a:lnSpc>
                          <a:spcPct val="115000"/>
                        </a:lnSpc>
                      </a:pPr>
                      <a:r>
                        <a:rPr lang="en-US" sz="900">
                          <a:effectLst/>
                          <a:latin typeface="Arial" panose="020B0604020202020204" pitchFamily="34" charset="0"/>
                          <a:cs typeface="Arial" panose="020B0604020202020204" pitchFamily="34" charset="0"/>
                        </a:rPr>
                        <a:t>Fibre</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10000"/>
                      </a:srgbClr>
                    </a:solidFill>
                  </a:tcPr>
                </a:tc>
                <a:extLst>
                  <a:ext uri="{0D108BD9-81ED-4DB2-BD59-A6C34878D82A}">
                    <a16:rowId xmlns:a16="http://schemas.microsoft.com/office/drawing/2014/main" val="3465579479"/>
                  </a:ext>
                </a:extLst>
              </a:tr>
              <a:tr h="199980">
                <a:tc>
                  <a:txBody>
                    <a:bodyPr/>
                    <a:lstStyle/>
                    <a:p>
                      <a:pPr>
                        <a:lnSpc>
                          <a:spcPct val="115000"/>
                        </a:lnSpc>
                      </a:pPr>
                      <a:r>
                        <a:rPr lang="en-US" sz="900" dirty="0">
                          <a:effectLst/>
                          <a:latin typeface="Arial" panose="020B0604020202020204" pitchFamily="34" charset="0"/>
                          <a:cs typeface="Arial" panose="020B0604020202020204" pitchFamily="34" charset="0"/>
                        </a:rPr>
                        <a:t>Water</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tc>
                  <a:txBody>
                    <a:bodyPr/>
                    <a:lstStyle/>
                    <a:p>
                      <a:pPr>
                        <a:lnSpc>
                          <a:spcPct val="115000"/>
                        </a:lnSpc>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MS Mincho" panose="02020609040205080304" pitchFamily="49" charset="-128"/>
                        <a:cs typeface="Arial" panose="020B0604020202020204" pitchFamily="34" charset="0"/>
                      </a:endParaRPr>
                    </a:p>
                  </a:txBody>
                  <a:tcPr marL="37976" marR="37976" marT="0" marB="0">
                    <a:solidFill>
                      <a:srgbClr val="233588">
                        <a:alpha val="30000"/>
                      </a:srgbClr>
                    </a:solidFill>
                  </a:tcPr>
                </a:tc>
                <a:extLst>
                  <a:ext uri="{0D108BD9-81ED-4DB2-BD59-A6C34878D82A}">
                    <a16:rowId xmlns:a16="http://schemas.microsoft.com/office/drawing/2014/main" val="331364502"/>
                  </a:ext>
                </a:extLst>
              </a:tr>
            </a:tbl>
          </a:graphicData>
        </a:graphic>
      </p:graphicFrame>
    </p:spTree>
    <p:extLst>
      <p:ext uri="{BB962C8B-B14F-4D97-AF65-F5344CB8AC3E}">
        <p14:creationId xmlns:p14="http://schemas.microsoft.com/office/powerpoint/2010/main" val="319141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lvl="0" defTabSz="685800" fontAlgn="auto">
              <a:lnSpc>
                <a:spcPct val="90000"/>
              </a:lnSpc>
              <a:spcBef>
                <a:spcPts val="750"/>
              </a:spcBef>
              <a:spcAft>
                <a:spcPts val="0"/>
              </a:spcAft>
            </a:pPr>
            <a:r>
              <a:rPr lang="en-GB" sz="1400" b="1" dirty="0">
                <a:solidFill>
                  <a:srgbClr val="233588"/>
                </a:solidFill>
                <a:latin typeface="Arial" panose="020B0604020202020204" pitchFamily="34" charset="0"/>
                <a:ea typeface="+mn-ea"/>
                <a:cs typeface="Arial" panose="020B0604020202020204" pitchFamily="34" charset="0"/>
              </a:rPr>
              <a:t>1.5 Nutritional requirements for different groups, i.e.</a:t>
            </a:r>
          </a:p>
          <a:p>
            <a:pPr marL="514350" lvl="1" indent="-171450" defTabSz="685800" fontAlgn="auto">
              <a:lnSpc>
                <a:spcPct val="90000"/>
              </a:lnSpc>
              <a:spcBef>
                <a:spcPts val="375"/>
              </a:spcBef>
              <a:spcAft>
                <a:spcPts val="0"/>
              </a:spcAft>
              <a:buFont typeface="Arial" panose="020B0604020202020204" pitchFamily="34" charset="0"/>
              <a:buChar char="•"/>
            </a:pPr>
            <a:r>
              <a:rPr lang="en-GB" sz="1400" dirty="0">
                <a:solidFill>
                  <a:prstClr val="black"/>
                </a:solidFill>
                <a:latin typeface="Arial" panose="020B0604020202020204" pitchFamily="34" charset="0"/>
                <a:ea typeface="+mn-ea"/>
                <a:cs typeface="Arial" panose="020B0604020202020204" pitchFamily="34" charset="0"/>
              </a:rPr>
              <a:t>children</a:t>
            </a:r>
          </a:p>
          <a:p>
            <a:pPr marL="514350" lvl="1" indent="-171450" defTabSz="685800" fontAlgn="auto">
              <a:lnSpc>
                <a:spcPct val="90000"/>
              </a:lnSpc>
              <a:spcBef>
                <a:spcPts val="375"/>
              </a:spcBef>
              <a:spcAft>
                <a:spcPts val="0"/>
              </a:spcAft>
              <a:buFont typeface="Arial" panose="020B0604020202020204" pitchFamily="34" charset="0"/>
              <a:buChar char="•"/>
            </a:pPr>
            <a:r>
              <a:rPr lang="en-GB" sz="1400" dirty="0">
                <a:solidFill>
                  <a:prstClr val="black"/>
                </a:solidFill>
                <a:latin typeface="Arial" panose="020B0604020202020204" pitchFamily="34" charset="0"/>
                <a:ea typeface="+mn-ea"/>
                <a:cs typeface="Arial" panose="020B0604020202020204" pitchFamily="34" charset="0"/>
              </a:rPr>
              <a:t>young people</a:t>
            </a:r>
          </a:p>
          <a:p>
            <a:pPr marL="514350" lvl="1" indent="-171450" defTabSz="685800" fontAlgn="auto">
              <a:lnSpc>
                <a:spcPct val="90000"/>
              </a:lnSpc>
              <a:spcBef>
                <a:spcPts val="375"/>
              </a:spcBef>
              <a:spcAft>
                <a:spcPts val="0"/>
              </a:spcAft>
              <a:buFont typeface="Arial" panose="020B0604020202020204" pitchFamily="34" charset="0"/>
              <a:buChar char="•"/>
            </a:pPr>
            <a:r>
              <a:rPr lang="en-GB" sz="1400" dirty="0">
                <a:solidFill>
                  <a:prstClr val="black"/>
                </a:solidFill>
                <a:latin typeface="Arial" panose="020B0604020202020204" pitchFamily="34" charset="0"/>
                <a:ea typeface="+mn-ea"/>
                <a:cs typeface="Arial" panose="020B0604020202020204" pitchFamily="34" charset="0"/>
              </a:rPr>
              <a:t>adults</a:t>
            </a:r>
          </a:p>
          <a:p>
            <a:pPr marL="514350" lvl="1" indent="-171450" defTabSz="685800" fontAlgn="auto">
              <a:lnSpc>
                <a:spcPct val="90000"/>
              </a:lnSpc>
              <a:spcBef>
                <a:spcPts val="375"/>
              </a:spcBef>
              <a:spcAft>
                <a:spcPts val="0"/>
              </a:spcAft>
              <a:buFont typeface="Arial" panose="020B0604020202020204" pitchFamily="34" charset="0"/>
              <a:buChar char="•"/>
            </a:pPr>
            <a:r>
              <a:rPr lang="en-GB" sz="1400" dirty="0">
                <a:solidFill>
                  <a:prstClr val="black"/>
                </a:solidFill>
                <a:latin typeface="Arial" panose="020B0604020202020204" pitchFamily="34" charset="0"/>
                <a:ea typeface="+mn-ea"/>
                <a:cs typeface="Arial" panose="020B0604020202020204" pitchFamily="34" charset="0"/>
              </a:rPr>
              <a:t>older people</a:t>
            </a:r>
          </a:p>
          <a:p>
            <a:pPr marL="514350" lvl="1" indent="-171450" defTabSz="685800" fontAlgn="auto">
              <a:lnSpc>
                <a:spcPct val="90000"/>
              </a:lnSpc>
              <a:spcBef>
                <a:spcPts val="375"/>
              </a:spcBef>
              <a:spcAft>
                <a:spcPts val="0"/>
              </a:spcAft>
              <a:buFont typeface="Arial" panose="020B0604020202020204" pitchFamily="34" charset="0"/>
              <a:buChar char="•"/>
            </a:pPr>
            <a:r>
              <a:rPr lang="en-GB" sz="1400" dirty="0">
                <a:solidFill>
                  <a:prstClr val="black"/>
                </a:solidFill>
                <a:latin typeface="Arial" panose="020B0604020202020204" pitchFamily="34" charset="0"/>
                <a:ea typeface="+mn-ea"/>
                <a:cs typeface="Arial" panose="020B0604020202020204" pitchFamily="34" charset="0"/>
              </a:rPr>
              <a:t>athletes</a:t>
            </a:r>
          </a:p>
          <a:p>
            <a:pPr marL="514350" lvl="1" indent="-171450" defTabSz="685800" fontAlgn="auto">
              <a:lnSpc>
                <a:spcPct val="90000"/>
              </a:lnSpc>
              <a:spcBef>
                <a:spcPts val="375"/>
              </a:spcBef>
              <a:spcAft>
                <a:spcPts val="0"/>
              </a:spcAft>
              <a:buFont typeface="Arial" panose="020B0604020202020204" pitchFamily="34" charset="0"/>
              <a:buChar char="•"/>
            </a:pPr>
            <a:r>
              <a:rPr lang="en-GB" sz="1400" dirty="0">
                <a:solidFill>
                  <a:prstClr val="black"/>
                </a:solidFill>
                <a:latin typeface="Arial" panose="020B0604020202020204" pitchFamily="34" charset="0"/>
                <a:ea typeface="+mn-ea"/>
                <a:cs typeface="Arial" panose="020B0604020202020204" pitchFamily="34" charset="0"/>
              </a:rPr>
              <a:t>physically inactive people</a:t>
            </a:r>
          </a:p>
          <a:p>
            <a:pPr lvl="0" defTabSz="685800" fontAlgn="auto">
              <a:lnSpc>
                <a:spcPct val="90000"/>
              </a:lnSpc>
              <a:spcBef>
                <a:spcPts val="750"/>
              </a:spcBef>
              <a:spcAft>
                <a:spcPts val="0"/>
              </a:spcAft>
            </a:pPr>
            <a:endParaRPr lang="en-US" sz="1400" b="1" dirty="0">
              <a:solidFill>
                <a:prstClr val="black"/>
              </a:solidFill>
              <a:latin typeface="Arial" panose="020B0604020202020204" pitchFamily="34" charset="0"/>
              <a:ea typeface="+mn-ea"/>
              <a:cs typeface="Arial" panose="020B0604020202020204" pitchFamily="34" charset="0"/>
            </a:endParaRPr>
          </a:p>
          <a:p>
            <a:pPr lvl="0" defTabSz="685800" fontAlgn="auto">
              <a:lnSpc>
                <a:spcPct val="90000"/>
              </a:lnSpc>
              <a:spcBef>
                <a:spcPts val="750"/>
              </a:spcBef>
              <a:spcAft>
                <a:spcPts val="0"/>
              </a:spcAft>
            </a:pPr>
            <a:r>
              <a:rPr lang="en-US" sz="1400" dirty="0">
                <a:solidFill>
                  <a:prstClr val="black"/>
                </a:solidFill>
                <a:latin typeface="Arial" panose="020B0604020202020204" pitchFamily="34" charset="0"/>
                <a:ea typeface="+mn-ea"/>
                <a:cs typeface="Arial" panose="020B0604020202020204" pitchFamily="34" charset="0"/>
              </a:rPr>
              <a:t>By the end of this section, you will be able to outline the components of a healthy balanced diet, including recommended guidelines from public health sources. </a:t>
            </a:r>
          </a:p>
          <a:p>
            <a:pPr lvl="0" defTabSz="685800" fontAlgn="auto">
              <a:lnSpc>
                <a:spcPct val="90000"/>
              </a:lnSpc>
              <a:spcBef>
                <a:spcPts val="750"/>
              </a:spcBef>
              <a:spcAft>
                <a:spcPts val="0"/>
              </a:spcAft>
            </a:pPr>
            <a:r>
              <a:rPr lang="en-US" sz="1400" dirty="0">
                <a:solidFill>
                  <a:prstClr val="black"/>
                </a:solidFill>
                <a:latin typeface="Arial" panose="020B0604020202020204" pitchFamily="34" charset="0"/>
                <a:ea typeface="+mn-ea"/>
                <a:cs typeface="Arial" panose="020B0604020202020204" pitchFamily="34" charset="0"/>
              </a:rPr>
              <a:t>In addition, </a:t>
            </a:r>
            <a:r>
              <a:rPr lang="en-GB" sz="1400" dirty="0">
                <a:solidFill>
                  <a:prstClr val="black"/>
                </a:solidFill>
                <a:latin typeface="Arial" panose="020B0604020202020204" pitchFamily="34" charset="0"/>
                <a:ea typeface="+mn-ea"/>
                <a:cs typeface="Arial" panose="020B0604020202020204" pitchFamily="34" charset="0"/>
              </a:rPr>
              <a:t>you should also be able to describe the nutritional requirements for different groups of people. </a:t>
            </a:r>
            <a:endParaRPr lang="en-US" sz="1400" dirty="0">
              <a:solidFill>
                <a:prstClr val="black"/>
              </a:solidFill>
              <a:latin typeface="Arial" panose="020B0604020202020204" pitchFamily="34" charset="0"/>
              <a:ea typeface="+mn-ea"/>
              <a:cs typeface="Arial" panose="020B0604020202020204" pitchFamily="34" charset="0"/>
            </a:endParaRPr>
          </a:p>
          <a:p>
            <a:pPr defTabSz="914400"/>
            <a:endParaRPr lang="en-GB" sz="1400" kern="0" dirty="0"/>
          </a:p>
        </p:txBody>
      </p:sp>
    </p:spTree>
    <p:extLst>
      <p:ext uri="{BB962C8B-B14F-4D97-AF65-F5344CB8AC3E}">
        <p14:creationId xmlns:p14="http://schemas.microsoft.com/office/powerpoint/2010/main" val="2015820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031162" cy="2448272"/>
          </a:xfrm>
          <a:prstGeom prst="rect">
            <a:avLst/>
          </a:prstGeom>
          <a:noFill/>
          <a:ln>
            <a:noFill/>
          </a:ln>
        </p:spPr>
        <p:txBody>
          <a:bodyPr>
            <a:normAutofit fontScale="92500" lnSpcReduction="10000"/>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buNone/>
            </a:pPr>
            <a:r>
              <a:rPr lang="en-GB" sz="1400" b="1" dirty="0">
                <a:solidFill>
                  <a:srgbClr val="233588"/>
                </a:solidFill>
              </a:rPr>
              <a:t>Grading Criteria. </a:t>
            </a:r>
          </a:p>
          <a:p>
            <a:pPr marL="285750" indent="-285750">
              <a:buFont typeface="Arial" panose="020B0604020202020204" pitchFamily="34" charset="0"/>
              <a:buChar char="•"/>
            </a:pPr>
            <a:r>
              <a:rPr lang="en-GB" sz="1500" dirty="0"/>
              <a:t>P1 – Outline the components of a healthy balanced diet, including recommended guidelines from public health sources associated with nutrition</a:t>
            </a:r>
          </a:p>
          <a:p>
            <a:pPr marL="285750" indent="-285750">
              <a:buFont typeface="Arial" panose="020B0604020202020204" pitchFamily="34" charset="0"/>
              <a:buChar char="•"/>
            </a:pPr>
            <a:r>
              <a:rPr lang="en-GB" sz="1500" dirty="0"/>
              <a:t>P2 – P2: Describe nutritional requirements for different groups</a:t>
            </a:r>
          </a:p>
          <a:p>
            <a:pPr marL="285750" indent="-285750">
              <a:buFont typeface="Arial" panose="020B0604020202020204" pitchFamily="34" charset="0"/>
              <a:buChar char="•"/>
            </a:pPr>
            <a:r>
              <a:rPr lang="en-GB" sz="1500" i="1" dirty="0"/>
              <a:t>For P1, learners must outline the components of a balanced diet </a:t>
            </a:r>
            <a:r>
              <a:rPr lang="en-GB" sz="1500" b="1" i="1" dirty="0"/>
              <a:t>using current dietary guidelines from at least two different authoritative sources</a:t>
            </a:r>
            <a:r>
              <a:rPr lang="en-GB" sz="1500" i="1" dirty="0"/>
              <a:t> (e.g. NHS, British Nutrition Foundation, Department of Health). </a:t>
            </a:r>
          </a:p>
          <a:p>
            <a:pPr marL="285750" indent="-285750">
              <a:buFont typeface="Arial" panose="020B0604020202020204" pitchFamily="34" charset="0"/>
              <a:buChar char="•"/>
            </a:pPr>
            <a:r>
              <a:rPr lang="en-GB" sz="1500" i="1" dirty="0"/>
              <a:t>For P2, learners must describe the nutritional requirements for at </a:t>
            </a:r>
            <a:r>
              <a:rPr lang="en-GB" sz="1500" b="1" i="1" dirty="0"/>
              <a:t>least two different groups </a:t>
            </a:r>
            <a:r>
              <a:rPr lang="en-GB" sz="1500" i="1" dirty="0"/>
              <a:t>from the Teaching Content.</a:t>
            </a:r>
          </a:p>
          <a:p>
            <a:pPr marL="971550" lvl="2" indent="-285750">
              <a:buFont typeface="Arial" panose="020B0604020202020204" pitchFamily="34" charset="0"/>
              <a:buChar char="•"/>
            </a:pPr>
            <a:r>
              <a:rPr lang="en-GB" sz="1500" i="1" dirty="0"/>
              <a:t>Children – young people – adults - older people – athletes - physically inactive people</a:t>
            </a:r>
            <a:endParaRPr lang="en-GB" sz="1500" i="1" dirty="0">
              <a:hlinkClick r:id="rId2"/>
            </a:endParaRPr>
          </a:p>
          <a:p>
            <a:pPr marL="971550" lvl="2" indent="-285750">
              <a:buFont typeface="Arial" panose="020B0604020202020204" pitchFamily="34" charset="0"/>
              <a:buChar char="•"/>
            </a:pPr>
            <a:r>
              <a:rPr lang="en-GB" sz="1500" i="1" dirty="0">
                <a:hlinkClick r:id="rId2"/>
              </a:rPr>
              <a:t>https://www.ocr.org.uk/Images/273311-command-verbs-definitions.pdf</a:t>
            </a:r>
            <a:endParaRPr lang="en-GB" sz="1500" i="1" dirty="0"/>
          </a:p>
        </p:txBody>
      </p:sp>
      <p:pic>
        <p:nvPicPr>
          <p:cNvPr id="5" name="Picture 4" descr="Grading criteria">
            <a:extLst>
              <a:ext uri="{FF2B5EF4-FFF2-40B4-BE49-F238E27FC236}">
                <a16:creationId xmlns:a16="http://schemas.microsoft.com/office/drawing/2014/main" id="{3A6E10A6-DD8E-40C5-9E1C-82F6BD204739}"/>
              </a:ext>
            </a:extLst>
          </p:cNvPr>
          <p:cNvPicPr>
            <a:picLocks noChangeAspect="1"/>
          </p:cNvPicPr>
          <p:nvPr/>
        </p:nvPicPr>
        <p:blipFill rotWithShape="1">
          <a:blip r:embed="rId3">
            <a:extLst>
              <a:ext uri="{28A0092B-C50C-407E-A947-70E740481C1C}">
                <a14:useLocalDpi xmlns:a14="http://schemas.microsoft.com/office/drawing/2010/main" val="0"/>
              </a:ext>
            </a:extLst>
          </a:blip>
          <a:srcRect t="4370" r="35338"/>
          <a:stretch/>
        </p:blipFill>
        <p:spPr>
          <a:xfrm>
            <a:off x="1547664" y="3532195"/>
            <a:ext cx="4896544" cy="1206938"/>
          </a:xfrm>
          <a:prstGeom prst="rect">
            <a:avLst/>
          </a:prstGeom>
        </p:spPr>
      </p:pic>
    </p:spTree>
    <p:extLst>
      <p:ext uri="{BB962C8B-B14F-4D97-AF65-F5344CB8AC3E}">
        <p14:creationId xmlns:p14="http://schemas.microsoft.com/office/powerpoint/2010/main" val="4283600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D2F4178-2701-4CFD-9E13-0BEF68095969}"/>
              </a:ext>
            </a:extLst>
          </p:cNvPr>
          <p:cNvSpPr txBox="1">
            <a:spLocks noGrp="1"/>
          </p:cNvSpPr>
          <p:nvPr>
            <p:ph type="title" idx="4294967295"/>
          </p:nvPr>
        </p:nvSpPr>
        <p:spPr bwMode="auto">
          <a:xfrm>
            <a:off x="323528" y="1779662"/>
            <a:ext cx="8621713" cy="319061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marR="0" indent="0" algn="l" defTabSz="685800" rtl="0" eaLnBrk="1" fontAlgn="ctr" latinLnBrk="0" hangingPunct="1">
              <a:lnSpc>
                <a:spcPct val="100000"/>
              </a:lnSpc>
              <a:spcBef>
                <a:spcPts val="0"/>
              </a:spcBef>
              <a:spcAft>
                <a:spcPts val="214"/>
              </a:spcAft>
              <a:buClrTx/>
              <a:buSzTx/>
              <a:buFontTx/>
              <a:buNone/>
              <a:tabLst/>
              <a:defRPr kumimoji="0" lang="en-GB" sz="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marR="0" lvl="0" indent="0" algn="l" defTabSz="685800" rtl="0" eaLnBrk="1" fontAlgn="base" latinLnBrk="0" hangingPunct="1">
              <a:lnSpc>
                <a:spcPct val="100000"/>
              </a:lnSpc>
              <a:spcBef>
                <a:spcPts val="0"/>
              </a:spcBef>
              <a:spcAft>
                <a:spcPts val="214"/>
              </a:spcAft>
              <a:buClrTx/>
              <a:buSzTx/>
              <a:buFontTx/>
              <a:buNone/>
              <a:tabLst>
                <a:tab pos="2149316" algn="ctr"/>
                <a:tab pos="4298633" algn="r"/>
              </a:tabLst>
              <a:defRPr/>
            </a:pPr>
            <a:r>
              <a:rPr kumimoji="0" lang="en-US" sz="8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We’d like to know your view on the resources we produce. Click ‘</a:t>
            </a:r>
            <a:r>
              <a:rPr kumimoji="0" lang="en-US" sz="800" b="0" i="0" u="sng" strike="noStrike" kern="1200" cap="none" spc="0" normalizeH="0" baseline="0" noProof="0" dirty="0">
                <a:ln>
                  <a:noFill/>
                </a:ln>
                <a:solidFill>
                  <a:srgbClr val="0000FF"/>
                </a:solidFill>
                <a:effectLst/>
                <a:uLnTx/>
                <a:uFillTx/>
                <a:latin typeface="+mn-lt"/>
                <a:ea typeface="Calibri" panose="020F0502020204030204" pitchFamily="34" charset="0"/>
                <a:cs typeface="+mn-cs"/>
                <a:hlinkClick r:id="rId2"/>
              </a:rPr>
              <a:t>Like</a:t>
            </a:r>
            <a:r>
              <a:rPr kumimoji="0" lang="en-US" sz="800" b="0" i="0" u="sng" strike="noStrike" kern="1200" cap="none" spc="0" normalizeH="0" baseline="0" noProof="0" dirty="0">
                <a:ln>
                  <a:noFill/>
                </a:ln>
                <a:solidFill>
                  <a:srgbClr val="0563C1"/>
                </a:solidFill>
                <a:effectLst/>
                <a:uLnTx/>
                <a:uFillTx/>
                <a:latin typeface="+mn-lt"/>
                <a:ea typeface="Calibri" panose="020F0502020204030204" pitchFamily="34" charset="0"/>
                <a:cs typeface="+mn-cs"/>
                <a:hlinkClick r:id="rId3"/>
              </a:rPr>
              <a:t>’</a:t>
            </a:r>
            <a:r>
              <a:rPr kumimoji="0" lang="en-US" sz="8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 or ‘</a:t>
            </a:r>
            <a:r>
              <a:rPr kumimoji="0" lang="en-US" sz="800" b="0" i="0" u="sng" strike="noStrike" kern="1200" cap="none" spc="0" normalizeH="0" baseline="0" noProof="0" dirty="0">
                <a:ln>
                  <a:noFill/>
                </a:ln>
                <a:solidFill>
                  <a:srgbClr val="0000FF"/>
                </a:solidFill>
                <a:effectLst/>
                <a:uLnTx/>
                <a:uFillTx/>
                <a:latin typeface="+mn-lt"/>
                <a:ea typeface="Calibri" panose="020F0502020204030204" pitchFamily="34" charset="0"/>
                <a:cs typeface="+mn-cs"/>
                <a:hlinkClick r:id="rId4"/>
              </a:rPr>
              <a:t>Dislike</a:t>
            </a:r>
            <a:r>
              <a:rPr kumimoji="0" lang="en-US" sz="800" b="0" i="0" u="sng" strike="noStrike" kern="1200" cap="none" spc="0" normalizeH="0" baseline="0" noProof="0" dirty="0">
                <a:ln>
                  <a:noFill/>
                </a:ln>
                <a:solidFill>
                  <a:srgbClr val="0563C1"/>
                </a:solidFill>
                <a:effectLst/>
                <a:uLnTx/>
                <a:uFillTx/>
                <a:latin typeface="+mn-lt"/>
                <a:ea typeface="Calibri" panose="020F0502020204030204" pitchFamily="34" charset="0"/>
                <a:cs typeface="+mn-cs"/>
                <a:hlinkClick r:id="rId4"/>
              </a:rPr>
              <a:t>’</a:t>
            </a:r>
            <a:r>
              <a:rPr kumimoji="0" lang="en-US" sz="8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 to send us an auto generated email about this resource. Add comments if you want to. Let us know how we can improve this resource or what else you need. Your email will not be used or shared for any marketing purposes.</a:t>
            </a:r>
          </a:p>
          <a:p>
            <a:pPr marL="0" marR="0" lvl="0" indent="0" algn="l" defTabSz="685800" rtl="0" eaLnBrk="1" fontAlgn="ctr" latinLnBrk="0" hangingPunct="1">
              <a:lnSpc>
                <a:spcPct val="100000"/>
              </a:lnSpc>
              <a:spcBef>
                <a:spcPts val="0"/>
              </a:spcBef>
              <a:spcAft>
                <a:spcPts val="214"/>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Looking for another resource? There is now a quick and easy search </a:t>
            </a:r>
            <a:r>
              <a:rPr kumimoji="0" lang="en-US" sz="800" b="0" i="0" u="sng" strike="noStrike" kern="1200" cap="none" spc="0" normalizeH="0" baseline="0" noProof="0" dirty="0">
                <a:ln>
                  <a:noFill/>
                </a:ln>
                <a:solidFill>
                  <a:srgbClr val="0000FF"/>
                </a:solidFill>
                <a:effectLst/>
                <a:uLnTx/>
                <a:uFillTx/>
                <a:latin typeface="+mn-lt"/>
                <a:ea typeface="Calibri" panose="020F0502020204030204" pitchFamily="34" charset="0"/>
                <a:cs typeface="+mn-cs"/>
                <a:hlinkClick r:id="rId5"/>
              </a:rPr>
              <a:t>tool to help find free resources</a:t>
            </a: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 for your qualification.</a:t>
            </a:r>
          </a:p>
          <a:p>
            <a:pPr marL="0" marR="0" lvl="0" indent="0" algn="l" defTabSz="685800" rtl="0" eaLnBrk="1" fontAlgn="ctr" latinLnBrk="0" hangingPunct="1">
              <a:lnSpc>
                <a:spcPct val="100000"/>
              </a:lnSpc>
              <a:spcBef>
                <a:spcPts val="0"/>
              </a:spcBef>
              <a:spcAft>
                <a:spcPts val="214"/>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OCR is part of Cambridge Assessment, a department of the University of Cambridge. For staff training purposes and as part of our quality assurance </a:t>
            </a:r>
            <a:r>
              <a:rPr kumimoji="0" lang="en-US" sz="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mn-cs"/>
              </a:rPr>
              <a:t>programme</a:t>
            </a: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 your call may be recorded or monitored. Oxford Cambridge and RSA Examinations is a Company Limited by Guarantee. Registered in England. Registered office The Triangle Building, Shaftesbury Road, Cambridge, CB2 8EA. Registered company number 3484466. OCR is an exempt charity.</a:t>
            </a:r>
          </a:p>
          <a:p>
            <a:pPr marL="0" marR="0" lvl="0" indent="0" algn="l" defTabSz="685800" rtl="0" eaLnBrk="1" fontAlgn="ctr" latinLnBrk="0" hangingPunct="1">
              <a:lnSpc>
                <a:spcPct val="100000"/>
              </a:lnSpc>
              <a:spcBef>
                <a:spcPts val="0"/>
              </a:spcBef>
              <a:spcAft>
                <a:spcPts val="214"/>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OCR operates academic and vocational qualifications regulated by </a:t>
            </a:r>
            <a:r>
              <a:rPr kumimoji="0" lang="en-US" sz="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mn-cs"/>
              </a:rPr>
              <a:t>Ofqual</a:t>
            </a: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 Qualifications Wales and CCEA as listed in their qualifications registers including A Levels, GCSEs, Cambridge </a:t>
            </a:r>
            <a:r>
              <a:rPr kumimoji="0" lang="en-US" sz="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mn-cs"/>
              </a:rPr>
              <a:t>Technicals</a:t>
            </a: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rPr>
              <a:t> and Cambridge Nationals.</a:t>
            </a:r>
          </a:p>
          <a:p>
            <a:pPr marL="0" marR="0" lvl="0" indent="0" algn="l" defTabSz="685800" rtl="0" eaLnBrk="1" fontAlgn="base" latinLnBrk="0" hangingPunct="1">
              <a:lnSpc>
                <a:spcPct val="100000"/>
              </a:lnSpc>
              <a:spcBef>
                <a:spcPts val="0"/>
              </a:spcBef>
              <a:spcAft>
                <a:spcPts val="375"/>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OCR provides resources to help you deliver our qualifications. These resources do not represent any particular teaching method we expect you to use. We update our resources regularly </a:t>
            </a:r>
            <a:b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b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and aim to make sure content is accurate but please check the OCR website so that you have the most up to date version. OCR cannot be held responsible for any errors or omissions in these resources. </a:t>
            </a:r>
            <a:endParaRPr kumimoji="0" lang="en-US" sz="800" b="0"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endParaRPr>
          </a:p>
          <a:p>
            <a:pPr marL="0" marR="0" lvl="0" indent="0" algn="l" defTabSz="685800" rtl="0" eaLnBrk="1" fontAlgn="base" latinLnBrk="0" hangingPunct="1">
              <a:lnSpc>
                <a:spcPct val="100000"/>
              </a:lnSpc>
              <a:spcBef>
                <a:spcPts val="0"/>
              </a:spcBef>
              <a:spcAft>
                <a:spcPts val="375"/>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Though we make every effort to check our resources, there may be contradictions between published support and the specification, so it is important that you always use information in the latest specification. We indicate any specification changes within the document itself, change the version number and provide a summary of the changes. If you do notice a discrepancy between the specification and a resource, please </a:t>
            </a:r>
            <a:r>
              <a:rPr kumimoji="0" lang="en-US" sz="800" b="0" i="0" u="sng" strike="noStrike" kern="1200" cap="none" spc="0" normalizeH="0" baseline="0" noProof="0" dirty="0">
                <a:ln>
                  <a:noFill/>
                </a:ln>
                <a:solidFill>
                  <a:srgbClr val="0000FF"/>
                </a:solidFill>
                <a:effectLst/>
                <a:uLnTx/>
                <a:uFillTx/>
                <a:latin typeface="+mn-lt"/>
                <a:ea typeface="Calibri" panose="020F0502020204030204" pitchFamily="34" charset="0"/>
                <a:cs typeface="Times New Roman" panose="02020603050405020304" pitchFamily="18" charset="0"/>
                <a:hlinkClick r:id="rId6"/>
              </a:rPr>
              <a:t>contact us</a:t>
            </a: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 </a:t>
            </a:r>
            <a:endParaRPr kumimoji="0" lang="en-US" sz="800" b="0"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endParaRPr>
          </a:p>
          <a:p>
            <a:pPr marL="0" marR="47625" lvl="0" indent="0" algn="l" defTabSz="685800" rtl="0" eaLnBrk="1" fontAlgn="base" latinLnBrk="0" hangingPunct="1">
              <a:lnSpc>
                <a:spcPct val="100000"/>
              </a:lnSpc>
              <a:spcBef>
                <a:spcPts val="0"/>
              </a:spcBef>
              <a:spcAft>
                <a:spcPts val="375"/>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 OCR 2021 You can copy and distribute this resource freely if you keep the OCR logo and this small print intact and you acknowledge OCR as the originator of the resource. </a:t>
            </a:r>
            <a:endParaRPr kumimoji="0" lang="en-US" sz="800" b="0"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endParaRPr>
          </a:p>
          <a:p>
            <a:pPr marR="47625" lvl="0" fontAlgn="base">
              <a:spcAft>
                <a:spcPts val="375"/>
              </a:spcAft>
              <a:defRPr/>
            </a:pP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OCR acknowledges the use of the following content: slide 6: food chart/</a:t>
            </a:r>
            <a:r>
              <a:rPr kumimoji="0" lang="en-US" sz="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Myriad Pro Light" panose="020B0403030403020204" pitchFamily="34" charset="0"/>
              </a:rPr>
              <a:t>spxChrome</a:t>
            </a: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/gettyimages.co.uk; slide 9: cyclist/</a:t>
            </a:r>
            <a:r>
              <a:rPr kumimoji="0" lang="en-US" sz="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Myriad Pro Light" panose="020B0403030403020204" pitchFamily="34" charset="0"/>
              </a:rPr>
              <a:t>wundervisuals</a:t>
            </a: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a:t>
            </a:r>
            <a:r>
              <a:rPr kumimoji="0" lang="en-US" sz="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gettyimages.co.uk; slide 10: balance/</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Enis</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 Aksoy/ gettyimages.co.uk; slide 14: preparing vegan food/Oscar Wong/gettyimages.co.uk; slide 16: assorted grains and bread/Tetra Images/gettyimages.co.uk; slide 18: fast food/ Jonathan Knowles/gettyimages.co.uk; slide 21: bottle of vitamin C/Brian Hagiwara/ gettyimages.co.uk; slide 24: the human body infographic/</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Youst</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/getimages.co.uk; slide 26: wholegrain food/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fcafotodigital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/gettyimages.co.uk; slide 27: woman drinking</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 mineral water/mikroman6/</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gettyimages.co.uk; slide 31: balance diet/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Okea</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/gettyimnages.co.uk; slide 32: food pyramid/</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Gurzzza</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/gettyimages.co.uk; n</a:t>
            </a:r>
            <a:r>
              <a:rPr lang="en-US" dirty="0" err="1"/>
              <a:t>utrition</a:t>
            </a:r>
            <a:r>
              <a:rPr lang="en-US" dirty="0"/>
              <a:t> information label/clubfoot/gettyimages.co.uk;</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 slide: 35: person reading nutrition label/Ryan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McVay</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/gettyimages.co.uk; front cover/</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petrenkod</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yriad Pro Light" panose="020B0403030403020204" pitchFamily="34" charset="0"/>
              </a:rPr>
              <a:t>/gettyimages.co.uk.</a:t>
            </a:r>
            <a:endPar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endParaRPr>
          </a:p>
          <a:p>
            <a:pPr marL="0" marR="47625" lvl="0" indent="0" algn="l" defTabSz="685800" rtl="0" eaLnBrk="1" fontAlgn="base" latinLnBrk="0" hangingPunct="1">
              <a:lnSpc>
                <a:spcPct val="100000"/>
              </a:lnSpc>
              <a:spcBef>
                <a:spcPts val="0"/>
              </a:spcBef>
              <a:spcAft>
                <a:spcPts val="375"/>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Whether you already offer OCR qualifications, are new to OCR or are thinking about switching, you can request more information using our </a:t>
            </a:r>
            <a:r>
              <a:rPr kumimoji="0" lang="en-US" sz="800" b="0" i="0" u="sng" strike="noStrike" kern="1200" cap="none" spc="0" normalizeH="0" baseline="0" noProof="0" dirty="0">
                <a:ln>
                  <a:noFill/>
                </a:ln>
                <a:solidFill>
                  <a:srgbClr val="0000FF"/>
                </a:solidFill>
                <a:effectLst/>
                <a:uLnTx/>
                <a:uFillTx/>
                <a:latin typeface="+mn-lt"/>
                <a:ea typeface="Calibri" panose="020F0502020204030204" pitchFamily="34" charset="0"/>
                <a:cs typeface="Times New Roman" panose="02020603050405020304" pitchFamily="18" charset="0"/>
                <a:hlinkClick r:id="rId7"/>
              </a:rPr>
              <a:t>Expression of Interest form</a:t>
            </a: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 </a:t>
            </a:r>
            <a:endParaRPr kumimoji="0" lang="en-US" sz="800" b="0"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endParaRPr>
          </a:p>
          <a:p>
            <a:pPr marL="0" marR="0" lvl="0" indent="0" algn="l" defTabSz="685800" rtl="0" eaLnBrk="1" fontAlgn="base"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Please </a:t>
            </a:r>
            <a:r>
              <a:rPr kumimoji="0" lang="en-US" sz="800" b="0" i="0" u="sng" strike="noStrike" kern="1200" cap="none" spc="0" normalizeH="0" baseline="0" noProof="0" dirty="0">
                <a:ln>
                  <a:noFill/>
                </a:ln>
                <a:solidFill>
                  <a:srgbClr val="0000FF"/>
                </a:solidFill>
                <a:effectLst/>
                <a:uLnTx/>
                <a:uFillTx/>
                <a:latin typeface="+mn-lt"/>
                <a:ea typeface="Calibri" panose="020F0502020204030204" pitchFamily="34" charset="0"/>
                <a:cs typeface="+mn-cs"/>
                <a:hlinkClick r:id="rId6"/>
              </a:rPr>
              <a:t>get in touch</a:t>
            </a:r>
            <a:r>
              <a:rPr kumimoji="0" lang="en-US" sz="800" b="0" i="0" u="sng" strike="noStrike" kern="1200" cap="none" spc="0" normalizeH="0" baseline="0" noProof="0" dirty="0">
                <a:ln>
                  <a:noFill/>
                </a:ln>
                <a:solidFill>
                  <a:srgbClr val="0000FF"/>
                </a:solidFill>
                <a:effectLst/>
                <a:uLnTx/>
                <a:uFillTx/>
                <a:latin typeface="+mn-lt"/>
                <a:ea typeface="Calibri" panose="020F0502020204030204" pitchFamily="34" charset="0"/>
                <a:cs typeface="Myriad Pro Light" panose="020B0403030403020204" pitchFamily="34" charset="0"/>
              </a:rPr>
              <a:t> </a:t>
            </a:r>
            <a:r>
              <a:rPr kumimoji="0" lang="en-US" sz="800" b="0" i="0" u="none" strike="noStrike" kern="1200" cap="none" spc="0" normalizeH="0" baseline="0" noProof="0" dirty="0">
                <a:ln>
                  <a:noFill/>
                </a:ln>
                <a:solidFill>
                  <a:srgbClr val="000000"/>
                </a:solidFill>
                <a:effectLst/>
                <a:uLnTx/>
                <a:uFillTx/>
                <a:latin typeface="+mn-lt"/>
                <a:ea typeface="Calibri" panose="020F0502020204030204" pitchFamily="34" charset="0"/>
                <a:cs typeface="Myriad Pro Light" panose="020B0403030403020204" pitchFamily="34" charset="0"/>
              </a:rPr>
              <a:t>if you want to discuss the accessibility of resources we offer to support you in delivering our qualifications.</a:t>
            </a:r>
            <a:endParaRPr kumimoji="0" lang="en-US" sz="8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endParaRPr>
          </a:p>
        </p:txBody>
      </p:sp>
    </p:spTree>
    <p:extLst>
      <p:ext uri="{BB962C8B-B14F-4D97-AF65-F5344CB8AC3E}">
        <p14:creationId xmlns:p14="http://schemas.microsoft.com/office/powerpoint/2010/main" val="202806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30777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000" b="1" i="0" u="none" strike="noStrike" kern="0" cap="none" spc="-45" normalizeH="0" baseline="0" noProof="0" dirty="0">
                <a:ln>
                  <a:noFill/>
                </a:ln>
                <a:solidFill>
                  <a:srgbClr val="233588"/>
                </a:solidFill>
                <a:effectLst/>
                <a:uLnTx/>
                <a:uFillTx/>
                <a:latin typeface="Arial" charset="0"/>
                <a:ea typeface="Arial" charset="0"/>
                <a:cs typeface="Arial" charset="0"/>
              </a:rPr>
              <a:t>Timings</a:t>
            </a:r>
          </a:p>
        </p:txBody>
      </p:sp>
      <p:graphicFrame>
        <p:nvGraphicFramePr>
          <p:cNvPr id="4" name="Table 3">
            <a:extLst>
              <a:ext uri="{FF2B5EF4-FFF2-40B4-BE49-F238E27FC236}">
                <a16:creationId xmlns:a16="http://schemas.microsoft.com/office/drawing/2014/main" id="{DBF76A90-B70D-4E20-9449-56EB79D6BFA7}"/>
              </a:ext>
            </a:extLst>
          </p:cNvPr>
          <p:cNvGraphicFramePr>
            <a:graphicFrameLocks noGrp="1"/>
          </p:cNvGraphicFramePr>
          <p:nvPr>
            <p:extLst>
              <p:ext uri="{D42A27DB-BD31-4B8C-83A1-F6EECF244321}">
                <p14:modId xmlns:p14="http://schemas.microsoft.com/office/powerpoint/2010/main" val="4129662565"/>
              </p:ext>
            </p:extLst>
          </p:nvPr>
        </p:nvGraphicFramePr>
        <p:xfrm>
          <a:off x="533400" y="1079773"/>
          <a:ext cx="7151777" cy="3452478"/>
        </p:xfrm>
        <a:graphic>
          <a:graphicData uri="http://schemas.openxmlformats.org/drawingml/2006/table">
            <a:tbl>
              <a:tblPr firstRow="1" bandRow="1">
                <a:tableStyleId>{21E4AEA4-8DFA-4A89-87EB-49C32662AFE0}</a:tableStyleId>
              </a:tblPr>
              <a:tblGrid>
                <a:gridCol w="5533523">
                  <a:extLst>
                    <a:ext uri="{9D8B030D-6E8A-4147-A177-3AD203B41FA5}">
                      <a16:colId xmlns:a16="http://schemas.microsoft.com/office/drawing/2014/main" val="1117447349"/>
                    </a:ext>
                  </a:extLst>
                </a:gridCol>
                <a:gridCol w="1618254">
                  <a:extLst>
                    <a:ext uri="{9D8B030D-6E8A-4147-A177-3AD203B41FA5}">
                      <a16:colId xmlns:a16="http://schemas.microsoft.com/office/drawing/2014/main" val="307464563"/>
                    </a:ext>
                  </a:extLst>
                </a:gridCol>
              </a:tblGrid>
              <a:tr h="487783">
                <a:tc>
                  <a:txBody>
                    <a:bodyPr/>
                    <a:lstStyle/>
                    <a:p>
                      <a:pPr algn="l"/>
                      <a:r>
                        <a:rPr lang="en-GB" sz="1400" dirty="0">
                          <a:solidFill>
                            <a:schemeClr val="bg1"/>
                          </a:solidFill>
                          <a:latin typeface="Arial" panose="020B0604020202020204" pitchFamily="34" charset="0"/>
                          <a:cs typeface="Arial" panose="020B0604020202020204" pitchFamily="34" charset="0"/>
                        </a:rPr>
                        <a:t>Topic </a:t>
                      </a:r>
                    </a:p>
                  </a:txBody>
                  <a:tcPr>
                    <a:solidFill>
                      <a:srgbClr val="233588"/>
                    </a:solidFill>
                  </a:tcPr>
                </a:tc>
                <a:tc>
                  <a:txBody>
                    <a:bodyPr/>
                    <a:lstStyle/>
                    <a:p>
                      <a:pPr algn="l"/>
                      <a:r>
                        <a:rPr lang="en-GB" sz="1400" dirty="0">
                          <a:solidFill>
                            <a:schemeClr val="bg1"/>
                          </a:solidFill>
                          <a:latin typeface="Arial" panose="020B0604020202020204" pitchFamily="34" charset="0"/>
                          <a:cs typeface="Arial" panose="020B0604020202020204" pitchFamily="34" charset="0"/>
                        </a:rPr>
                        <a:t>Allocated</a:t>
                      </a:r>
                      <a:r>
                        <a:rPr lang="en-GB" sz="1400" baseline="0" dirty="0">
                          <a:solidFill>
                            <a:schemeClr val="bg1"/>
                          </a:solidFill>
                          <a:latin typeface="Arial" panose="020B0604020202020204" pitchFamily="34" charset="0"/>
                          <a:cs typeface="Arial" panose="020B0604020202020204" pitchFamily="34" charset="0"/>
                        </a:rPr>
                        <a:t> Time</a:t>
                      </a:r>
                      <a:endParaRPr lang="en-GB" sz="1400" dirty="0">
                        <a:solidFill>
                          <a:schemeClr val="bg1"/>
                        </a:solidFill>
                        <a:latin typeface="Arial" panose="020B0604020202020204" pitchFamily="34" charset="0"/>
                        <a:cs typeface="Arial" panose="020B0604020202020204" pitchFamily="34" charset="0"/>
                      </a:endParaRPr>
                    </a:p>
                  </a:txBody>
                  <a:tcPr>
                    <a:solidFill>
                      <a:srgbClr val="233588"/>
                    </a:solidFill>
                  </a:tcPr>
                </a:tc>
                <a:extLst>
                  <a:ext uri="{0D108BD9-81ED-4DB2-BD59-A6C34878D82A}">
                    <a16:rowId xmlns:a16="http://schemas.microsoft.com/office/drawing/2014/main" val="558813242"/>
                  </a:ext>
                </a:extLst>
              </a:tr>
              <a:tr h="487783">
                <a:tc>
                  <a:txBody>
                    <a:bodyPr/>
                    <a:lstStyle/>
                    <a:p>
                      <a:pPr algn="l"/>
                      <a:r>
                        <a:rPr lang="en-GB" sz="1400" dirty="0">
                          <a:latin typeface="Arial" panose="020B0604020202020204" pitchFamily="34" charset="0"/>
                          <a:cs typeface="Arial" panose="020B0604020202020204" pitchFamily="34" charset="0"/>
                        </a:rPr>
                        <a:t>1.1 Balanced diet</a:t>
                      </a:r>
                    </a:p>
                  </a:txBody>
                  <a:tcPr>
                    <a:solidFill>
                      <a:srgbClr val="233588">
                        <a:alpha val="10000"/>
                      </a:srgbClr>
                    </a:solidFill>
                  </a:tcPr>
                </a:tc>
                <a:tc>
                  <a:txBody>
                    <a:bodyPr/>
                    <a:lstStyle/>
                    <a:p>
                      <a:pPr algn="l"/>
                      <a:r>
                        <a:rPr lang="en-GB" sz="1400" dirty="0">
                          <a:latin typeface="Arial" panose="020B0604020202020204" pitchFamily="34" charset="0"/>
                          <a:cs typeface="Arial" panose="020B0604020202020204" pitchFamily="34" charset="0"/>
                        </a:rPr>
                        <a:t>1 hour</a:t>
                      </a:r>
                    </a:p>
                  </a:txBody>
                  <a:tcPr marL="121920" marR="121920" marT="60960" marB="60960">
                    <a:solidFill>
                      <a:srgbClr val="233588">
                        <a:alpha val="10000"/>
                      </a:srgbClr>
                    </a:solidFill>
                  </a:tcPr>
                </a:tc>
                <a:extLst>
                  <a:ext uri="{0D108BD9-81ED-4DB2-BD59-A6C34878D82A}">
                    <a16:rowId xmlns:a16="http://schemas.microsoft.com/office/drawing/2014/main" val="2183499975"/>
                  </a:ext>
                </a:extLst>
              </a:tr>
              <a:tr h="487783">
                <a:tc>
                  <a:txBody>
                    <a:bodyPr/>
                    <a:lstStyle/>
                    <a:p>
                      <a:pPr algn="l"/>
                      <a:r>
                        <a:rPr lang="en-GB" sz="1400" dirty="0">
                          <a:latin typeface="Arial" panose="020B0604020202020204" pitchFamily="34" charset="0"/>
                          <a:cs typeface="Arial" panose="020B0604020202020204" pitchFamily="34" charset="0"/>
                        </a:rPr>
                        <a:t>1.2 Importance of a balanced diet</a:t>
                      </a:r>
                    </a:p>
                  </a:txBody>
                  <a:tcPr>
                    <a:solidFill>
                      <a:srgbClr val="233588">
                        <a:alpha val="30000"/>
                      </a:srgbClr>
                    </a:solidFill>
                  </a:tcPr>
                </a:tc>
                <a:tc>
                  <a:txBody>
                    <a:bodyPr/>
                    <a:lstStyle/>
                    <a:p>
                      <a:pPr algn="l"/>
                      <a:r>
                        <a:rPr lang="en-GB" sz="1400" dirty="0">
                          <a:latin typeface="Arial" panose="020B0604020202020204" pitchFamily="34" charset="0"/>
                          <a:cs typeface="Arial" panose="020B0604020202020204" pitchFamily="34" charset="0"/>
                        </a:rPr>
                        <a:t>2 hours</a:t>
                      </a:r>
                    </a:p>
                  </a:txBody>
                  <a:tcPr marL="121920" marR="121920" marT="60960" marB="60960">
                    <a:solidFill>
                      <a:srgbClr val="233588">
                        <a:alpha val="30000"/>
                      </a:srgbClr>
                    </a:solidFill>
                  </a:tcPr>
                </a:tc>
                <a:extLst>
                  <a:ext uri="{0D108BD9-81ED-4DB2-BD59-A6C34878D82A}">
                    <a16:rowId xmlns:a16="http://schemas.microsoft.com/office/drawing/2014/main" val="3833053585"/>
                  </a:ext>
                </a:extLst>
              </a:tr>
              <a:tr h="487783">
                <a:tc>
                  <a:txBody>
                    <a:bodyPr/>
                    <a:lstStyle/>
                    <a:p>
                      <a:pPr algn="l"/>
                      <a:r>
                        <a:rPr lang="en-GB" sz="1400" dirty="0">
                          <a:latin typeface="Arial" panose="020B0604020202020204" pitchFamily="34" charset="0"/>
                          <a:cs typeface="Arial" panose="020B0604020202020204" pitchFamily="34" charset="0"/>
                        </a:rPr>
                        <a:t>1.3 Components of a balanced diet</a:t>
                      </a:r>
                    </a:p>
                  </a:txBody>
                  <a:tcPr>
                    <a:solidFill>
                      <a:srgbClr val="233588">
                        <a:alpha val="10000"/>
                      </a:srgbClr>
                    </a:solidFill>
                  </a:tcPr>
                </a:tc>
                <a:tc>
                  <a:txBody>
                    <a:bodyPr/>
                    <a:lstStyle/>
                    <a:p>
                      <a:pPr algn="l"/>
                      <a:r>
                        <a:rPr lang="en-GB" sz="1400" dirty="0">
                          <a:latin typeface="Arial" panose="020B0604020202020204" pitchFamily="34" charset="0"/>
                          <a:cs typeface="Arial" panose="020B0604020202020204" pitchFamily="34" charset="0"/>
                        </a:rPr>
                        <a:t>3-4 hours</a:t>
                      </a:r>
                    </a:p>
                  </a:txBody>
                  <a:tcPr marL="121920" marR="121920" marT="60960" marB="60960">
                    <a:solidFill>
                      <a:srgbClr val="233588">
                        <a:alpha val="10000"/>
                      </a:srgbClr>
                    </a:solidFill>
                  </a:tcPr>
                </a:tc>
                <a:extLst>
                  <a:ext uri="{0D108BD9-81ED-4DB2-BD59-A6C34878D82A}">
                    <a16:rowId xmlns:a16="http://schemas.microsoft.com/office/drawing/2014/main" val="4122628573"/>
                  </a:ext>
                </a:extLst>
              </a:tr>
              <a:tr h="487783">
                <a:tc>
                  <a:txBody>
                    <a:bodyPr/>
                    <a:lstStyle/>
                    <a:p>
                      <a:pPr algn="l"/>
                      <a:r>
                        <a:rPr lang="en-US" sz="1400" dirty="0">
                          <a:latin typeface="Arial" panose="020B0604020202020204" pitchFamily="34" charset="0"/>
                          <a:cs typeface="Arial" panose="020B0604020202020204" pitchFamily="34" charset="0"/>
                        </a:rPr>
                        <a:t>1.4 Nutritional advice </a:t>
                      </a:r>
                      <a:endParaRPr lang="en-GB" sz="1400" dirty="0">
                        <a:latin typeface="Arial" panose="020B0604020202020204" pitchFamily="34" charset="0"/>
                        <a:cs typeface="Arial" panose="020B0604020202020204" pitchFamily="34" charset="0"/>
                      </a:endParaRPr>
                    </a:p>
                  </a:txBody>
                  <a:tcPr>
                    <a:solidFill>
                      <a:srgbClr val="233588">
                        <a:alpha val="30000"/>
                      </a:srgbClr>
                    </a:solidFill>
                  </a:tcPr>
                </a:tc>
                <a:tc>
                  <a:txBody>
                    <a:bodyPr/>
                    <a:lstStyle/>
                    <a:p>
                      <a:pPr algn="l"/>
                      <a:r>
                        <a:rPr lang="en-GB" sz="1400" dirty="0">
                          <a:latin typeface="Arial" panose="020B0604020202020204" pitchFamily="34" charset="0"/>
                          <a:cs typeface="Arial" panose="020B0604020202020204" pitchFamily="34" charset="0"/>
                        </a:rPr>
                        <a:t>2 hours</a:t>
                      </a:r>
                    </a:p>
                  </a:txBody>
                  <a:tcPr marL="121920" marR="121920" marT="60960" marB="60960">
                    <a:solidFill>
                      <a:srgbClr val="233588">
                        <a:alpha val="30000"/>
                      </a:srgbClr>
                    </a:solidFill>
                  </a:tcPr>
                </a:tc>
                <a:extLst>
                  <a:ext uri="{0D108BD9-81ED-4DB2-BD59-A6C34878D82A}">
                    <a16:rowId xmlns:a16="http://schemas.microsoft.com/office/drawing/2014/main" val="912389387"/>
                  </a:ext>
                </a:extLst>
              </a:tr>
              <a:tr h="487783">
                <a:tc>
                  <a:txBody>
                    <a:bodyPr/>
                    <a:lstStyle/>
                    <a:p>
                      <a:pPr algn="l"/>
                      <a:r>
                        <a:rPr lang="en-GB" sz="1400" b="0" dirty="0">
                          <a:latin typeface="Arial" panose="020B0604020202020204" pitchFamily="34" charset="0"/>
                          <a:cs typeface="Arial" panose="020B0604020202020204" pitchFamily="34" charset="0"/>
                        </a:rPr>
                        <a:t>1.5 Nutritional requirements for different groups</a:t>
                      </a:r>
                    </a:p>
                  </a:txBody>
                  <a:tcPr>
                    <a:solidFill>
                      <a:srgbClr val="233588">
                        <a:alpha val="10000"/>
                      </a:srgbClr>
                    </a:solidFill>
                  </a:tcPr>
                </a:tc>
                <a:tc>
                  <a:txBody>
                    <a:bodyPr/>
                    <a:lstStyle/>
                    <a:p>
                      <a:pPr algn="l"/>
                      <a:r>
                        <a:rPr lang="en-GB" sz="1400" b="0" dirty="0">
                          <a:latin typeface="Arial" panose="020B0604020202020204" pitchFamily="34" charset="0"/>
                          <a:cs typeface="Arial" panose="020B0604020202020204" pitchFamily="34" charset="0"/>
                        </a:rPr>
                        <a:t>2 hours</a:t>
                      </a:r>
                    </a:p>
                  </a:txBody>
                  <a:tcPr marL="121920" marR="121920" marT="60960" marB="60960">
                    <a:solidFill>
                      <a:srgbClr val="233588">
                        <a:alpha val="10000"/>
                      </a:srgbClr>
                    </a:solidFill>
                  </a:tcPr>
                </a:tc>
                <a:extLst>
                  <a:ext uri="{0D108BD9-81ED-4DB2-BD59-A6C34878D82A}">
                    <a16:rowId xmlns:a16="http://schemas.microsoft.com/office/drawing/2014/main" val="933008093"/>
                  </a:ext>
                </a:extLst>
              </a:tr>
              <a:tr h="5257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Total hours for LO1</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b="1" dirty="0">
                        <a:latin typeface="Arial" panose="020B0604020202020204" pitchFamily="34" charset="0"/>
                        <a:cs typeface="Arial" panose="020B0604020202020204" pitchFamily="34" charset="0"/>
                      </a:endParaRPr>
                    </a:p>
                  </a:txBody>
                  <a:tcPr>
                    <a:solidFill>
                      <a:srgbClr val="233588">
                        <a:alpha val="30000"/>
                      </a:srgb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10-11 Hours</a:t>
                      </a:r>
                    </a:p>
                  </a:txBody>
                  <a:tcPr marL="121920" marR="121920" marT="60960" marB="60960">
                    <a:solidFill>
                      <a:srgbClr val="233588">
                        <a:alpha val="30000"/>
                      </a:srgbClr>
                    </a:solidFill>
                  </a:tcPr>
                </a:tc>
                <a:extLst>
                  <a:ext uri="{0D108BD9-81ED-4DB2-BD59-A6C34878D82A}">
                    <a16:rowId xmlns:a16="http://schemas.microsoft.com/office/drawing/2014/main" val="1885398838"/>
                  </a:ext>
                </a:extLst>
              </a:tr>
            </a:tbl>
          </a:graphicData>
        </a:graphic>
      </p:graphicFrame>
    </p:spTree>
    <p:extLst>
      <p:ext uri="{BB962C8B-B14F-4D97-AF65-F5344CB8AC3E}">
        <p14:creationId xmlns:p14="http://schemas.microsoft.com/office/powerpoint/2010/main" val="266688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spcBef>
                <a:spcPts val="1200"/>
              </a:spcBef>
            </a:pPr>
            <a:r>
              <a:rPr lang="en-GB" sz="1400" b="1" dirty="0">
                <a:solidFill>
                  <a:srgbClr val="233588"/>
                </a:solidFill>
              </a:rPr>
              <a:t>1.1 Meaning of a ‘balanced diet’</a:t>
            </a:r>
          </a:p>
          <a:p>
            <a:pPr>
              <a:spcBef>
                <a:spcPts val="1200"/>
              </a:spcBef>
            </a:pPr>
            <a:endParaRPr lang="en-US" sz="1400" dirty="0"/>
          </a:p>
          <a:p>
            <a:pPr>
              <a:spcBef>
                <a:spcPts val="1200"/>
              </a:spcBef>
            </a:pPr>
            <a:r>
              <a:rPr lang="en-US" sz="1400" dirty="0"/>
              <a:t>What is a balanced diet?</a:t>
            </a:r>
          </a:p>
          <a:p>
            <a:pPr>
              <a:spcBef>
                <a:spcPts val="1200"/>
              </a:spcBef>
            </a:pPr>
            <a:endParaRPr lang="en-US" sz="1200" dirty="0"/>
          </a:p>
          <a:p>
            <a:pPr>
              <a:spcBef>
                <a:spcPts val="1200"/>
              </a:spcBef>
            </a:pPr>
            <a:endParaRPr lang="en-US" sz="1200" dirty="0"/>
          </a:p>
          <a:p>
            <a:pPr>
              <a:spcBef>
                <a:spcPts val="1200"/>
              </a:spcBef>
            </a:pPr>
            <a:endParaRPr lang="en-US" sz="1200" dirty="0"/>
          </a:p>
          <a:p>
            <a:pPr>
              <a:spcBef>
                <a:spcPts val="1200"/>
              </a:spcBef>
            </a:pPr>
            <a:endParaRPr lang="en-US" sz="1200" dirty="0"/>
          </a:p>
          <a:p>
            <a:pPr>
              <a:spcBef>
                <a:spcPts val="1200"/>
              </a:spcBef>
            </a:pPr>
            <a:endParaRPr lang="en-US" sz="1200" dirty="0"/>
          </a:p>
          <a:p>
            <a:pPr>
              <a:spcBef>
                <a:spcPts val="1200"/>
              </a:spcBef>
            </a:pPr>
            <a:r>
              <a:rPr lang="en-GB" altLang="en-US" sz="1400" b="1" dirty="0">
                <a:solidFill>
                  <a:srgbClr val="233588"/>
                </a:solidFill>
              </a:rPr>
              <a:t>Learner activity </a:t>
            </a:r>
            <a:r>
              <a:rPr lang="en-GB" altLang="en-US" sz="1400" b="1" dirty="0">
                <a:solidFill>
                  <a:prstClr val="black"/>
                </a:solidFill>
              </a:rPr>
              <a:t>– </a:t>
            </a:r>
            <a:r>
              <a:rPr lang="en-GB" altLang="en-US" sz="1400" dirty="0">
                <a:solidFill>
                  <a:prstClr val="black"/>
                </a:solidFill>
              </a:rPr>
              <a:t>Write down all the foods you think make up a balanced diet</a:t>
            </a:r>
          </a:p>
          <a:p>
            <a:pPr>
              <a:spcBef>
                <a:spcPts val="1200"/>
              </a:spcBef>
            </a:pPr>
            <a:r>
              <a:rPr lang="en-GB" sz="1400" dirty="0">
                <a:solidFill>
                  <a:prstClr val="black"/>
                </a:solidFill>
              </a:rPr>
              <a:t>Now make a poster to represent all the food types you think you need in a balanced diet. </a:t>
            </a:r>
            <a:endParaRPr lang="en-US" sz="1400" dirty="0"/>
          </a:p>
          <a:p>
            <a:pPr defTabSz="914400"/>
            <a:endParaRPr lang="en-GB" sz="1400" kern="0" dirty="0"/>
          </a:p>
        </p:txBody>
      </p:sp>
      <p:pic>
        <p:nvPicPr>
          <p:cNvPr id="4" name="Picture 3" descr="Food groups">
            <a:extLst>
              <a:ext uri="{FF2B5EF4-FFF2-40B4-BE49-F238E27FC236}">
                <a16:creationId xmlns:a16="http://schemas.microsoft.com/office/drawing/2014/main" id="{D9FF5080-381A-4869-9C3B-896BA42D15C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318" t="5405" r="6420" b="5405"/>
          <a:stretch/>
        </p:blipFill>
        <p:spPr>
          <a:xfrm>
            <a:off x="4139952" y="1059582"/>
            <a:ext cx="3310187" cy="2664296"/>
          </a:xfrm>
          <a:prstGeom prst="rect">
            <a:avLst/>
          </a:prstGeom>
        </p:spPr>
      </p:pic>
    </p:spTree>
    <p:extLst>
      <p:ext uri="{BB962C8B-B14F-4D97-AF65-F5344CB8AC3E}">
        <p14:creationId xmlns:p14="http://schemas.microsoft.com/office/powerpoint/2010/main" val="3720217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031162" cy="3645768"/>
          </a:xfrm>
          <a:prstGeom prst="rect">
            <a:avLst/>
          </a:prstGeom>
          <a:noFill/>
          <a:ln>
            <a:noFill/>
          </a:ln>
        </p:spPr>
        <p:txBody>
          <a:bodyPr>
            <a:normAutofit fontScale="70000" lnSpcReduction="20000"/>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a:lnSpc>
                <a:spcPct val="120000"/>
              </a:lnSpc>
              <a:spcBef>
                <a:spcPts val="600"/>
              </a:spcBef>
              <a:buNone/>
            </a:pPr>
            <a:r>
              <a:rPr lang="en-US" sz="2000" b="1" dirty="0">
                <a:solidFill>
                  <a:srgbClr val="233588"/>
                </a:solidFill>
                <a:latin typeface="Arial" panose="020B0604020202020204" pitchFamily="34" charset="0"/>
                <a:cs typeface="Arial" panose="020B0604020202020204" pitchFamily="34" charset="0"/>
              </a:rPr>
              <a:t>1.1 Balanced diet </a:t>
            </a:r>
          </a:p>
          <a:p>
            <a:pPr marL="342900" indent="-342900">
              <a:lnSpc>
                <a:spcPct val="12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balanced diet is one that gives a person all their nutritional needs. </a:t>
            </a:r>
          </a:p>
          <a:p>
            <a:pPr marL="342900" indent="-342900">
              <a:lnSpc>
                <a:spcPct val="12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balanced diet provides all the nutrients a person requires, without going over the recommended daily calorie intake</a:t>
            </a:r>
            <a:endParaRPr lang="en-US" sz="2000" dirty="0">
              <a:latin typeface="Arial" panose="020B0604020202020204" pitchFamily="34" charset="0"/>
              <a:cs typeface="Arial" panose="020B0604020202020204" pitchFamily="34" charset="0"/>
            </a:endParaRPr>
          </a:p>
          <a:p>
            <a:pPr marL="0" indent="0">
              <a:lnSpc>
                <a:spcPct val="120000"/>
              </a:lnSpc>
              <a:spcBef>
                <a:spcPts val="600"/>
              </a:spcBef>
              <a:buNone/>
            </a:pPr>
            <a:r>
              <a:rPr lang="en-US" sz="2000" dirty="0">
                <a:latin typeface="Arial" panose="020B0604020202020204" pitchFamily="34" charset="0"/>
                <a:cs typeface="Arial" panose="020B0604020202020204" pitchFamily="34" charset="0"/>
              </a:rPr>
              <a:t>The NHS has developed the </a:t>
            </a:r>
            <a:r>
              <a:rPr lang="en-US" sz="2000" dirty="0">
                <a:latin typeface="Arial" panose="020B0604020202020204" pitchFamily="34" charset="0"/>
                <a:cs typeface="Arial" panose="020B0604020202020204" pitchFamily="34" charset="0"/>
                <a:hlinkClick r:id="rId2"/>
              </a:rPr>
              <a:t>Eatwell Plate </a:t>
            </a:r>
            <a:r>
              <a:rPr lang="en-US" sz="2000" dirty="0">
                <a:latin typeface="Arial" panose="020B0604020202020204" pitchFamily="34" charset="0"/>
                <a:cs typeface="Arial" panose="020B0604020202020204" pitchFamily="34" charset="0"/>
              </a:rPr>
              <a:t>to demonstrate the correct proportions of each food group to maintain a healthy body weight. They suggest that individuals should:</a:t>
            </a:r>
          </a:p>
          <a:p>
            <a:pPr marL="685800" lvl="1" indent="-342900">
              <a:lnSpc>
                <a:spcPct val="12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eat at least 5 portions of a variety of fruit and vegetables every day (see 5 A Day)</a:t>
            </a:r>
          </a:p>
          <a:p>
            <a:pPr marL="685800" lvl="1" indent="-342900">
              <a:lnSpc>
                <a:spcPct val="12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base meals on higher fibre starchy foods like potatoes, bread, rice or pasta</a:t>
            </a:r>
          </a:p>
          <a:p>
            <a:pPr marL="685800" lvl="1" indent="-342900">
              <a:lnSpc>
                <a:spcPct val="12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have some dairy or dairy alternatives (such as soya drinks)</a:t>
            </a:r>
          </a:p>
          <a:p>
            <a:pPr marL="685800" lvl="1" indent="-342900">
              <a:lnSpc>
                <a:spcPct val="12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eat some beans, pulses, fish, eggs, meat and other protein</a:t>
            </a:r>
          </a:p>
          <a:p>
            <a:pPr marL="685800" lvl="1" indent="-342900">
              <a:lnSpc>
                <a:spcPct val="12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choose unsaturated oils and spreads, and eat them in small amounts</a:t>
            </a:r>
          </a:p>
          <a:p>
            <a:pPr marL="685800" lvl="1" indent="-342900">
              <a:lnSpc>
                <a:spcPct val="12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drink plenty of fluids (at least 6 to 8 glasses a day)</a:t>
            </a:r>
          </a:p>
          <a:p>
            <a:pPr marL="0" indent="0">
              <a:lnSpc>
                <a:spcPct val="120000"/>
              </a:lnSpc>
              <a:spcBef>
                <a:spcPts val="600"/>
              </a:spcBef>
              <a:buNone/>
            </a:pPr>
            <a:r>
              <a:rPr lang="en-GB" sz="2000" dirty="0">
                <a:latin typeface="Arial" panose="020B0604020202020204" pitchFamily="34" charset="0"/>
                <a:cs typeface="Arial" panose="020B0604020202020204" pitchFamily="34" charset="0"/>
                <a:hlinkClick r:id="rId3"/>
              </a:rPr>
              <a:t>https://www.nhs.uk/live-well/eat-well/</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13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8229600"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spcBef>
                <a:spcPts val="1200"/>
              </a:spcBef>
            </a:pPr>
            <a:r>
              <a:rPr lang="en-US" sz="1400" b="1" dirty="0">
                <a:solidFill>
                  <a:srgbClr val="233588"/>
                </a:solidFill>
              </a:rPr>
              <a:t>1.1 Balanced diet </a:t>
            </a:r>
          </a:p>
          <a:p>
            <a:pPr>
              <a:spcBef>
                <a:spcPts val="1200"/>
              </a:spcBef>
            </a:pPr>
            <a:r>
              <a:rPr lang="en-US" sz="1400" b="1" dirty="0">
                <a:solidFill>
                  <a:srgbClr val="233588"/>
                </a:solidFill>
              </a:rPr>
              <a:t>Learner Activity:</a:t>
            </a:r>
          </a:p>
          <a:p>
            <a:pPr>
              <a:spcBef>
                <a:spcPts val="1200"/>
              </a:spcBef>
            </a:pPr>
            <a:r>
              <a:rPr lang="en-US" sz="1400" dirty="0"/>
              <a:t>Watch the video on this website and </a:t>
            </a:r>
            <a:r>
              <a:rPr lang="en-GB" sz="1400" dirty="0">
                <a:solidFill>
                  <a:prstClr val="black"/>
                </a:solidFill>
              </a:rPr>
              <a:t>t</a:t>
            </a:r>
            <a:r>
              <a:rPr lang="en-GB" altLang="en-US" sz="1400" dirty="0">
                <a:solidFill>
                  <a:prstClr val="black"/>
                </a:solidFill>
              </a:rPr>
              <a:t>hink about what you ate/drank yesterday, did you hit all the food groups and in the correct proportion. </a:t>
            </a:r>
          </a:p>
          <a:p>
            <a:pPr>
              <a:spcBef>
                <a:spcPts val="1200"/>
              </a:spcBef>
            </a:pPr>
            <a:r>
              <a:rPr lang="en-GB" altLang="en-US" sz="1400" dirty="0">
                <a:solidFill>
                  <a:prstClr val="black"/>
                </a:solidFill>
              </a:rPr>
              <a:t>Discuss with a partner. </a:t>
            </a:r>
          </a:p>
          <a:p>
            <a:pPr>
              <a:spcBef>
                <a:spcPts val="1200"/>
              </a:spcBef>
            </a:pPr>
            <a:r>
              <a:rPr lang="en-GB" sz="1400" dirty="0">
                <a:solidFill>
                  <a:srgbClr val="0000FF"/>
                </a:solidFill>
                <a:hlinkClick r:id="rId2">
                  <a:extLst>
                    <a:ext uri="{A12FA001-AC4F-418D-AE19-62706E023703}">
                      <ahyp:hlinkClr xmlns:ahyp="http://schemas.microsoft.com/office/drawing/2018/hyperlinkcolor" val="tx"/>
                    </a:ext>
                  </a:extLst>
                </a:hlinkClick>
              </a:rPr>
              <a:t>https://www.nutrition.org.uk/healthyliving/healthydiet/healthybalanceddiet.html</a:t>
            </a:r>
            <a:r>
              <a:rPr lang="en-GB" sz="1400" dirty="0">
                <a:solidFill>
                  <a:srgbClr val="0000FF"/>
                </a:solidFill>
              </a:rPr>
              <a:t> </a:t>
            </a:r>
          </a:p>
        </p:txBody>
      </p:sp>
    </p:spTree>
    <p:extLst>
      <p:ext uri="{BB962C8B-B14F-4D97-AF65-F5344CB8AC3E}">
        <p14:creationId xmlns:p14="http://schemas.microsoft.com/office/powerpoint/2010/main" val="410820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092F-F35D-CF40-92E8-FF65D2B14186}"/>
              </a:ext>
            </a:extLst>
          </p:cNvPr>
          <p:cNvSpPr>
            <a:spLocks noGrp="1"/>
          </p:cNvSpPr>
          <p:nvPr>
            <p:ph type="title" idx="4294967295"/>
          </p:nvPr>
        </p:nvSpPr>
        <p:spPr bwMode="auto">
          <a:xfrm>
            <a:off x="533400" y="438150"/>
            <a:ext cx="8031163" cy="2769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45" normalizeH="0" baseline="0" noProof="0" dirty="0">
                <a:ln>
                  <a:noFill/>
                </a:ln>
                <a:solidFill>
                  <a:srgbClr val="233588"/>
                </a:solidFill>
                <a:effectLst/>
                <a:uLnTx/>
                <a:uFillTx/>
                <a:latin typeface="Arial" panose="020B0604020202020204" pitchFamily="34" charset="0"/>
                <a:ea typeface="Arial" charset="0"/>
                <a:cs typeface="Arial" panose="020B0604020202020204" pitchFamily="34" charset="0"/>
              </a:rPr>
              <a:t>LO1 – Understand the principles and importance of a balanced diet.</a:t>
            </a:r>
          </a:p>
        </p:txBody>
      </p:sp>
      <p:sp>
        <p:nvSpPr>
          <p:cNvPr id="9" name="Content Placeholder 2">
            <a:extLst>
              <a:ext uri="{FF2B5EF4-FFF2-40B4-BE49-F238E27FC236}">
                <a16:creationId xmlns:a16="http://schemas.microsoft.com/office/drawing/2014/main" id="{79E01A71-1297-4113-9633-0A22ABAF2156}"/>
              </a:ext>
            </a:extLst>
          </p:cNvPr>
          <p:cNvSpPr txBox="1">
            <a:spLocks/>
          </p:cNvSpPr>
          <p:nvPr/>
        </p:nvSpPr>
        <p:spPr>
          <a:xfrm>
            <a:off x="533401" y="1059582"/>
            <a:ext cx="4758679" cy="3645768"/>
          </a:xfrm>
          <a:prstGeom prst="rect">
            <a:avLst/>
          </a:prstGeom>
          <a:noFill/>
          <a:ln>
            <a:noFill/>
          </a:ln>
        </p:spPr>
        <p:txBody>
          <a:bodyPr>
            <a:normAutofit/>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buNone/>
              <a:defRPr/>
            </a:pPr>
            <a:r>
              <a:rPr lang="en-US" sz="1400" b="1" dirty="0">
                <a:solidFill>
                  <a:srgbClr val="233588"/>
                </a:solidFill>
                <a:latin typeface="Arial" panose="020B0604020202020204" pitchFamily="34" charset="0"/>
                <a:cs typeface="Arial" panose="020B0604020202020204" pitchFamily="34" charset="0"/>
              </a:rPr>
              <a:t>1.1 Balanced diet </a:t>
            </a:r>
            <a:endParaRPr lang="en-GB" altLang="en-US" sz="1400" dirty="0">
              <a:solidFill>
                <a:srgbClr val="233588"/>
              </a:solidFill>
              <a:latin typeface="Arial" panose="020B0604020202020204" pitchFamily="34" charset="0"/>
              <a:cs typeface="Arial" panose="020B0604020202020204" pitchFamily="34" charset="0"/>
            </a:endParaRPr>
          </a:p>
          <a:p>
            <a:pPr>
              <a:buNone/>
              <a:defRPr/>
            </a:pPr>
            <a:r>
              <a:rPr lang="en-GB" altLang="en-US" sz="1400" dirty="0">
                <a:latin typeface="Arial" panose="020B0604020202020204" pitchFamily="34" charset="0"/>
                <a:cs typeface="Arial" panose="020B0604020202020204" pitchFamily="34" charset="0"/>
              </a:rPr>
              <a:t>A balanced diet should contain around</a:t>
            </a:r>
          </a:p>
          <a:p>
            <a:pPr marL="285750" indent="-285750">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15% protein</a:t>
            </a:r>
          </a:p>
          <a:p>
            <a:pPr marL="285750" indent="-285750">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30% fat</a:t>
            </a:r>
          </a:p>
          <a:p>
            <a:pPr marL="285750" indent="-285750">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55% carbohydrates.</a:t>
            </a:r>
          </a:p>
          <a:p>
            <a:pPr>
              <a:defRPr/>
            </a:pPr>
            <a:endParaRPr lang="en-GB" altLang="en-US" sz="1400" dirty="0">
              <a:latin typeface="Arial" panose="020B0604020202020204" pitchFamily="34" charset="0"/>
              <a:cs typeface="Arial" panose="020B0604020202020204" pitchFamily="34" charset="0"/>
            </a:endParaRPr>
          </a:p>
          <a:p>
            <a:pPr>
              <a:buNone/>
              <a:defRPr/>
            </a:pPr>
            <a:r>
              <a:rPr lang="en-GB" altLang="en-US" sz="1400" dirty="0">
                <a:latin typeface="Arial" panose="020B0604020202020204" pitchFamily="34" charset="0"/>
                <a:cs typeface="Arial" panose="020B0604020202020204" pitchFamily="34" charset="0"/>
              </a:rPr>
              <a:t>For athletes in training, the percentage should be changed to reflect the need for more instant energy. </a:t>
            </a:r>
          </a:p>
          <a:p>
            <a:pPr>
              <a:buNone/>
              <a:defRPr/>
            </a:pPr>
            <a:r>
              <a:rPr lang="en-GB" altLang="en-US" sz="1400" dirty="0">
                <a:latin typeface="Arial" panose="020B0604020202020204" pitchFamily="34" charset="0"/>
                <a:cs typeface="Arial" panose="020B0604020202020204" pitchFamily="34" charset="0"/>
              </a:rPr>
              <a:t>Sports nutritionists recommend: </a:t>
            </a:r>
          </a:p>
          <a:p>
            <a:pPr marL="285750" indent="-285750">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10-15% Proteins</a:t>
            </a:r>
          </a:p>
          <a:p>
            <a:pPr marL="285750" indent="-285750">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20-25% Fats</a:t>
            </a:r>
          </a:p>
          <a:p>
            <a:pPr marL="285750" indent="-285750">
              <a:buFont typeface="Arial" panose="020B0604020202020204" pitchFamily="34" charset="0"/>
              <a:buChar char="•"/>
              <a:defRPr/>
            </a:pPr>
            <a:r>
              <a:rPr lang="en-GB" altLang="en-US" sz="1400" dirty="0">
                <a:latin typeface="Arial" panose="020B0604020202020204" pitchFamily="34" charset="0"/>
                <a:cs typeface="Arial" panose="020B0604020202020204" pitchFamily="34" charset="0"/>
              </a:rPr>
              <a:t>60-75% Carbohydrates</a:t>
            </a:r>
          </a:p>
          <a:p>
            <a:pPr defTabSz="914400"/>
            <a:endParaRPr lang="en-GB" sz="1400" kern="0" dirty="0"/>
          </a:p>
        </p:txBody>
      </p:sp>
      <p:pic>
        <p:nvPicPr>
          <p:cNvPr id="4" name="Picture 3" descr="Cyclist riding and eating a bar">
            <a:extLst>
              <a:ext uri="{FF2B5EF4-FFF2-40B4-BE49-F238E27FC236}">
                <a16:creationId xmlns:a16="http://schemas.microsoft.com/office/drawing/2014/main" id="{FF3139BF-40DC-4355-840E-AB890167B3B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21506" y="1923678"/>
            <a:ext cx="3589093" cy="2393897"/>
          </a:xfrm>
          <a:prstGeom prst="rect">
            <a:avLst/>
          </a:prstGeom>
        </p:spPr>
      </p:pic>
    </p:spTree>
    <p:extLst>
      <p:ext uri="{BB962C8B-B14F-4D97-AF65-F5344CB8AC3E}">
        <p14:creationId xmlns:p14="http://schemas.microsoft.com/office/powerpoint/2010/main" val="187984354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D2460A"/>
      </a:dk2>
      <a:lt2>
        <a:srgbClr val="407E91"/>
      </a:lt2>
      <a:accent1>
        <a:srgbClr val="00882B"/>
      </a:accent1>
      <a:accent2>
        <a:srgbClr val="5F6DAC"/>
      </a:accent2>
      <a:accent3>
        <a:srgbClr val="C3014A"/>
      </a:accent3>
      <a:accent4>
        <a:srgbClr val="905AA1"/>
      </a:accent4>
      <a:accent5>
        <a:srgbClr val="233588"/>
      </a:accent5>
      <a:accent6>
        <a:srgbClr val="AD0F6E"/>
      </a:accent6>
      <a:hlink>
        <a:srgbClr val="0000FF"/>
      </a:hlink>
      <a:folHlink>
        <a:srgbClr val="AD589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C20AC"/>
        </a:solidFill>
      </a:spPr>
      <a:bodyPr wrap="square" lIns="0" tIns="0" rIns="0" bIns="0" rtlCol="0" anchor="ctr"/>
      <a:lstStyle>
        <a:defPPr marL="12700" algn="l">
          <a:defRPr sz="1400" b="1" dirty="0">
            <a:latin typeface="+mj-lt"/>
          </a:defRPr>
        </a:defPPr>
      </a:lstStyle>
    </a:spDef>
    <a:txDef>
      <a:spPr/>
      <a:bodyPr vert="horz" wrap="square" lIns="0" tIns="0" rIns="0" bIns="0" rtlCol="0">
        <a:spAutoFit/>
      </a:bodyPr>
      <a:lstStyle>
        <a:defPPr marL="12700" algn="l">
          <a:lnSpc>
            <a:spcPct val="100000"/>
          </a:lnSpc>
          <a:defRPr sz="1400" dirty="0" smtClean="0">
            <a:solidFill>
              <a:srgbClr val="1D1D1B"/>
            </a:solidFill>
            <a:latin typeface="+mn-lt"/>
            <a:cs typeface="BlissPro"/>
          </a:defRPr>
        </a:defPPr>
      </a:lstStyle>
    </a:txDef>
  </a:objectDefaults>
  <a:extraClrSchemeLst/>
  <a:extLst>
    <a:ext uri="{05A4C25C-085E-4340-85A3-A5531E510DB2}">
      <thm15:themeFamily xmlns:thm15="http://schemas.microsoft.com/office/thememl/2012/main" name="Presentation4" id="{B4730355-4D08-F14D-8B1E-227D08C26137}" vid="{AE8275DE-5667-4E42-8C14-1B84733579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haredContentType xmlns="Microsoft.SharePoint.Taxonomy.ContentTypeSync" SourceId="cbc9373e-2d0f-4f82-b972-fcd84205de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05ED9715CBF0764BB013976358613F4F" ma:contentTypeVersion="18" ma:contentTypeDescription="Create a new document." ma:contentTypeScope="" ma:versionID="853944ead5c74e0ce9ed5c919ba5138d">
  <xsd:schema xmlns:xsd="http://www.w3.org/2001/XMLSchema" xmlns:xs="http://www.w3.org/2001/XMLSchema" xmlns:p="http://schemas.microsoft.com/office/2006/metadata/properties" xmlns:ns2="5e03bce0-7524-4853-bc3e-4de1abf149ba" xmlns:ns3="742941ed-8b28-480a-8509-e55af6a4109e" targetNamespace="http://schemas.microsoft.com/office/2006/metadata/properties" ma:root="true" ma:fieldsID="9ab79426816e4f7131ac22f1d234f4e5" ns2:_="" ns3:_="">
    <xsd:import namespace="5e03bce0-7524-4853-bc3e-4de1abf149ba"/>
    <xsd:import namespace="742941ed-8b28-480a-8509-e55af6a410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03bce0-7524-4853-bc3e-4de1abf149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2941ed-8b28-480a-8509-e55af6a410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A41EB8-7115-417D-83E8-FEFAEC60DA79}">
  <ds:schemaRefs>
    <ds:schemaRef ds:uri="http://schemas.microsoft.com/office/2006/metadata/longProperties"/>
  </ds:schemaRefs>
</ds:datastoreItem>
</file>

<file path=customXml/itemProps2.xml><?xml version="1.0" encoding="utf-8"?>
<ds:datastoreItem xmlns:ds="http://schemas.openxmlformats.org/officeDocument/2006/customXml" ds:itemID="{12029828-C75C-43BC-A3C2-F645286B7F06}">
  <ds:schemaRefs>
    <ds:schemaRef ds:uri="Microsoft.SharePoint.Taxonomy.ContentTypeSync"/>
  </ds:schemaRefs>
</ds:datastoreItem>
</file>

<file path=customXml/itemProps3.xml><?xml version="1.0" encoding="utf-8"?>
<ds:datastoreItem xmlns:ds="http://schemas.openxmlformats.org/officeDocument/2006/customXml" ds:itemID="{24204CE6-0546-422D-9635-A7903D382A53}">
  <ds:schemaRefs>
    <ds:schemaRef ds:uri="http://schemas.microsoft.com/sharepoint/v3/contenttype/forms"/>
  </ds:schemaRefs>
</ds:datastoreItem>
</file>

<file path=customXml/itemProps4.xml><?xml version="1.0" encoding="utf-8"?>
<ds:datastoreItem xmlns:ds="http://schemas.openxmlformats.org/officeDocument/2006/customXml" ds:itemID="{A49B5B1A-403D-4548-BA74-6F4A429BCCF2}">
  <ds:schemaRefs>
    <ds:schemaRef ds:uri="http://schemas.microsoft.com/office/2006/metadata/properties"/>
    <ds:schemaRef ds:uri="http://schemas.microsoft.com/office/infopath/2007/PartnerControls"/>
  </ds:schemaRefs>
</ds:datastoreItem>
</file>

<file path=customXml/itemProps5.xml><?xml version="1.0" encoding="utf-8"?>
<ds:datastoreItem xmlns:ds="http://schemas.openxmlformats.org/officeDocument/2006/customXml" ds:itemID="{4AC34F64-F9A7-49B1-8E83-8C7A0EDA6A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03bce0-7524-4853-bc3e-4de1abf149ba"/>
    <ds:schemaRef ds:uri="742941ed-8b28-480a-8509-e55af6a410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OCR PowerPoint Template 2020 (1)</Template>
  <TotalTime>1638</TotalTime>
  <Words>4664</Words>
  <Application>Microsoft Office PowerPoint</Application>
  <PresentationFormat>On-screen Show (16:9)</PresentationFormat>
  <Paragraphs>482</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Symbol</vt:lpstr>
      <vt:lpstr>Office Theme</vt:lpstr>
      <vt:lpstr>PowerPoint Presentation</vt:lpstr>
      <vt:lpstr>LO1 – Understand the principles and importance of a balanced diet.</vt:lpstr>
      <vt:lpstr>LO1 – Understand the principles and importance of a balanced diet.</vt:lpstr>
      <vt:lpstr>LO1 – Understand the principles and importance of a balanced diet.</vt:lpstr>
      <vt:lpstr>Timings</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LO1 – Understand the principles and importance of a balanced diet.</vt:lpstr>
      <vt:lpstr>We’d like to know your view on the resources we produce. Click ‘Like’ or ‘Dislike’ to send us an auto generated email about this resource. Add comments if you want to. Let us know how we can improve this resource or what else you need. Your email will not be used or shared for any marketing purposes. Looking for another resource? There is now a quick and easy search tool to help find free resources for your qualification. OCR is part of Cambridge Assessment, a department of the University of Cambridge. For staff training purposes and as part of our quality assurance programme your call may be recorded or monitored. Oxford Cambridge and RSA Examinations is a Company Limited by Guarantee. Registered in England. Registered office The Triangle Building, Shaftesbury Road, Cambridge, CB2 8EA. Registered company number 3484466. OCR is an exempt charity. OCR operates academic and vocational qualifications regulated by Ofqual, Qualifications Wales and CCEA as listed in their qualifications registers including A Levels, GCSEs, Cambridge Technicals and Cambridge Nationals. OCR provides resources to help you deliver our qualifications. These resources do not represent any particular teaching method we expect you to use. We update our resources regularly  and aim to make sure content is accurate but please check the OCR website so that you have the most up to date version. OCR cannot be held responsible for any errors or omissions in these resources.  Though we make every effort to check our resources, there may be contradictions between published support and the specification, so it is important that you always use information in the latest specification. We indicate any specification changes within the document itself, change the version number and provide a summary of the changes. If you do notice a discrepancy between the specification and a resource, please contact us.  © OCR 2021 You can copy and distribute this resource freely if you keep the OCR logo and this small print intact and you acknowledge OCR as the originator of the resource.  OCR acknowledges the use of the following content: slide 6: food chart/spxChrome/gettyimages.co.uk; slide 9: cyclist/wundervisuals/ gettyimages.co.uk; slide 10: balance/Enis Aksoy/ gettyimages.co.uk; slide 14: preparing vegan food/Oscar Wong/gettyimages.co.uk; slide 16: assorted grains and bread/Tetra Images/gettyimages.co.uk; slide 18: fast food/ Jonathan Knowles/gettyimages.co.uk; slide 21: bottle of vitamin C/Brian Hagiwara/ gettyimages.co.uk; slide 24: the human body infographic/Youst/getimages.co.uk; slide 26: wholegrain food/ fcafotodigital/gettyimages.co.uk; slide 27: woman drinking mineral water/mikroman6/gettyimages.co.uk; slide 31: balance diet/ Okea/gettyimnages.co.uk; slide 32: food pyramid/Gurzzza/gettyimages.co.uk; nutrition information label/clubfoot/gettyimages.co.uk; slide: 35: person reading nutrition label/Ryan McVay/gettyimages.co.uk; front cover/petrenkod/gettyimages.co.uk. Whether you already offer OCR qualifications, are new to OCR or are thinking about switching, you can request more information using our Expression of Interest form.  Please get in touch if you want to discuss the accessibility of resources we offer to support you in delivering our qualifications.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Cambridge Technicals Level 3 Sport and Physical Activity Topic Exploration Pack - Unit 12 - LO1</dc:title>
  <dc:creator>OCR</dc:creator>
  <cp:keywords>Cambridge Technicals, Level 3, Sport, Physical Activity,Topic Exploration Pack, Unit 12, LO1,</cp:keywords>
  <cp:lastModifiedBy>Ceri Mullen</cp:lastModifiedBy>
  <cp:revision>92</cp:revision>
  <cp:lastPrinted>2016-06-28T09:02:14Z</cp:lastPrinted>
  <dcterms:created xsi:type="dcterms:W3CDTF">2020-06-03T11:14:19Z</dcterms:created>
  <dcterms:modified xsi:type="dcterms:W3CDTF">2021-05-19T08:18:46Z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2016-06-27T00:00:00Z</vt:filetime>
  </property>
  <property fmtid="{D5CDD505-2E9C-101B-9397-08002B2CF9AE}" pid="3" name="Creator">
    <vt:lpwstr>Adobe Illustrator CC 2015 (Macintosh)</vt:lpwstr>
  </property>
  <property fmtid="{D5CDD505-2E9C-101B-9397-08002B2CF9AE}" pid="4" name="LastSaved">
    <vt:filetime>2016-06-27T00:00:00Z</vt:filetime>
  </property>
  <property fmtid="{D5CDD505-2E9C-101B-9397-08002B2CF9AE}" pid="5" name="_dlc_DocId">
    <vt:lpwstr>DECSDN4DT5Y4-280-227</vt:lpwstr>
  </property>
  <property fmtid="{D5CDD505-2E9C-101B-9397-08002B2CF9AE}" pid="6" name="_dlc_DocIdItemGuid">
    <vt:lpwstr>6ff64648-075f-42fe-adc4-2ae9a9c67803</vt:lpwstr>
  </property>
  <property fmtid="{D5CDD505-2E9C-101B-9397-08002B2CF9AE}" pid="7" name="_dlc_DocIdUrl">
    <vt:lpwstr>http://insite.ucles.org.uk/_layouts/DocIdRedir.aspx?ID=DECSDN4DT5Y4-280-227, DECSDN4DT5Y4-280-227</vt:lpwstr>
  </property>
  <property fmtid="{D5CDD505-2E9C-101B-9397-08002B2CF9AE}" pid="8" name="ContentTypeId">
    <vt:lpwstr>0x01010005ED9715CBF0764BB013976358613F4F</vt:lpwstr>
  </property>
  <property fmtid="{D5CDD505-2E9C-101B-9397-08002B2CF9AE}" pid="9" name="Order">
    <vt:lpwstr>22700.0000000000</vt:lpwstr>
  </property>
</Properties>
</file>