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heme/theme3.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notesSlides/notesSlide4.xml" ContentType="application/vnd.openxmlformats-officedocument.presentationml.notesSlide+xml"/>
  <Override PartName="/ppt/tags/tag9.xml" ContentType="application/vnd.openxmlformats-officedocument.presentationml.tags+xml"/>
  <Override PartName="/ppt/notesSlides/notesSlide5.xml" ContentType="application/vnd.openxmlformats-officedocument.presentationml.notesSlide+xml"/>
  <Override PartName="/ppt/tags/tag10.xml" ContentType="application/vnd.openxmlformats-officedocument.presentationml.tags+xml"/>
  <Override PartName="/ppt/notesSlides/notesSlide6.xml" ContentType="application/vnd.openxmlformats-officedocument.presentationml.notesSlide+xml"/>
  <Override PartName="/ppt/tags/tag11.xml" ContentType="application/vnd.openxmlformats-officedocument.presentationml.tags+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14"/>
  </p:notesMasterIdLst>
  <p:sldIdLst>
    <p:sldId id="899" r:id="rId6"/>
    <p:sldId id="895" r:id="rId7"/>
    <p:sldId id="892" r:id="rId8"/>
    <p:sldId id="573" r:id="rId9"/>
    <p:sldId id="894" r:id="rId10"/>
    <p:sldId id="897" r:id="rId11"/>
    <p:sldId id="838" r:id="rId12"/>
    <p:sldId id="900" r:id="rId13"/>
  </p:sldIdLst>
  <p:sldSz cx="12192000" cy="6858000"/>
  <p:notesSz cx="6799263" cy="9929813"/>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5096E63-AFE6-4C11-C1BB-2C72E23CE9E4}" name="Adrian Murray" initials="AM" userId="S::Adrian.Murray@ocr.org.uk::f7fa9503-6574-49b6-b3aa-52000a3c0337" providerId="AD"/>
  <p188:author id="{18EA1F78-994F-F836-7854-D60A5CEC931D}" name="Georgina Green" initials="GG" userId="S::georgina.green@ocr.org.uk::92c96eb8-c9d9-4d6c-a6ae-5192a3d83b1e" providerId="AD"/>
  <p188:author id="{3F248EDB-9BF1-0A2A-7EB3-3C2CC27C3C28}" name="Carla Thom" initials="CT" userId="S::carla.thom@cambridge.org::34964b63-b37d-49a5-998f-9989df0f7e2a"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548235"/>
    <a:srgbClr val="CCFFCC"/>
    <a:srgbClr val="D4DFF4"/>
    <a:srgbClr val="EFF3FB"/>
    <a:srgbClr val="C4D3EE"/>
    <a:srgbClr val="00B050"/>
    <a:srgbClr val="FFFF66"/>
    <a:srgbClr val="FFFF99"/>
    <a:srgbClr val="9900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ABD282-B96F-4742-A82F-9B129185C8F9}" v="1" dt="2025-05-08T08:41:38.1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374" autoAdjust="0"/>
  </p:normalViewPr>
  <p:slideViewPr>
    <p:cSldViewPr snapToGrid="0">
      <p:cViewPr varScale="1">
        <p:scale>
          <a:sx n="88" d="100"/>
          <a:sy n="88" d="100"/>
        </p:scale>
        <p:origin x="1356" y="9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tags" Target="tags/tag1.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 Johnston" userId="a46b5ea7-e856-43bb-8c15-5d483591c0bf" providerId="ADAL" clId="{9CABD282-B96F-4742-A82F-9B129185C8F9}"/>
    <pc:docChg chg="addSld delSld modSld">
      <pc:chgData name="Chris Johnston" userId="a46b5ea7-e856-43bb-8c15-5d483591c0bf" providerId="ADAL" clId="{9CABD282-B96F-4742-A82F-9B129185C8F9}" dt="2025-05-08T08:41:38.175" v="1"/>
      <pc:docMkLst>
        <pc:docMk/>
      </pc:docMkLst>
      <pc:sldChg chg="del">
        <pc:chgData name="Chris Johnston" userId="a46b5ea7-e856-43bb-8c15-5d483591c0bf" providerId="ADAL" clId="{9CABD282-B96F-4742-A82F-9B129185C8F9}" dt="2025-05-08T08:41:35.621" v="0" actId="47"/>
        <pc:sldMkLst>
          <pc:docMk/>
          <pc:sldMk cId="335224999" sldId="898"/>
        </pc:sldMkLst>
      </pc:sldChg>
      <pc:sldChg chg="add">
        <pc:chgData name="Chris Johnston" userId="a46b5ea7-e856-43bb-8c15-5d483591c0bf" providerId="ADAL" clId="{9CABD282-B96F-4742-A82F-9B129185C8F9}" dt="2025-05-08T08:41:38.175" v="1"/>
        <pc:sldMkLst>
          <pc:docMk/>
          <pc:sldMk cId="971177164" sldId="900"/>
        </pc:sldMkLst>
      </pc:sldChg>
    </pc:docChg>
  </pc:docChgLst>
  <pc:docChgLst>
    <pc:chgData name="Chris Johnston" userId="a46b5ea7-e856-43bb-8c15-5d483591c0bf" providerId="ADAL" clId="{A8FFA534-8DB6-4EDB-8C8C-E3EDF7365C47}"/>
    <pc:docChg chg="modSld">
      <pc:chgData name="Chris Johnston" userId="a46b5ea7-e856-43bb-8c15-5d483591c0bf" providerId="ADAL" clId="{A8FFA534-8DB6-4EDB-8C8C-E3EDF7365C47}" dt="2025-03-31T14:29:45.981" v="8" actId="20577"/>
      <pc:docMkLst>
        <pc:docMk/>
      </pc:docMkLst>
      <pc:sldChg chg="modSp mod">
        <pc:chgData name="Chris Johnston" userId="a46b5ea7-e856-43bb-8c15-5d483591c0bf" providerId="ADAL" clId="{A8FFA534-8DB6-4EDB-8C8C-E3EDF7365C47}" dt="2025-03-31T14:29:45.981" v="8" actId="20577"/>
        <pc:sldMkLst>
          <pc:docMk/>
          <pc:sldMk cId="3875558671" sldId="899"/>
        </pc:sldMkLst>
        <pc:spChg chg="mod">
          <ac:chgData name="Chris Johnston" userId="a46b5ea7-e856-43bb-8c15-5d483591c0bf" providerId="ADAL" clId="{A8FFA534-8DB6-4EDB-8C8C-E3EDF7365C47}" dt="2025-03-31T14:29:45.981" v="8" actId="20577"/>
          <ac:spMkLst>
            <pc:docMk/>
            <pc:sldMk cId="3875558671" sldId="899"/>
            <ac:spMk id="4" creationId="{4E3A321E-04E1-0B3C-1CE3-0279E24B00E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1342" y="0"/>
            <a:ext cx="2946347" cy="498215"/>
          </a:xfrm>
          <a:prstGeom prst="rect">
            <a:avLst/>
          </a:prstGeom>
        </p:spPr>
        <p:txBody>
          <a:bodyPr vert="horz" lIns="91440" tIns="45720" rIns="91440" bIns="45720" rtlCol="0"/>
          <a:lstStyle>
            <a:lvl1pPr algn="r">
              <a:defRPr sz="1200"/>
            </a:lvl1pPr>
          </a:lstStyle>
          <a:p>
            <a:fld id="{452F2F8B-6166-43D0-8804-2940DF058E52}" type="datetimeFigureOut">
              <a:rPr lang="en-US" smtClean="0"/>
              <a:t>5/8/2025</a:t>
            </a:fld>
            <a:endParaRPr lang="en-US"/>
          </a:p>
        </p:txBody>
      </p:sp>
      <p:sp>
        <p:nvSpPr>
          <p:cNvPr id="4" name="Slide Image Placeholder 3"/>
          <p:cNvSpPr>
            <a:spLocks noGrp="1" noRot="1" noChangeAspect="1"/>
          </p:cNvSpPr>
          <p:nvPr>
            <p:ph type="sldImg" idx="2"/>
          </p:nvPr>
        </p:nvSpPr>
        <p:spPr>
          <a:xfrm>
            <a:off x="422275" y="1241425"/>
            <a:ext cx="5954713" cy="33512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927" y="4778722"/>
            <a:ext cx="5439410" cy="390986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1600"/>
            <a:ext cx="2946347" cy="49821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1342" y="9431600"/>
            <a:ext cx="2946347" cy="498214"/>
          </a:xfrm>
          <a:prstGeom prst="rect">
            <a:avLst/>
          </a:prstGeom>
        </p:spPr>
        <p:txBody>
          <a:bodyPr vert="horz" lIns="91440" tIns="45720" rIns="91440" bIns="45720" rtlCol="0" anchor="b"/>
          <a:lstStyle>
            <a:lvl1pPr algn="r">
              <a:defRPr sz="1200"/>
            </a:lvl1pPr>
          </a:lstStyle>
          <a:p>
            <a:fld id="{0F2C5F6F-5E7B-459F-9B2A-0BDF2A943304}" type="slidenum">
              <a:rPr lang="en-US" smtClean="0"/>
              <a:t>‹#›</a:t>
            </a:fld>
            <a:endParaRPr lang="en-US"/>
          </a:p>
        </p:txBody>
      </p:sp>
    </p:spTree>
    <p:extLst>
      <p:ext uri="{BB962C8B-B14F-4D97-AF65-F5344CB8AC3E}">
        <p14:creationId xmlns:p14="http://schemas.microsoft.com/office/powerpoint/2010/main" val="3028310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youtube.com/watch?v=zCRKvDyyHmI"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Click once to show the road, then click again to show the take, make, use and waste illustration.  A third click will show the recycling illustration, and a final click will show the warning sign.</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600"/>
              </a:spcBef>
              <a:spcAft>
                <a:spcPts val="600"/>
              </a:spcAft>
            </a:pPr>
            <a:endPar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endParaRPr>
          </a:p>
          <a:p>
            <a:pPr>
              <a:lnSpc>
                <a:spcPct val="110000"/>
              </a:lnSpc>
              <a:spcBef>
                <a:spcPts val="600"/>
              </a:spcBef>
              <a:spcAft>
                <a:spcPts val="600"/>
              </a:spcAft>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Explain that the linear economy is the traditional way of doing things:</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GB" sz="1800" b="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t</a:t>
            </a:r>
            <a:r>
              <a:rPr lang="en-GB" sz="1800" b="1" dirty="0">
                <a:solidFill>
                  <a:srgbClr val="000000"/>
                </a:solidFill>
                <a:effectLst/>
                <a:latin typeface="Arial" panose="020B0604020202020204" pitchFamily="34" charset="0"/>
                <a:ea typeface="Arial" panose="020B0604020202020204" pitchFamily="34" charset="0"/>
                <a:cs typeface="Arial" panose="020B0604020202020204" pitchFamily="34" charset="0"/>
              </a:rPr>
              <a:t>aking</a:t>
            </a:r>
            <a:r>
              <a:rPr lang="en-GB" sz="1800" dirty="0">
                <a:solidFill>
                  <a:srgbClr val="000000"/>
                </a:solidFill>
                <a:effectLst/>
                <a:latin typeface="Arial" panose="020B0604020202020204" pitchFamily="34" charset="0"/>
                <a:ea typeface="Arial" panose="020B0604020202020204" pitchFamily="34" charset="0"/>
                <a:cs typeface="Arial" panose="020B0604020202020204" pitchFamily="34" charset="0"/>
              </a:rPr>
              <a:t> raw materials</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GB" sz="1800" b="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m</a:t>
            </a:r>
            <a:r>
              <a:rPr lang="en-GB" sz="1800" b="1" dirty="0">
                <a:solidFill>
                  <a:srgbClr val="000000"/>
                </a:solidFill>
                <a:effectLst/>
                <a:latin typeface="Arial" panose="020B0604020202020204" pitchFamily="34" charset="0"/>
                <a:ea typeface="Arial" panose="020B0604020202020204" pitchFamily="34" charset="0"/>
                <a:cs typeface="Arial" panose="020B0604020202020204" pitchFamily="34" charset="0"/>
              </a:rPr>
              <a:t>aking</a:t>
            </a:r>
            <a:r>
              <a:rPr lang="en-GB" sz="1800" dirty="0">
                <a:solidFill>
                  <a:srgbClr val="000000"/>
                </a:solidFill>
                <a:effectLst/>
                <a:latin typeface="Arial" panose="020B0604020202020204" pitchFamily="34" charset="0"/>
                <a:ea typeface="Arial" panose="020B0604020202020204" pitchFamily="34" charset="0"/>
                <a:cs typeface="Arial" panose="020B0604020202020204" pitchFamily="34" charset="0"/>
              </a:rPr>
              <a:t> products from the raw materials</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GB" sz="1800" b="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u</a:t>
            </a:r>
            <a:r>
              <a:rPr lang="en-GB" sz="1800" b="1" dirty="0">
                <a:solidFill>
                  <a:srgbClr val="000000"/>
                </a:solidFill>
                <a:effectLst/>
                <a:latin typeface="Arial" panose="020B0604020202020204" pitchFamily="34" charset="0"/>
                <a:ea typeface="Arial" panose="020B0604020202020204" pitchFamily="34" charset="0"/>
                <a:cs typeface="Arial" panose="020B0604020202020204" pitchFamily="34" charset="0"/>
              </a:rPr>
              <a:t>sing</a:t>
            </a:r>
            <a:r>
              <a:rPr lang="en-GB" sz="1800" dirty="0">
                <a:solidFill>
                  <a:srgbClr val="000000"/>
                </a:solidFill>
                <a:effectLst/>
                <a:latin typeface="Arial" panose="020B0604020202020204" pitchFamily="34" charset="0"/>
                <a:ea typeface="Arial" panose="020B0604020202020204" pitchFamily="34" charset="0"/>
                <a:cs typeface="Arial" panose="020B0604020202020204" pitchFamily="34" charset="0"/>
              </a:rPr>
              <a:t> the products that have been made</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GB" sz="1800" b="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waste</a:t>
            </a: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from used products is then t</a:t>
            </a:r>
            <a:r>
              <a:rPr lang="en-GB" sz="1800" dirty="0">
                <a:solidFill>
                  <a:srgbClr val="000000"/>
                </a:solidFill>
                <a:effectLst/>
                <a:latin typeface="Arial" panose="020B0604020202020204" pitchFamily="34" charset="0"/>
                <a:ea typeface="Arial" panose="020B0604020202020204" pitchFamily="34" charset="0"/>
                <a:cs typeface="Arial" panose="020B0604020202020204" pitchFamily="34" charset="0"/>
              </a:rPr>
              <a:t>hrow</a:t>
            </a: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n</a:t>
            </a:r>
            <a:r>
              <a:rPr lang="en-GB" sz="1800" dirty="0">
                <a:solidFill>
                  <a:srgbClr val="000000"/>
                </a:solidFill>
                <a:effectLst/>
                <a:latin typeface="Arial" panose="020B0604020202020204" pitchFamily="34" charset="0"/>
                <a:ea typeface="Arial" panose="020B0604020202020204" pitchFamily="34" charset="0"/>
                <a:cs typeface="Arial" panose="020B0604020202020204" pitchFamily="34" charset="0"/>
              </a:rPr>
              <a:t> away</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GB" sz="1800" b="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minimal </a:t>
            </a: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recycling is carried out to re-use some materials.</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600"/>
              </a:spcBef>
              <a:spcAft>
                <a:spcPts val="600"/>
              </a:spcAft>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600"/>
              </a:spcBef>
              <a:spcAft>
                <a:spcPts val="600"/>
              </a:spcAft>
            </a:pPr>
            <a:r>
              <a:rPr lang="en-GB" sz="1800" b="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Activity:</a:t>
            </a: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ask students to identify an item that they think has been produced using this model, and why they think there is a need to change.</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300"/>
              </a:spcAft>
            </a:pPr>
            <a:r>
              <a:rPr lang="en-GB"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idx="10"/>
          </p:nvPr>
        </p:nvSpPr>
        <p:spPr/>
        <p:txBody>
          <a:bodyPr/>
          <a:lstStyle/>
          <a:p>
            <a:pPr algn="r"/>
            <a:fld id="{00000000-1234-1234-1234-123412341234}" type="slidenum">
              <a:rPr lang="en-GB" sz="1300">
                <a:solidFill>
                  <a:schemeClr val="dk1"/>
                </a:solidFill>
                <a:latin typeface="Calibri"/>
                <a:ea typeface="Calibri"/>
                <a:cs typeface="Calibri"/>
                <a:sym typeface="Calibri"/>
              </a:rPr>
              <a:pPr algn="r"/>
              <a:t>2</a:t>
            </a:fld>
            <a:endParaRPr lang="en-GB"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782274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GB" sz="11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Click once to show the first statement then click again to show the second statement.  Clicking a third time will show the task.</a:t>
            </a:r>
            <a:endParaRPr lang="en-GB" sz="11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600"/>
              </a:spcBef>
              <a:spcAft>
                <a:spcPts val="600"/>
              </a:spcAft>
            </a:pPr>
            <a:r>
              <a:rPr lang="en-GB" sz="11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Life cycle analysis is a way of measuring the environmental impact of a product through every stage of its life.  The ease with which a product can be recycled will have effect upon the environmental impact of a product. </a:t>
            </a:r>
            <a:endParaRPr lang="en-GB" sz="11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07000"/>
              </a:lnSpc>
              <a:spcAft>
                <a:spcPts val="300"/>
              </a:spcAft>
            </a:pPr>
            <a:endParaRPr lang="en-GB" sz="11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a:lnSpc>
                <a:spcPct val="110000"/>
              </a:lnSpc>
              <a:spcBef>
                <a:spcPts val="600"/>
              </a:spcBef>
              <a:spcAft>
                <a:spcPts val="600"/>
              </a:spcAft>
            </a:pPr>
            <a:r>
              <a:rPr lang="en-GB" sz="1100" b="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Activity:</a:t>
            </a:r>
            <a:r>
              <a:rPr lang="en-GB" sz="11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review three products (plastic chair, plastic water bottle, mobile phone) and ask students to:</a:t>
            </a:r>
            <a:endParaRPr lang="en-GB" sz="1100"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ct val="110000"/>
              </a:lnSpc>
              <a:spcAft>
                <a:spcPts val="800"/>
              </a:spcAft>
              <a:buSzPts val="1000"/>
              <a:buFont typeface="Symbol" panose="05050102010706020507" pitchFamily="18" charset="2"/>
              <a:buChar char=""/>
            </a:pPr>
            <a:r>
              <a:rPr lang="en-GB" sz="1100" dirty="0">
                <a:effectLst/>
                <a:latin typeface="Arial" panose="020B0604020202020204" pitchFamily="34" charset="0"/>
                <a:ea typeface="MS Mincho" panose="02020609040205080304" pitchFamily="49" charset="-128"/>
                <a:cs typeface="Times New Roman" panose="02020603050405020304" pitchFamily="18" charset="0"/>
              </a:rPr>
              <a:t>identify how easy are they to recycle</a:t>
            </a:r>
          </a:p>
          <a:p>
            <a:pPr marL="342900" lvl="0" indent="-342900">
              <a:lnSpc>
                <a:spcPct val="110000"/>
              </a:lnSpc>
              <a:spcAft>
                <a:spcPts val="800"/>
              </a:spcAft>
              <a:buSzPts val="1000"/>
              <a:buFont typeface="Symbol" panose="05050102010706020507" pitchFamily="18" charset="2"/>
              <a:buChar char=""/>
            </a:pPr>
            <a:r>
              <a:rPr lang="en-GB" sz="1100" dirty="0">
                <a:effectLst/>
                <a:latin typeface="Arial" panose="020B0604020202020204" pitchFamily="34" charset="0"/>
                <a:ea typeface="MS Mincho" panose="02020609040205080304" pitchFamily="49" charset="-128"/>
                <a:cs typeface="Times New Roman" panose="02020603050405020304" pitchFamily="18" charset="0"/>
              </a:rPr>
              <a:t>discuss/explain why</a:t>
            </a:r>
          </a:p>
          <a:p>
            <a:pPr marL="342900" lvl="0" indent="-342900">
              <a:lnSpc>
                <a:spcPct val="110000"/>
              </a:lnSpc>
              <a:spcAft>
                <a:spcPts val="800"/>
              </a:spcAft>
              <a:buSzPts val="1000"/>
              <a:buFont typeface="Symbol" panose="05050102010706020507" pitchFamily="18" charset="2"/>
              <a:buChar char=""/>
            </a:pPr>
            <a:r>
              <a:rPr lang="en-GB" sz="1100" dirty="0">
                <a:effectLst/>
                <a:latin typeface="Arial" panose="020B0604020202020204" pitchFamily="34" charset="0"/>
                <a:ea typeface="MS Mincho" panose="02020609040205080304" pitchFamily="49" charset="-128"/>
                <a:cs typeface="Times New Roman" panose="02020603050405020304" pitchFamily="18" charset="0"/>
              </a:rPr>
              <a:t>rank in terms of how easy they are to recycle and why.</a:t>
            </a:r>
          </a:p>
          <a:p>
            <a:pPr marL="342900" lvl="0" indent="-342900">
              <a:lnSpc>
                <a:spcPct val="110000"/>
              </a:lnSpc>
              <a:spcAft>
                <a:spcPts val="800"/>
              </a:spcAft>
              <a:buSzPts val="1000"/>
              <a:buFont typeface="Symbol" panose="05050102010706020507" pitchFamily="18" charset="2"/>
              <a:buChar char=""/>
            </a:pPr>
            <a:endParaRPr lang="en-GB" sz="11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07000"/>
              </a:lnSpc>
              <a:spcAft>
                <a:spcPts val="300"/>
              </a:spcAft>
            </a:pPr>
            <a:r>
              <a:rPr lang="en-GB" sz="11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Solution:</a:t>
            </a:r>
          </a:p>
          <a:p>
            <a:pPr marL="342900" indent="-342900">
              <a:lnSpc>
                <a:spcPct val="107000"/>
              </a:lnSpc>
              <a:spcAft>
                <a:spcPts val="300"/>
              </a:spcAft>
              <a:buAutoNum type="arabicParenR"/>
            </a:pPr>
            <a:r>
              <a:rPr lang="en-GB" sz="11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Bottle of water – easy to recycle</a:t>
            </a:r>
          </a:p>
          <a:p>
            <a:pPr marL="342900" indent="-342900">
              <a:lnSpc>
                <a:spcPct val="107000"/>
              </a:lnSpc>
              <a:spcAft>
                <a:spcPts val="300"/>
              </a:spcAft>
              <a:buAutoNum type="arabicParenR"/>
            </a:pPr>
            <a:r>
              <a:rPr lang="en-GB" sz="11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School chair – plastic and metal legs</a:t>
            </a:r>
          </a:p>
          <a:p>
            <a:pPr marL="342900" indent="-342900">
              <a:lnSpc>
                <a:spcPct val="107000"/>
              </a:lnSpc>
              <a:spcAft>
                <a:spcPts val="300"/>
              </a:spcAft>
              <a:buAutoNum type="arabicParenR"/>
            </a:pPr>
            <a:r>
              <a:rPr lang="en-GB" sz="11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Electronic devices – difficult to recycle, multiple components</a:t>
            </a:r>
          </a:p>
          <a:p>
            <a:endParaRPr lang="en-GB" dirty="0"/>
          </a:p>
        </p:txBody>
      </p:sp>
      <p:sp>
        <p:nvSpPr>
          <p:cNvPr id="4" name="Slide Number Placeholder 3"/>
          <p:cNvSpPr>
            <a:spLocks noGrp="1"/>
          </p:cNvSpPr>
          <p:nvPr>
            <p:ph type="sldNum" sz="quarter" idx="5"/>
          </p:nvPr>
        </p:nvSpPr>
        <p:spPr/>
        <p:txBody>
          <a:bodyPr/>
          <a:lstStyle/>
          <a:p>
            <a:fld id="{0F2C5F6F-5E7B-459F-9B2A-0BDF2A943304}" type="slidenum">
              <a:rPr lang="en-US" smtClean="0"/>
              <a:t>3</a:t>
            </a:fld>
            <a:endParaRPr lang="en-US"/>
          </a:p>
        </p:txBody>
      </p:sp>
    </p:spTree>
    <p:extLst>
      <p:ext uri="{BB962C8B-B14F-4D97-AF65-F5344CB8AC3E}">
        <p14:creationId xmlns:p14="http://schemas.microsoft.com/office/powerpoint/2010/main" val="3501840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b="0" dirty="0">
                <a:solidFill>
                  <a:srgbClr val="000000"/>
                </a:solidFill>
                <a:effectLst/>
                <a:latin typeface="Calibri"/>
                <a:ea typeface="Arial" panose="020B0604020202020204" pitchFamily="34" charset="0"/>
                <a:cs typeface="Calibri"/>
              </a:rPr>
              <a:t>Click to play video:</a:t>
            </a:r>
            <a:r>
              <a:rPr lang="en-GB" sz="1800" b="0" dirty="0">
                <a:effectLst/>
                <a:latin typeface="Calibri"/>
                <a:ea typeface="Calibri" panose="020F0502020204030204" pitchFamily="34" charset="0"/>
                <a:cs typeface="Calibri"/>
              </a:rPr>
              <a:t> </a:t>
            </a:r>
            <a:r>
              <a:rPr lang="en-GB" sz="1800" u="sng" dirty="0">
                <a:solidFill>
                  <a:srgbClr val="BACCD7"/>
                </a:solidFill>
                <a:effectLst/>
                <a:latin typeface="Calibri"/>
                <a:ea typeface="Arial" panose="020B0604020202020204" pitchFamily="34" charset="0"/>
                <a:cs typeface="Calibri"/>
              </a:rPr>
              <a:t>https://www.youtube.com/watch?v=xLV9pMrtmS0  </a:t>
            </a:r>
            <a:r>
              <a:rPr lang="en-GB" sz="1800" dirty="0">
                <a:solidFill>
                  <a:srgbClr val="000000"/>
                </a:solidFill>
                <a:latin typeface="Calibri"/>
                <a:cs typeface="Calibri"/>
              </a:rPr>
              <a:t>(</a:t>
            </a:r>
            <a:r>
              <a:rPr lang="en-GB" dirty="0"/>
              <a:t>1 minute 27 seconds)</a:t>
            </a:r>
          </a:p>
          <a:p>
            <a:pPr>
              <a:lnSpc>
                <a:spcPct val="107000"/>
              </a:lnSpc>
              <a:spcAft>
                <a:spcPts val="800"/>
              </a:spcAft>
            </a:pPr>
            <a:endParaRPr lang="en-GB" sz="1800" b="1" dirty="0">
              <a:solidFill>
                <a:srgbClr val="000000"/>
              </a:solidFill>
              <a:latin typeface="Calibri" panose="020F0502020204030204" pitchFamily="34" charset="0"/>
              <a:cs typeface="Calibri" panose="020F0502020204030204" pitchFamily="34" charset="0"/>
            </a:endParaRPr>
          </a:p>
          <a:p>
            <a:pPr>
              <a:lnSpc>
                <a:spcPct val="107000"/>
              </a:lnSpc>
              <a:spcAft>
                <a:spcPts val="800"/>
              </a:spcAft>
            </a:pPr>
            <a:r>
              <a:rPr lang="en-GB" sz="1800" b="1" dirty="0">
                <a:solidFill>
                  <a:srgbClr val="000000"/>
                </a:solidFill>
                <a:latin typeface="Calibri" panose="020F0502020204030204" pitchFamily="34" charset="0"/>
                <a:cs typeface="Calibri" panose="020F0502020204030204" pitchFamily="34" charset="0"/>
              </a:rPr>
              <a:t>Activity: </a:t>
            </a:r>
            <a:r>
              <a:rPr lang="en-GB" sz="1800" b="0" dirty="0">
                <a:solidFill>
                  <a:srgbClr val="000000"/>
                </a:solidFill>
                <a:latin typeface="Calibri" panose="020F0502020204030204" pitchFamily="34" charset="0"/>
                <a:cs typeface="Calibri" panose="020F0502020204030204" pitchFamily="34" charset="0"/>
              </a:rPr>
              <a:t>discuss</a:t>
            </a:r>
            <a:r>
              <a:rPr lang="en-GB" sz="1800" b="1" dirty="0">
                <a:solidFill>
                  <a:srgbClr val="000000"/>
                </a:solidFill>
                <a:latin typeface="Calibri" panose="020F0502020204030204" pitchFamily="34" charset="0"/>
                <a:cs typeface="Calibri" panose="020F0502020204030204" pitchFamily="34" charset="0"/>
              </a:rPr>
              <a:t> </a:t>
            </a:r>
            <a:r>
              <a:rPr lang="en-GB" sz="1800" b="0" dirty="0">
                <a:solidFill>
                  <a:srgbClr val="000000"/>
                </a:solidFill>
                <a:latin typeface="Calibri" panose="020F0502020204030204" pitchFamily="34" charset="0"/>
                <a:cs typeface="Calibri" panose="020F0502020204030204" pitchFamily="34" charset="0"/>
              </a:rPr>
              <a:t>what other types of products might be difficult to recycle.</a:t>
            </a:r>
          </a:p>
        </p:txBody>
      </p:sp>
      <p:sp>
        <p:nvSpPr>
          <p:cNvPr id="4" name="Slide Number Placeholder 3"/>
          <p:cNvSpPr>
            <a:spLocks noGrp="1"/>
          </p:cNvSpPr>
          <p:nvPr>
            <p:ph type="sldNum" idx="10"/>
          </p:nvPr>
        </p:nvSpPr>
        <p:spPr/>
        <p:txBody>
          <a:bodyPr/>
          <a:lstStyle/>
          <a:p>
            <a:pPr algn="r"/>
            <a:fld id="{00000000-1234-1234-1234-123412341234}" type="slidenum">
              <a:rPr lang="en-GB" sz="1300">
                <a:solidFill>
                  <a:schemeClr val="dk1"/>
                </a:solidFill>
                <a:latin typeface="Calibri"/>
                <a:ea typeface="Calibri"/>
                <a:cs typeface="Calibri"/>
                <a:sym typeface="Calibri"/>
              </a:rPr>
              <a:pPr algn="r"/>
              <a:t>4</a:t>
            </a:fld>
            <a:endParaRPr lang="en-GB"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664947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Click once to show the roundabout and car, and after the animation the ‘raw materials/design and make’ arrow will appear along with the red road sign containing the description.  Click again to show the ‘use’ arrow and the blue circular road sign.  Click again to show the ‘re-use and repair’ arrow and the orange square road sign.  Click a final time to show the ‘recycle’ arrow and the green road sign.</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600"/>
              </a:spcBef>
              <a:spcAft>
                <a:spcPts val="600"/>
              </a:spcAft>
            </a:pPr>
            <a:endParaRPr lang="en-GB" sz="1800"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600"/>
              </a:spcBef>
              <a:spcAft>
                <a:spcPts val="600"/>
              </a:spcAft>
            </a:pPr>
            <a:r>
              <a:rPr lang="en-GB" sz="1800" dirty="0">
                <a:solidFill>
                  <a:srgbClr val="000000"/>
                </a:solidFill>
                <a:effectLst/>
                <a:latin typeface="Arial" panose="020B0604020202020204" pitchFamily="34" charset="0"/>
                <a:ea typeface="Arial" panose="020B0604020202020204" pitchFamily="34" charset="0"/>
                <a:cs typeface="Arial" panose="020B0604020202020204" pitchFamily="34" charset="0"/>
              </a:rPr>
              <a:t>The circular economy is a model of production and consumption, which involves sharing, leasing, reusing, repairing, refurbishing and recycling existing materials and products for as long as possible. It provides an example of how society can work together to be sustainable.</a:t>
            </a:r>
          </a:p>
          <a:p>
            <a:pPr>
              <a:lnSpc>
                <a:spcPct val="110000"/>
              </a:lnSpc>
              <a:spcBef>
                <a:spcPts val="600"/>
              </a:spcBef>
              <a:spcAft>
                <a:spcPts val="600"/>
              </a:spcAft>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600"/>
              </a:spcBef>
              <a:spcAft>
                <a:spcPts val="600"/>
              </a:spcAft>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Use the visual representation on the slide to discuss the circular economy. </a:t>
            </a:r>
          </a:p>
          <a:p>
            <a:pPr>
              <a:lnSpc>
                <a:spcPct val="110000"/>
              </a:lnSpc>
              <a:spcBef>
                <a:spcPts val="600"/>
              </a:spcBef>
              <a:spcAft>
                <a:spcPts val="600"/>
              </a:spcAft>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r>
              <a:rPr lang="en-GB" sz="1800" b="1" dirty="0">
                <a:solidFill>
                  <a:srgbClr val="000000"/>
                </a:solidFill>
                <a:effectLst/>
                <a:latin typeface="Arial" panose="020B0604020202020204" pitchFamily="34" charset="0"/>
                <a:ea typeface="MS Mincho" panose="02020609040205080304" pitchFamily="49" charset="-128"/>
              </a:rPr>
              <a:t>Activity:</a:t>
            </a:r>
            <a:r>
              <a:rPr lang="en-GB" sz="1800" dirty="0">
                <a:solidFill>
                  <a:srgbClr val="000000"/>
                </a:solidFill>
                <a:effectLst/>
                <a:latin typeface="Arial" panose="020B0604020202020204" pitchFamily="34" charset="0"/>
                <a:ea typeface="MS Mincho" panose="02020609040205080304" pitchFamily="49" charset="-128"/>
              </a:rPr>
              <a:t> ask students to discuss how suitable the three products above (school chair, electronic device and bottle of water) are for this model.</a:t>
            </a:r>
            <a:endParaRPr lang="en-GB" dirty="0"/>
          </a:p>
        </p:txBody>
      </p:sp>
      <p:sp>
        <p:nvSpPr>
          <p:cNvPr id="4" name="Slide Number Placeholder 3"/>
          <p:cNvSpPr>
            <a:spLocks noGrp="1"/>
          </p:cNvSpPr>
          <p:nvPr>
            <p:ph type="sldNum" sz="quarter" idx="5"/>
          </p:nvPr>
        </p:nvSpPr>
        <p:spPr/>
        <p:txBody>
          <a:bodyPr/>
          <a:lstStyle/>
          <a:p>
            <a:fld id="{0F2C5F6F-5E7B-459F-9B2A-0BDF2A943304}" type="slidenum">
              <a:rPr lang="en-US" smtClean="0"/>
              <a:t>5</a:t>
            </a:fld>
            <a:endParaRPr lang="en-US"/>
          </a:p>
        </p:txBody>
      </p:sp>
    </p:spTree>
    <p:extLst>
      <p:ext uri="{BB962C8B-B14F-4D97-AF65-F5344CB8AC3E}">
        <p14:creationId xmlns:p14="http://schemas.microsoft.com/office/powerpoint/2010/main" val="31243137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To change a linear economy into a circular economy it would be necessary to:</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Reduce the amount of raw materials used in production, and instead…</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Reuse things again and again, and…</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Recycle waste items as much as possible</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600"/>
              </a:spcBef>
              <a:spcAft>
                <a:spcPts val="600"/>
              </a:spcAft>
            </a:pPr>
            <a:endPar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endParaRPr>
          </a:p>
          <a:p>
            <a:pPr>
              <a:lnSpc>
                <a:spcPct val="110000"/>
              </a:lnSpc>
              <a:spcBef>
                <a:spcPts val="600"/>
              </a:spcBef>
              <a:spcAft>
                <a:spcPts val="600"/>
              </a:spcAft>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This approach is known as the 3 Rs. </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0F2C5F6F-5E7B-459F-9B2A-0BDF2A943304}" type="slidenum">
              <a:rPr lang="en-US" smtClean="0"/>
              <a:t>6</a:t>
            </a:fld>
            <a:endParaRPr lang="en-US"/>
          </a:p>
        </p:txBody>
      </p:sp>
    </p:spTree>
    <p:extLst>
      <p:ext uri="{BB962C8B-B14F-4D97-AF65-F5344CB8AC3E}">
        <p14:creationId xmlns:p14="http://schemas.microsoft.com/office/powerpoint/2010/main" val="3246351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57300"/>
            <a:ext cx="5954713" cy="3351213"/>
          </a:xfrm>
        </p:spPr>
      </p:sp>
      <p:sp>
        <p:nvSpPr>
          <p:cNvPr id="3" name="Notes Placeholder 2"/>
          <p:cNvSpPr>
            <a:spLocks noGrp="1"/>
          </p:cNvSpPr>
          <p:nvPr>
            <p:ph type="body" idx="1"/>
          </p:nvPr>
        </p:nvSpPr>
        <p:spPr/>
        <p:txBody>
          <a:bodyPr/>
          <a:lstStyle/>
          <a:p>
            <a:pPr>
              <a:lnSpc>
                <a:spcPct val="107000"/>
              </a:lnSpc>
              <a:spcAft>
                <a:spcPts val="300"/>
              </a:spcAft>
            </a:pPr>
            <a:r>
              <a:rPr lang="en-GB" sz="18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Use this video to summarise the circular economy.</a:t>
            </a:r>
          </a:p>
          <a:p>
            <a:pPr>
              <a:lnSpc>
                <a:spcPct val="107000"/>
              </a:lnSpc>
              <a:spcAft>
                <a:spcPts val="300"/>
              </a:spcAft>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300"/>
              </a:spcAft>
            </a:pPr>
            <a:r>
              <a:rPr lang="en-GB" sz="1800" b="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Click to play video: </a:t>
            </a:r>
            <a:r>
              <a:rPr lang="en-GB" sz="1800" u="sng" dirty="0">
                <a:solidFill>
                  <a:srgbClr val="BACCD7"/>
                </a:solidFill>
                <a:effectLst/>
                <a:latin typeface="Calibri" panose="020F0502020204030204" pitchFamily="34" charset="0"/>
                <a:ea typeface="Calibri" panose="020F0502020204030204" pitchFamily="34" charset="0"/>
                <a:cs typeface="Calibri" panose="020F0502020204030204" pitchFamily="34" charset="0"/>
                <a:hlinkClick r:id="rId3"/>
              </a:rPr>
              <a:t>Explaining the Circular Economy and How Society Can Re-think Progress</a:t>
            </a:r>
            <a:r>
              <a:rPr lang="en-GB" sz="1800" u="none" dirty="0">
                <a:solidFill>
                  <a:srgbClr val="BACCD7"/>
                </a:solidFill>
                <a:effectLst/>
                <a:latin typeface="Calibri" panose="020F0502020204030204" pitchFamily="34" charset="0"/>
                <a:ea typeface="Calibri" panose="020F0502020204030204" pitchFamily="34" charset="0"/>
                <a:cs typeface="Calibri" panose="020F0502020204030204" pitchFamily="34" charset="0"/>
                <a:hlinkClick r:id="rId3"/>
              </a:rPr>
              <a:t> </a:t>
            </a:r>
            <a:r>
              <a:rPr lang="en-GB" sz="1800" u="none" dirty="0">
                <a:solidFill>
                  <a:srgbClr val="BACCD7"/>
                </a:solidFill>
                <a:effectLst/>
                <a:latin typeface="Calibri" panose="020F0502020204030204" pitchFamily="34" charset="0"/>
                <a:ea typeface="Calibri" panose="020F0502020204030204" pitchFamily="34" charset="0"/>
                <a:cs typeface="Calibri" panose="020F0502020204030204" pitchFamily="34" charset="0"/>
              </a:rPr>
              <a:t> (3 minutes 49 seconds)</a:t>
            </a:r>
            <a:endParaRPr lang="en-GB" sz="1800" u="none"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300"/>
              </a:spcAft>
            </a:pPr>
            <a:r>
              <a:rPr lang="en-GB"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10000"/>
              </a:lnSpc>
              <a:spcBef>
                <a:spcPts val="600"/>
              </a:spcBef>
              <a:spcAft>
                <a:spcPts val="600"/>
              </a:spcAft>
            </a:pPr>
            <a:r>
              <a:rPr lang="en-GB" sz="1800" b="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Activity: </a:t>
            </a: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ask students to think of a product that they use that:</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GB" sz="1800" dirty="0">
                <a:solidFill>
                  <a:srgbClr val="000000"/>
                </a:solidFill>
                <a:effectLst/>
                <a:latin typeface="Arial" panose="020B0604020202020204" pitchFamily="34" charset="0"/>
                <a:ea typeface="Arial" panose="020B0604020202020204" pitchFamily="34" charset="0"/>
                <a:cs typeface="Arial" panose="020B0604020202020204" pitchFamily="34" charset="0"/>
              </a:rPr>
              <a:t>is produced using a linear economy model</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i</a:t>
            </a:r>
            <a:r>
              <a:rPr lang="en-GB" sz="1800" dirty="0">
                <a:solidFill>
                  <a:srgbClr val="000000"/>
                </a:solidFill>
                <a:effectLst/>
                <a:latin typeface="Arial" panose="020B0604020202020204" pitchFamily="34" charset="0"/>
                <a:ea typeface="Arial" panose="020B0604020202020204" pitchFamily="34" charset="0"/>
                <a:cs typeface="Arial" panose="020B0604020202020204" pitchFamily="34" charset="0"/>
              </a:rPr>
              <a:t>s produced using a circular economy model</a:t>
            </a: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07000"/>
              </a:lnSpc>
              <a:spcAft>
                <a:spcPts val="300"/>
              </a:spcAft>
            </a:pPr>
            <a:r>
              <a:rPr lang="en-GB" sz="18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GB" sz="1800" b="1" i="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a:lnSpc>
                <a:spcPct val="110000"/>
              </a:lnSpc>
              <a:spcBef>
                <a:spcPts val="600"/>
              </a:spcBef>
              <a:spcAft>
                <a:spcPts val="600"/>
              </a:spcAft>
            </a:pPr>
            <a:r>
              <a:rPr lang="en-GB" sz="1800" b="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Additional activity:</a:t>
            </a:r>
            <a:r>
              <a:rPr lang="en-GB" sz="1800" b="1" dirty="0">
                <a:effectLst/>
                <a:latin typeface="Arial" panose="020B0604020202020204" pitchFamily="34" charset="0"/>
                <a:ea typeface="MS Mincho" panose="02020609040205080304" pitchFamily="49" charset="-128"/>
                <a:cs typeface="Times New Roman" panose="02020603050405020304" pitchFamily="18" charset="0"/>
              </a:rPr>
              <a:t> </a:t>
            </a: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ask students to choose a product and identify its function. Then challenge them to find better solutions or better designs to meet this function, so that it fits into the circular economy.</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34DD1FD-A7EC-4F5E-ADA5-78ED8EEC653D}" type="slidenum">
              <a:rPr lang="en-GB" smtClean="0"/>
              <a:t>7</a:t>
            </a:fld>
            <a:endParaRPr lang="en-GB"/>
          </a:p>
        </p:txBody>
      </p:sp>
    </p:spTree>
    <p:extLst>
      <p:ext uri="{BB962C8B-B14F-4D97-AF65-F5344CB8AC3E}">
        <p14:creationId xmlns:p14="http://schemas.microsoft.com/office/powerpoint/2010/main" val="1943410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34DD1FD-A7EC-4F5E-ADA5-78ED8EEC653D}" type="slidenum">
              <a:rPr lang="en-GB" smtClean="0"/>
              <a:t>8</a:t>
            </a:fld>
            <a:endParaRPr lang="en-GB"/>
          </a:p>
        </p:txBody>
      </p:sp>
    </p:spTree>
    <p:extLst>
      <p:ext uri="{BB962C8B-B14F-4D97-AF65-F5344CB8AC3E}">
        <p14:creationId xmlns:p14="http://schemas.microsoft.com/office/powerpoint/2010/main" val="34199526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2.xml"/><Relationship Id="rId1" Type="http://schemas.openxmlformats.org/officeDocument/2006/relationships/tags" Target="../tags/tag2.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6ED813-2AFE-4713-B969-AA56E888735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7E8E5E7-3355-4838-BCA0-D6DD4C5245E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50A31FC-5451-4B1E-A17B-6C55770863EB}"/>
              </a:ext>
            </a:extLst>
          </p:cNvPr>
          <p:cNvSpPr>
            <a:spLocks noGrp="1"/>
          </p:cNvSpPr>
          <p:nvPr>
            <p:ph type="dt" sz="half" idx="10"/>
          </p:nvPr>
        </p:nvSpPr>
        <p:spPr/>
        <p:txBody>
          <a:bodyPr/>
          <a:lstStyle/>
          <a:p>
            <a:fld id="{890C6ABD-C280-4D3A-A7AA-0E27830C1983}" type="datetimeFigureOut">
              <a:rPr lang="en-US" smtClean="0"/>
              <a:t>5/8/2025</a:t>
            </a:fld>
            <a:endParaRPr lang="en-US"/>
          </a:p>
        </p:txBody>
      </p:sp>
      <p:sp>
        <p:nvSpPr>
          <p:cNvPr id="5" name="Footer Placeholder 4">
            <a:extLst>
              <a:ext uri="{FF2B5EF4-FFF2-40B4-BE49-F238E27FC236}">
                <a16:creationId xmlns:a16="http://schemas.microsoft.com/office/drawing/2014/main" id="{1C20F844-5F01-4CC1-AEDA-D8F2DE6663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5401F5-CFDA-4DD6-A8BC-B1A1450AF1E3}"/>
              </a:ext>
            </a:extLst>
          </p:cNvPr>
          <p:cNvSpPr>
            <a:spLocks noGrp="1"/>
          </p:cNvSpPr>
          <p:nvPr>
            <p:ph type="sldNum" sz="quarter" idx="12"/>
          </p:nvPr>
        </p:nvSpPr>
        <p:spPr/>
        <p:txBody>
          <a:bodyPr/>
          <a:lstStyle/>
          <a:p>
            <a:fld id="{8C55E598-8E8B-41E5-9C7D-3E590C91CCF0}" type="slidenum">
              <a:rPr lang="en-US" smtClean="0"/>
              <a:t>‹#›</a:t>
            </a:fld>
            <a:endParaRPr lang="en-US"/>
          </a:p>
        </p:txBody>
      </p:sp>
    </p:spTree>
    <p:extLst>
      <p:ext uri="{BB962C8B-B14F-4D97-AF65-F5344CB8AC3E}">
        <p14:creationId xmlns:p14="http://schemas.microsoft.com/office/powerpoint/2010/main" val="24716517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AAF3C1-E30A-43A6-AB67-30E6FA4EA0A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7BB81A2-66A8-4427-8088-EFAA6CC49C8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6344A2-09DA-4340-B893-6A064C65EE31}"/>
              </a:ext>
            </a:extLst>
          </p:cNvPr>
          <p:cNvSpPr>
            <a:spLocks noGrp="1"/>
          </p:cNvSpPr>
          <p:nvPr>
            <p:ph type="dt" sz="half" idx="10"/>
          </p:nvPr>
        </p:nvSpPr>
        <p:spPr/>
        <p:txBody>
          <a:bodyPr/>
          <a:lstStyle/>
          <a:p>
            <a:fld id="{890C6ABD-C280-4D3A-A7AA-0E27830C1983}" type="datetimeFigureOut">
              <a:rPr lang="en-US" smtClean="0"/>
              <a:t>5/8/2025</a:t>
            </a:fld>
            <a:endParaRPr lang="en-US"/>
          </a:p>
        </p:txBody>
      </p:sp>
      <p:sp>
        <p:nvSpPr>
          <p:cNvPr id="5" name="Footer Placeholder 4">
            <a:extLst>
              <a:ext uri="{FF2B5EF4-FFF2-40B4-BE49-F238E27FC236}">
                <a16:creationId xmlns:a16="http://schemas.microsoft.com/office/drawing/2014/main" id="{C9497942-043D-4746-8ECA-0F73FFFEF0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3CACAF-E857-4913-97B7-2B0270057A44}"/>
              </a:ext>
            </a:extLst>
          </p:cNvPr>
          <p:cNvSpPr>
            <a:spLocks noGrp="1"/>
          </p:cNvSpPr>
          <p:nvPr>
            <p:ph type="sldNum" sz="quarter" idx="12"/>
          </p:nvPr>
        </p:nvSpPr>
        <p:spPr/>
        <p:txBody>
          <a:bodyPr/>
          <a:lstStyle/>
          <a:p>
            <a:fld id="{8C55E598-8E8B-41E5-9C7D-3E590C91CCF0}" type="slidenum">
              <a:rPr lang="en-US" smtClean="0"/>
              <a:t>‹#›</a:t>
            </a:fld>
            <a:endParaRPr lang="en-US"/>
          </a:p>
        </p:txBody>
      </p:sp>
    </p:spTree>
    <p:extLst>
      <p:ext uri="{BB962C8B-B14F-4D97-AF65-F5344CB8AC3E}">
        <p14:creationId xmlns:p14="http://schemas.microsoft.com/office/powerpoint/2010/main" val="32119435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32AD772-96A9-40EE-B676-92CD98E782B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8EA76B6-34FE-4E53-B491-25455D6D282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3E971E-28BA-4B43-A823-ECB4EF90DDAA}"/>
              </a:ext>
            </a:extLst>
          </p:cNvPr>
          <p:cNvSpPr>
            <a:spLocks noGrp="1"/>
          </p:cNvSpPr>
          <p:nvPr>
            <p:ph type="dt" sz="half" idx="10"/>
          </p:nvPr>
        </p:nvSpPr>
        <p:spPr/>
        <p:txBody>
          <a:bodyPr/>
          <a:lstStyle/>
          <a:p>
            <a:fld id="{890C6ABD-C280-4D3A-A7AA-0E27830C1983}" type="datetimeFigureOut">
              <a:rPr lang="en-US" smtClean="0"/>
              <a:t>5/8/2025</a:t>
            </a:fld>
            <a:endParaRPr lang="en-US"/>
          </a:p>
        </p:txBody>
      </p:sp>
      <p:sp>
        <p:nvSpPr>
          <p:cNvPr id="5" name="Footer Placeholder 4">
            <a:extLst>
              <a:ext uri="{FF2B5EF4-FFF2-40B4-BE49-F238E27FC236}">
                <a16:creationId xmlns:a16="http://schemas.microsoft.com/office/drawing/2014/main" id="{D1F584BF-A232-47C0-A18E-47265A3022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BA0DF3-D4BB-40CA-A3A0-88891A954C1E}"/>
              </a:ext>
            </a:extLst>
          </p:cNvPr>
          <p:cNvSpPr>
            <a:spLocks noGrp="1"/>
          </p:cNvSpPr>
          <p:nvPr>
            <p:ph type="sldNum" sz="quarter" idx="12"/>
          </p:nvPr>
        </p:nvSpPr>
        <p:spPr/>
        <p:txBody>
          <a:bodyPr/>
          <a:lstStyle/>
          <a:p>
            <a:fld id="{8C55E598-8E8B-41E5-9C7D-3E590C91CCF0}" type="slidenum">
              <a:rPr lang="en-US" smtClean="0"/>
              <a:t>‹#›</a:t>
            </a:fld>
            <a:endParaRPr lang="en-US"/>
          </a:p>
        </p:txBody>
      </p:sp>
    </p:spTree>
    <p:extLst>
      <p:ext uri="{BB962C8B-B14F-4D97-AF65-F5344CB8AC3E}">
        <p14:creationId xmlns:p14="http://schemas.microsoft.com/office/powerpoint/2010/main" val="18683422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9AA7D1-A1C0-4623-A36D-BEDD1ABE291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5CB7BB23-88A7-49DD-A343-8673D6CCCE4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F28A42A-20C9-48C4-A454-FD89DAD71B86}"/>
              </a:ext>
            </a:extLst>
          </p:cNvPr>
          <p:cNvSpPr>
            <a:spLocks noGrp="1"/>
          </p:cNvSpPr>
          <p:nvPr>
            <p:ph type="dt" sz="half" idx="10"/>
          </p:nvPr>
        </p:nvSpPr>
        <p:spPr/>
        <p:txBody>
          <a:bodyPr/>
          <a:lstStyle/>
          <a:p>
            <a:fld id="{64FB294C-4F0A-4513-BB59-2FE2B626F7F1}" type="datetimeFigureOut">
              <a:rPr lang="en-GB" smtClean="0"/>
              <a:t>08/05/2025</a:t>
            </a:fld>
            <a:endParaRPr lang="en-GB"/>
          </a:p>
        </p:txBody>
      </p:sp>
      <p:sp>
        <p:nvSpPr>
          <p:cNvPr id="5" name="Footer Placeholder 4">
            <a:extLst>
              <a:ext uri="{FF2B5EF4-FFF2-40B4-BE49-F238E27FC236}">
                <a16:creationId xmlns:a16="http://schemas.microsoft.com/office/drawing/2014/main" id="{D43D0861-C8D6-4A36-A707-4A26C2067F3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9E20FD3-EAB6-4FAB-8A77-C167C7527F76}"/>
              </a:ext>
            </a:extLst>
          </p:cNvPr>
          <p:cNvSpPr>
            <a:spLocks noGrp="1"/>
          </p:cNvSpPr>
          <p:nvPr>
            <p:ph type="sldNum" sz="quarter" idx="12"/>
          </p:nvPr>
        </p:nvSpPr>
        <p:spPr/>
        <p:txBody>
          <a:bodyPr/>
          <a:lstStyle/>
          <a:p>
            <a:fld id="{9AF535B9-18FB-4926-9F94-C249A10473D9}" type="slidenum">
              <a:rPr lang="en-GB" smtClean="0"/>
              <a:t>‹#›</a:t>
            </a:fld>
            <a:endParaRPr lang="en-GB"/>
          </a:p>
        </p:txBody>
      </p:sp>
    </p:spTree>
    <p:extLst>
      <p:ext uri="{BB962C8B-B14F-4D97-AF65-F5344CB8AC3E}">
        <p14:creationId xmlns:p14="http://schemas.microsoft.com/office/powerpoint/2010/main" val="42267703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5C7AB63-729A-834B-FE9F-577A0699B33D}"/>
              </a:ext>
            </a:extLst>
          </p:cNvPr>
          <p:cNvSpPr/>
          <p:nvPr userDrawn="1"/>
        </p:nvSpPr>
        <p:spPr>
          <a:xfrm>
            <a:off x="0" y="397790"/>
            <a:ext cx="12192000" cy="6460210"/>
          </a:xfrm>
          <a:prstGeom prst="rect">
            <a:avLst/>
          </a:prstGeom>
          <a:solidFill>
            <a:srgbClr val="20234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7E3239EA-628B-9132-CE51-5712C7209B9B}"/>
              </a:ext>
              <a:ext uri="{C183D7F6-B498-43B3-948B-1728B52AA6E4}">
                <adec:decorative xmlns:adec="http://schemas.microsoft.com/office/drawing/2017/decorative" val="1"/>
              </a:ext>
            </a:extLst>
          </p:cNvPr>
          <p:cNvSpPr/>
          <p:nvPr userDrawn="1"/>
        </p:nvSpPr>
        <p:spPr>
          <a:xfrm>
            <a:off x="0" y="-1"/>
            <a:ext cx="12192000" cy="986725"/>
          </a:xfrm>
          <a:prstGeom prst="rect">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9" name="Picture 2" descr="OCR logo">
            <a:extLst>
              <a:ext uri="{FF2B5EF4-FFF2-40B4-BE49-F238E27FC236}">
                <a16:creationId xmlns:a16="http://schemas.microsoft.com/office/drawing/2014/main" id="{51DEDCAA-8531-4D17-392C-B6395CA02640}"/>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p:blipFill>
        <p:spPr bwMode="auto">
          <a:xfrm>
            <a:off x="10312556" y="215222"/>
            <a:ext cx="1409526" cy="55627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D1C319E6-10B7-8BCF-8384-758B982B52E0}"/>
              </a:ext>
              <a:ext uri="{C183D7F6-B498-43B3-948B-1728B52AA6E4}">
                <adec:decorative xmlns:adec="http://schemas.microsoft.com/office/drawing/2017/decorative" val="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0" y="986724"/>
            <a:ext cx="3964095" cy="4624777"/>
          </a:xfrm>
          <a:prstGeom prst="rect">
            <a:avLst/>
          </a:prstGeom>
        </p:spPr>
      </p:pic>
      <p:sp>
        <p:nvSpPr>
          <p:cNvPr id="11" name="Subtitle 2">
            <a:extLst>
              <a:ext uri="{FF2B5EF4-FFF2-40B4-BE49-F238E27FC236}">
                <a16:creationId xmlns:a16="http://schemas.microsoft.com/office/drawing/2014/main" id="{2949E04A-6C5A-0B65-8827-31F6324A202E}"/>
              </a:ext>
            </a:extLst>
          </p:cNvPr>
          <p:cNvSpPr>
            <a:spLocks noGrp="1"/>
          </p:cNvSpPr>
          <p:nvPr>
            <p:ph type="subTitle" idx="1"/>
          </p:nvPr>
        </p:nvSpPr>
        <p:spPr>
          <a:xfrm>
            <a:off x="1968285" y="4181811"/>
            <a:ext cx="9144000" cy="1655762"/>
          </a:xfrm>
        </p:spPr>
        <p:txBody>
          <a:bodyPr/>
          <a:lstStyle>
            <a:lvl1pPr marL="0" indent="0" algn="ctr">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Date Placeholder 3">
            <a:extLst>
              <a:ext uri="{FF2B5EF4-FFF2-40B4-BE49-F238E27FC236}">
                <a16:creationId xmlns:a16="http://schemas.microsoft.com/office/drawing/2014/main" id="{9B34ECF3-5B0A-E5F4-3A90-6CFF47E434CB}"/>
              </a:ext>
            </a:extLst>
          </p:cNvPr>
          <p:cNvSpPr>
            <a:spLocks noGrp="1"/>
          </p:cNvSpPr>
          <p:nvPr>
            <p:ph type="dt" sz="half" idx="10"/>
          </p:nvPr>
        </p:nvSpPr>
        <p:spPr>
          <a:xfrm>
            <a:off x="249264" y="6356350"/>
            <a:ext cx="2743200" cy="365125"/>
          </a:xfrm>
        </p:spPr>
        <p:txBody>
          <a:bodyPr/>
          <a:lstStyle>
            <a:lvl1pPr>
              <a:defRPr>
                <a:solidFill>
                  <a:schemeClr val="bg1"/>
                </a:solidFill>
                <a:latin typeface="Arial" panose="020B0604020202020204" pitchFamily="34" charset="0"/>
                <a:cs typeface="Arial" panose="020B0604020202020204" pitchFamily="34" charset="0"/>
              </a:defRPr>
            </a:lvl1pPr>
          </a:lstStyle>
          <a:p>
            <a:r>
              <a:rPr lang="en-US" dirty="0"/>
              <a:t>© OCR 2025</a:t>
            </a:r>
          </a:p>
        </p:txBody>
      </p:sp>
    </p:spTree>
    <p:custDataLst>
      <p:tags r:id="rId1"/>
    </p:custDataLst>
    <p:extLst>
      <p:ext uri="{BB962C8B-B14F-4D97-AF65-F5344CB8AC3E}">
        <p14:creationId xmlns:p14="http://schemas.microsoft.com/office/powerpoint/2010/main" val="36482870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5D9E-AACC-4EDE-B88D-ED091B224F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FEB209B-A7BC-4E57-9A75-4FEEAE16B6E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DC85847-29D0-4D5E-99DE-78E75D2D291F}"/>
              </a:ext>
            </a:extLst>
          </p:cNvPr>
          <p:cNvSpPr>
            <a:spLocks noGrp="1"/>
          </p:cNvSpPr>
          <p:nvPr>
            <p:ph type="dt" sz="half" idx="10"/>
          </p:nvPr>
        </p:nvSpPr>
        <p:spPr/>
        <p:txBody>
          <a:bodyPr/>
          <a:lstStyle/>
          <a:p>
            <a:fld id="{64FB294C-4F0A-4513-BB59-2FE2B626F7F1}" type="datetimeFigureOut">
              <a:rPr lang="en-GB" smtClean="0"/>
              <a:t>08/05/2025</a:t>
            </a:fld>
            <a:endParaRPr lang="en-GB"/>
          </a:p>
        </p:txBody>
      </p:sp>
      <p:sp>
        <p:nvSpPr>
          <p:cNvPr id="5" name="Footer Placeholder 4">
            <a:extLst>
              <a:ext uri="{FF2B5EF4-FFF2-40B4-BE49-F238E27FC236}">
                <a16:creationId xmlns:a16="http://schemas.microsoft.com/office/drawing/2014/main" id="{0BBDD4EF-4123-4A0A-A3E0-B7C75B6E4C5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0083BD8-E12A-42AB-8CD8-FEC9D5D4A2F1}"/>
              </a:ext>
            </a:extLst>
          </p:cNvPr>
          <p:cNvSpPr>
            <a:spLocks noGrp="1"/>
          </p:cNvSpPr>
          <p:nvPr>
            <p:ph type="sldNum" sz="quarter" idx="12"/>
          </p:nvPr>
        </p:nvSpPr>
        <p:spPr/>
        <p:txBody>
          <a:bodyPr/>
          <a:lstStyle/>
          <a:p>
            <a:fld id="{9AF535B9-18FB-4926-9F94-C249A10473D9}" type="slidenum">
              <a:rPr lang="en-GB" smtClean="0"/>
              <a:t>‹#›</a:t>
            </a:fld>
            <a:endParaRPr lang="en-GB"/>
          </a:p>
        </p:txBody>
      </p:sp>
    </p:spTree>
    <p:extLst>
      <p:ext uri="{BB962C8B-B14F-4D97-AF65-F5344CB8AC3E}">
        <p14:creationId xmlns:p14="http://schemas.microsoft.com/office/powerpoint/2010/main" val="9890338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0F73B-7831-49D8-AB03-625BF94CF52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A9A4432-71D4-4006-B388-C33BB4A8CD1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B3691597-3D1C-4EB0-8F90-F3E33659A37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789D603-3550-418D-BAEE-7EBF5C0A9F8D}"/>
              </a:ext>
            </a:extLst>
          </p:cNvPr>
          <p:cNvSpPr>
            <a:spLocks noGrp="1"/>
          </p:cNvSpPr>
          <p:nvPr>
            <p:ph type="dt" sz="half" idx="10"/>
          </p:nvPr>
        </p:nvSpPr>
        <p:spPr/>
        <p:txBody>
          <a:bodyPr/>
          <a:lstStyle/>
          <a:p>
            <a:fld id="{64FB294C-4F0A-4513-BB59-2FE2B626F7F1}" type="datetimeFigureOut">
              <a:rPr lang="en-GB" smtClean="0"/>
              <a:t>08/05/2025</a:t>
            </a:fld>
            <a:endParaRPr lang="en-GB"/>
          </a:p>
        </p:txBody>
      </p:sp>
      <p:sp>
        <p:nvSpPr>
          <p:cNvPr id="6" name="Footer Placeholder 5">
            <a:extLst>
              <a:ext uri="{FF2B5EF4-FFF2-40B4-BE49-F238E27FC236}">
                <a16:creationId xmlns:a16="http://schemas.microsoft.com/office/drawing/2014/main" id="{2368CDFC-5E4D-40C7-9DC5-6E975238A06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CC677D1-8B7C-4C89-ACBF-96B37DEC42A7}"/>
              </a:ext>
            </a:extLst>
          </p:cNvPr>
          <p:cNvSpPr>
            <a:spLocks noGrp="1"/>
          </p:cNvSpPr>
          <p:nvPr>
            <p:ph type="sldNum" sz="quarter" idx="12"/>
          </p:nvPr>
        </p:nvSpPr>
        <p:spPr/>
        <p:txBody>
          <a:bodyPr/>
          <a:lstStyle/>
          <a:p>
            <a:fld id="{9AF535B9-18FB-4926-9F94-C249A10473D9}" type="slidenum">
              <a:rPr lang="en-GB" smtClean="0"/>
              <a:t>‹#›</a:t>
            </a:fld>
            <a:endParaRPr lang="en-GB"/>
          </a:p>
        </p:txBody>
      </p:sp>
    </p:spTree>
    <p:custDataLst>
      <p:tags r:id="rId1"/>
    </p:custDataLst>
    <p:extLst>
      <p:ext uri="{BB962C8B-B14F-4D97-AF65-F5344CB8AC3E}">
        <p14:creationId xmlns:p14="http://schemas.microsoft.com/office/powerpoint/2010/main" val="7647160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3F84CA-C8F2-43FF-9E9F-89E0AD045EB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9C8F10D-7C8A-4AEA-931F-CC55A29DFFC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2439B4-21E0-40B5-AC7F-DB4464CD768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DEC7F4E-93E7-4241-9E3E-BCE8DA1310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4173FD6-C140-426D-9181-17D7D827362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9F0501F1-200E-4CDC-B8AE-7E23C77474D3}"/>
              </a:ext>
            </a:extLst>
          </p:cNvPr>
          <p:cNvSpPr>
            <a:spLocks noGrp="1"/>
          </p:cNvSpPr>
          <p:nvPr>
            <p:ph type="dt" sz="half" idx="10"/>
          </p:nvPr>
        </p:nvSpPr>
        <p:spPr/>
        <p:txBody>
          <a:bodyPr/>
          <a:lstStyle/>
          <a:p>
            <a:fld id="{64FB294C-4F0A-4513-BB59-2FE2B626F7F1}" type="datetimeFigureOut">
              <a:rPr lang="en-GB" smtClean="0"/>
              <a:t>08/05/2025</a:t>
            </a:fld>
            <a:endParaRPr lang="en-GB"/>
          </a:p>
        </p:txBody>
      </p:sp>
      <p:sp>
        <p:nvSpPr>
          <p:cNvPr id="8" name="Footer Placeholder 7">
            <a:extLst>
              <a:ext uri="{FF2B5EF4-FFF2-40B4-BE49-F238E27FC236}">
                <a16:creationId xmlns:a16="http://schemas.microsoft.com/office/drawing/2014/main" id="{2693AA51-AFB5-4F91-97CC-4B9DB8B92CE3}"/>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F46F419F-DB04-409A-AD03-2F2927CA5AD2}"/>
              </a:ext>
            </a:extLst>
          </p:cNvPr>
          <p:cNvSpPr>
            <a:spLocks noGrp="1"/>
          </p:cNvSpPr>
          <p:nvPr>
            <p:ph type="sldNum" sz="quarter" idx="12"/>
          </p:nvPr>
        </p:nvSpPr>
        <p:spPr/>
        <p:txBody>
          <a:bodyPr/>
          <a:lstStyle/>
          <a:p>
            <a:fld id="{9AF535B9-18FB-4926-9F94-C249A10473D9}" type="slidenum">
              <a:rPr lang="en-GB" smtClean="0"/>
              <a:t>‹#›</a:t>
            </a:fld>
            <a:endParaRPr lang="en-GB"/>
          </a:p>
        </p:txBody>
      </p:sp>
    </p:spTree>
    <p:extLst>
      <p:ext uri="{BB962C8B-B14F-4D97-AF65-F5344CB8AC3E}">
        <p14:creationId xmlns:p14="http://schemas.microsoft.com/office/powerpoint/2010/main" val="28908416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43297-A8B1-45EE-842B-C1DC2701A0C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17F27E7-B81B-46B0-A577-D3D31C10C3EF}"/>
              </a:ext>
            </a:extLst>
          </p:cNvPr>
          <p:cNvSpPr>
            <a:spLocks noGrp="1"/>
          </p:cNvSpPr>
          <p:nvPr>
            <p:ph type="dt" sz="half" idx="10"/>
          </p:nvPr>
        </p:nvSpPr>
        <p:spPr/>
        <p:txBody>
          <a:bodyPr/>
          <a:lstStyle/>
          <a:p>
            <a:fld id="{64FB294C-4F0A-4513-BB59-2FE2B626F7F1}" type="datetimeFigureOut">
              <a:rPr lang="en-GB" smtClean="0"/>
              <a:t>08/05/2025</a:t>
            </a:fld>
            <a:endParaRPr lang="en-GB"/>
          </a:p>
        </p:txBody>
      </p:sp>
      <p:sp>
        <p:nvSpPr>
          <p:cNvPr id="4" name="Footer Placeholder 3">
            <a:extLst>
              <a:ext uri="{FF2B5EF4-FFF2-40B4-BE49-F238E27FC236}">
                <a16:creationId xmlns:a16="http://schemas.microsoft.com/office/drawing/2014/main" id="{6F202797-4ED1-4A80-A414-B32446F206B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0CE4DDA-3D40-42E1-991A-2E1736B3D35B}"/>
              </a:ext>
            </a:extLst>
          </p:cNvPr>
          <p:cNvSpPr>
            <a:spLocks noGrp="1"/>
          </p:cNvSpPr>
          <p:nvPr>
            <p:ph type="sldNum" sz="quarter" idx="12"/>
          </p:nvPr>
        </p:nvSpPr>
        <p:spPr/>
        <p:txBody>
          <a:bodyPr/>
          <a:lstStyle/>
          <a:p>
            <a:fld id="{9AF535B9-18FB-4926-9F94-C249A10473D9}" type="slidenum">
              <a:rPr lang="en-GB" smtClean="0"/>
              <a:t>‹#›</a:t>
            </a:fld>
            <a:endParaRPr lang="en-GB"/>
          </a:p>
        </p:txBody>
      </p:sp>
    </p:spTree>
    <p:extLst>
      <p:ext uri="{BB962C8B-B14F-4D97-AF65-F5344CB8AC3E}">
        <p14:creationId xmlns:p14="http://schemas.microsoft.com/office/powerpoint/2010/main" val="21379212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B96EDF-78CF-4BC8-BD9F-7FB3F04CA7FA}"/>
              </a:ext>
            </a:extLst>
          </p:cNvPr>
          <p:cNvSpPr>
            <a:spLocks noGrp="1"/>
          </p:cNvSpPr>
          <p:nvPr>
            <p:ph type="dt" sz="half" idx="10"/>
          </p:nvPr>
        </p:nvSpPr>
        <p:spPr/>
        <p:txBody>
          <a:bodyPr/>
          <a:lstStyle/>
          <a:p>
            <a:fld id="{64FB294C-4F0A-4513-BB59-2FE2B626F7F1}" type="datetimeFigureOut">
              <a:rPr lang="en-GB" smtClean="0"/>
              <a:t>08/05/2025</a:t>
            </a:fld>
            <a:endParaRPr lang="en-GB"/>
          </a:p>
        </p:txBody>
      </p:sp>
      <p:sp>
        <p:nvSpPr>
          <p:cNvPr id="3" name="Footer Placeholder 2">
            <a:extLst>
              <a:ext uri="{FF2B5EF4-FFF2-40B4-BE49-F238E27FC236}">
                <a16:creationId xmlns:a16="http://schemas.microsoft.com/office/drawing/2014/main" id="{D4CBCC57-30EE-49BE-8AFD-18EC1FEE46C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CBF8D111-CB47-4CD4-8D18-6BCCD5D43FFC}"/>
              </a:ext>
            </a:extLst>
          </p:cNvPr>
          <p:cNvSpPr>
            <a:spLocks noGrp="1"/>
          </p:cNvSpPr>
          <p:nvPr>
            <p:ph type="sldNum" sz="quarter" idx="12"/>
          </p:nvPr>
        </p:nvSpPr>
        <p:spPr/>
        <p:txBody>
          <a:bodyPr/>
          <a:lstStyle/>
          <a:p>
            <a:fld id="{9AF535B9-18FB-4926-9F94-C249A10473D9}" type="slidenum">
              <a:rPr lang="en-GB" smtClean="0"/>
              <a:t>‹#›</a:t>
            </a:fld>
            <a:endParaRPr lang="en-GB"/>
          </a:p>
        </p:txBody>
      </p:sp>
    </p:spTree>
    <p:extLst>
      <p:ext uri="{BB962C8B-B14F-4D97-AF65-F5344CB8AC3E}">
        <p14:creationId xmlns:p14="http://schemas.microsoft.com/office/powerpoint/2010/main" val="12163583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42FC0D-6B53-4D61-98C2-2A836D6D87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4792888D-EACE-481C-81CE-787907547B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3B6F970D-0932-4A78-B374-596F38FE90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064AF0D-6AF1-4351-91A4-3F68CB8724BB}"/>
              </a:ext>
            </a:extLst>
          </p:cNvPr>
          <p:cNvSpPr>
            <a:spLocks noGrp="1"/>
          </p:cNvSpPr>
          <p:nvPr>
            <p:ph type="dt" sz="half" idx="10"/>
          </p:nvPr>
        </p:nvSpPr>
        <p:spPr/>
        <p:txBody>
          <a:bodyPr/>
          <a:lstStyle/>
          <a:p>
            <a:fld id="{64FB294C-4F0A-4513-BB59-2FE2B626F7F1}" type="datetimeFigureOut">
              <a:rPr lang="en-GB" smtClean="0"/>
              <a:t>08/05/2025</a:t>
            </a:fld>
            <a:endParaRPr lang="en-GB"/>
          </a:p>
        </p:txBody>
      </p:sp>
      <p:sp>
        <p:nvSpPr>
          <p:cNvPr id="6" name="Footer Placeholder 5">
            <a:extLst>
              <a:ext uri="{FF2B5EF4-FFF2-40B4-BE49-F238E27FC236}">
                <a16:creationId xmlns:a16="http://schemas.microsoft.com/office/drawing/2014/main" id="{6DFAF69F-0C04-47AD-BDB9-35989C8A687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F4E6FF8-DD81-46E1-9D04-6372467BAB37}"/>
              </a:ext>
            </a:extLst>
          </p:cNvPr>
          <p:cNvSpPr>
            <a:spLocks noGrp="1"/>
          </p:cNvSpPr>
          <p:nvPr>
            <p:ph type="sldNum" sz="quarter" idx="12"/>
          </p:nvPr>
        </p:nvSpPr>
        <p:spPr/>
        <p:txBody>
          <a:bodyPr/>
          <a:lstStyle/>
          <a:p>
            <a:fld id="{9AF535B9-18FB-4926-9F94-C249A10473D9}" type="slidenum">
              <a:rPr lang="en-GB" smtClean="0"/>
              <a:t>‹#›</a:t>
            </a:fld>
            <a:endParaRPr lang="en-GB"/>
          </a:p>
        </p:txBody>
      </p:sp>
    </p:spTree>
    <p:extLst>
      <p:ext uri="{BB962C8B-B14F-4D97-AF65-F5344CB8AC3E}">
        <p14:creationId xmlns:p14="http://schemas.microsoft.com/office/powerpoint/2010/main" val="404437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903C8-5AFD-4653-B107-5A49E8AEEC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2FB568A-B820-47F9-988D-66A29E72E48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D133E2-8142-434E-8EE6-92C9335EA166}"/>
              </a:ext>
            </a:extLst>
          </p:cNvPr>
          <p:cNvSpPr>
            <a:spLocks noGrp="1"/>
          </p:cNvSpPr>
          <p:nvPr>
            <p:ph type="dt" sz="half" idx="10"/>
          </p:nvPr>
        </p:nvSpPr>
        <p:spPr/>
        <p:txBody>
          <a:bodyPr/>
          <a:lstStyle/>
          <a:p>
            <a:fld id="{890C6ABD-C280-4D3A-A7AA-0E27830C1983}" type="datetimeFigureOut">
              <a:rPr lang="en-US" smtClean="0"/>
              <a:t>5/8/2025</a:t>
            </a:fld>
            <a:endParaRPr lang="en-US"/>
          </a:p>
        </p:txBody>
      </p:sp>
      <p:sp>
        <p:nvSpPr>
          <p:cNvPr id="5" name="Footer Placeholder 4">
            <a:extLst>
              <a:ext uri="{FF2B5EF4-FFF2-40B4-BE49-F238E27FC236}">
                <a16:creationId xmlns:a16="http://schemas.microsoft.com/office/drawing/2014/main" id="{20466C4D-E93A-4971-8681-574E5082A4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3F1D2C-7FD2-49DA-A4F1-50F070FC47DA}"/>
              </a:ext>
            </a:extLst>
          </p:cNvPr>
          <p:cNvSpPr>
            <a:spLocks noGrp="1"/>
          </p:cNvSpPr>
          <p:nvPr>
            <p:ph type="sldNum" sz="quarter" idx="12"/>
          </p:nvPr>
        </p:nvSpPr>
        <p:spPr/>
        <p:txBody>
          <a:bodyPr/>
          <a:lstStyle/>
          <a:p>
            <a:fld id="{8C55E598-8E8B-41E5-9C7D-3E590C91CCF0}" type="slidenum">
              <a:rPr lang="en-US" smtClean="0"/>
              <a:t>‹#›</a:t>
            </a:fld>
            <a:endParaRPr lang="en-US"/>
          </a:p>
        </p:txBody>
      </p:sp>
    </p:spTree>
    <p:extLst>
      <p:ext uri="{BB962C8B-B14F-4D97-AF65-F5344CB8AC3E}">
        <p14:creationId xmlns:p14="http://schemas.microsoft.com/office/powerpoint/2010/main" val="35592361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3C8E31-5190-4596-837F-1749531A06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971A53FF-2FCA-4B8C-84DF-C777C6A878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D4DE828-2F76-49DD-85C5-8D3E5B0C77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751470D-4A3F-4AB1-A0D6-6EC22B8B1D54}"/>
              </a:ext>
            </a:extLst>
          </p:cNvPr>
          <p:cNvSpPr>
            <a:spLocks noGrp="1"/>
          </p:cNvSpPr>
          <p:nvPr>
            <p:ph type="dt" sz="half" idx="10"/>
          </p:nvPr>
        </p:nvSpPr>
        <p:spPr/>
        <p:txBody>
          <a:bodyPr/>
          <a:lstStyle/>
          <a:p>
            <a:fld id="{64FB294C-4F0A-4513-BB59-2FE2B626F7F1}" type="datetimeFigureOut">
              <a:rPr lang="en-GB" smtClean="0"/>
              <a:t>08/05/2025</a:t>
            </a:fld>
            <a:endParaRPr lang="en-GB"/>
          </a:p>
        </p:txBody>
      </p:sp>
      <p:sp>
        <p:nvSpPr>
          <p:cNvPr id="6" name="Footer Placeholder 5">
            <a:extLst>
              <a:ext uri="{FF2B5EF4-FFF2-40B4-BE49-F238E27FC236}">
                <a16:creationId xmlns:a16="http://schemas.microsoft.com/office/drawing/2014/main" id="{5D5D9E3C-679A-4A63-BECB-2EBBD149CA3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E558B0D-8BF4-4151-B876-DA2560C23135}"/>
              </a:ext>
            </a:extLst>
          </p:cNvPr>
          <p:cNvSpPr>
            <a:spLocks noGrp="1"/>
          </p:cNvSpPr>
          <p:nvPr>
            <p:ph type="sldNum" sz="quarter" idx="12"/>
          </p:nvPr>
        </p:nvSpPr>
        <p:spPr/>
        <p:txBody>
          <a:bodyPr/>
          <a:lstStyle/>
          <a:p>
            <a:fld id="{9AF535B9-18FB-4926-9F94-C249A10473D9}" type="slidenum">
              <a:rPr lang="en-GB" smtClean="0"/>
              <a:t>‹#›</a:t>
            </a:fld>
            <a:endParaRPr lang="en-GB"/>
          </a:p>
        </p:txBody>
      </p:sp>
    </p:spTree>
    <p:extLst>
      <p:ext uri="{BB962C8B-B14F-4D97-AF65-F5344CB8AC3E}">
        <p14:creationId xmlns:p14="http://schemas.microsoft.com/office/powerpoint/2010/main" val="1704473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BCFFC-5422-4BA0-8EC2-E944B4BE744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E8590DF-B918-42D9-A188-17DC3756E32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E27C19B-0DBD-472B-907B-62B75B48EFF2}"/>
              </a:ext>
            </a:extLst>
          </p:cNvPr>
          <p:cNvSpPr>
            <a:spLocks noGrp="1"/>
          </p:cNvSpPr>
          <p:nvPr>
            <p:ph type="dt" sz="half" idx="10"/>
          </p:nvPr>
        </p:nvSpPr>
        <p:spPr/>
        <p:txBody>
          <a:bodyPr/>
          <a:lstStyle/>
          <a:p>
            <a:fld id="{64FB294C-4F0A-4513-BB59-2FE2B626F7F1}" type="datetimeFigureOut">
              <a:rPr lang="en-GB" smtClean="0"/>
              <a:t>08/05/2025</a:t>
            </a:fld>
            <a:endParaRPr lang="en-GB"/>
          </a:p>
        </p:txBody>
      </p:sp>
      <p:sp>
        <p:nvSpPr>
          <p:cNvPr id="5" name="Footer Placeholder 4">
            <a:extLst>
              <a:ext uri="{FF2B5EF4-FFF2-40B4-BE49-F238E27FC236}">
                <a16:creationId xmlns:a16="http://schemas.microsoft.com/office/drawing/2014/main" id="{EAA70325-2E00-45DB-AD98-973F4034E75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40D92C9-45D4-4DEF-866D-090F09B338A5}"/>
              </a:ext>
            </a:extLst>
          </p:cNvPr>
          <p:cNvSpPr>
            <a:spLocks noGrp="1"/>
          </p:cNvSpPr>
          <p:nvPr>
            <p:ph type="sldNum" sz="quarter" idx="12"/>
          </p:nvPr>
        </p:nvSpPr>
        <p:spPr/>
        <p:txBody>
          <a:bodyPr/>
          <a:lstStyle/>
          <a:p>
            <a:fld id="{9AF535B9-18FB-4926-9F94-C249A10473D9}" type="slidenum">
              <a:rPr lang="en-GB" smtClean="0"/>
              <a:t>‹#›</a:t>
            </a:fld>
            <a:endParaRPr lang="en-GB"/>
          </a:p>
        </p:txBody>
      </p:sp>
    </p:spTree>
    <p:extLst>
      <p:ext uri="{BB962C8B-B14F-4D97-AF65-F5344CB8AC3E}">
        <p14:creationId xmlns:p14="http://schemas.microsoft.com/office/powerpoint/2010/main" val="25094237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C4BFE9-B337-41B7-961B-47B12AA5F82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EFDB48C-AC32-4B3D-8309-2C36288AD9D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84969D8-2825-41AD-BDEE-1CEF718E96F1}"/>
              </a:ext>
            </a:extLst>
          </p:cNvPr>
          <p:cNvSpPr>
            <a:spLocks noGrp="1"/>
          </p:cNvSpPr>
          <p:nvPr>
            <p:ph type="dt" sz="half" idx="10"/>
          </p:nvPr>
        </p:nvSpPr>
        <p:spPr/>
        <p:txBody>
          <a:bodyPr/>
          <a:lstStyle/>
          <a:p>
            <a:fld id="{64FB294C-4F0A-4513-BB59-2FE2B626F7F1}" type="datetimeFigureOut">
              <a:rPr lang="en-GB" smtClean="0"/>
              <a:t>08/05/2025</a:t>
            </a:fld>
            <a:endParaRPr lang="en-GB"/>
          </a:p>
        </p:txBody>
      </p:sp>
      <p:sp>
        <p:nvSpPr>
          <p:cNvPr id="5" name="Footer Placeholder 4">
            <a:extLst>
              <a:ext uri="{FF2B5EF4-FFF2-40B4-BE49-F238E27FC236}">
                <a16:creationId xmlns:a16="http://schemas.microsoft.com/office/drawing/2014/main" id="{7C3E0001-2301-4A0E-BF58-6A2DD9F1B95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49712EE-EF03-4201-A61A-9AD31BCF6548}"/>
              </a:ext>
            </a:extLst>
          </p:cNvPr>
          <p:cNvSpPr>
            <a:spLocks noGrp="1"/>
          </p:cNvSpPr>
          <p:nvPr>
            <p:ph type="sldNum" sz="quarter" idx="12"/>
          </p:nvPr>
        </p:nvSpPr>
        <p:spPr/>
        <p:txBody>
          <a:bodyPr/>
          <a:lstStyle/>
          <a:p>
            <a:fld id="{9AF535B9-18FB-4926-9F94-C249A10473D9}" type="slidenum">
              <a:rPr lang="en-GB" smtClean="0"/>
              <a:t>‹#›</a:t>
            </a:fld>
            <a:endParaRPr lang="en-GB"/>
          </a:p>
        </p:txBody>
      </p:sp>
    </p:spTree>
    <p:extLst>
      <p:ext uri="{BB962C8B-B14F-4D97-AF65-F5344CB8AC3E}">
        <p14:creationId xmlns:p14="http://schemas.microsoft.com/office/powerpoint/2010/main" val="34155582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277A8-0E2C-448D-A794-D6431454F0D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59AD44-CEB7-4A9D-A8FE-5DFDF62C96E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4A226BF-6774-488B-8B0C-9F2F72F346DB}"/>
              </a:ext>
            </a:extLst>
          </p:cNvPr>
          <p:cNvSpPr>
            <a:spLocks noGrp="1"/>
          </p:cNvSpPr>
          <p:nvPr>
            <p:ph type="dt" sz="half" idx="10"/>
          </p:nvPr>
        </p:nvSpPr>
        <p:spPr/>
        <p:txBody>
          <a:bodyPr/>
          <a:lstStyle/>
          <a:p>
            <a:fld id="{890C6ABD-C280-4D3A-A7AA-0E27830C1983}" type="datetimeFigureOut">
              <a:rPr lang="en-US" smtClean="0"/>
              <a:t>5/8/2025</a:t>
            </a:fld>
            <a:endParaRPr lang="en-US"/>
          </a:p>
        </p:txBody>
      </p:sp>
      <p:sp>
        <p:nvSpPr>
          <p:cNvPr id="5" name="Footer Placeholder 4">
            <a:extLst>
              <a:ext uri="{FF2B5EF4-FFF2-40B4-BE49-F238E27FC236}">
                <a16:creationId xmlns:a16="http://schemas.microsoft.com/office/drawing/2014/main" id="{83699D5C-68E8-428C-BC47-E4E1082459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42ED24-8EE8-4C80-8AD8-D2254C9D68F6}"/>
              </a:ext>
            </a:extLst>
          </p:cNvPr>
          <p:cNvSpPr>
            <a:spLocks noGrp="1"/>
          </p:cNvSpPr>
          <p:nvPr>
            <p:ph type="sldNum" sz="quarter" idx="12"/>
          </p:nvPr>
        </p:nvSpPr>
        <p:spPr/>
        <p:txBody>
          <a:bodyPr/>
          <a:lstStyle/>
          <a:p>
            <a:fld id="{8C55E598-8E8B-41E5-9C7D-3E590C91CCF0}" type="slidenum">
              <a:rPr lang="en-US" smtClean="0"/>
              <a:t>‹#›</a:t>
            </a:fld>
            <a:endParaRPr lang="en-US"/>
          </a:p>
        </p:txBody>
      </p:sp>
    </p:spTree>
    <p:extLst>
      <p:ext uri="{BB962C8B-B14F-4D97-AF65-F5344CB8AC3E}">
        <p14:creationId xmlns:p14="http://schemas.microsoft.com/office/powerpoint/2010/main" val="41740877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5053F-EB8D-487F-AC72-3D4AA7D7C9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1EAA026-CF7B-4502-ABD7-5D01F1C8E4E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FC8ABB0-8747-4037-BD99-54EE2301C8A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7CA0B24-80C8-4CA7-80F9-244E8CC712A2}"/>
              </a:ext>
            </a:extLst>
          </p:cNvPr>
          <p:cNvSpPr>
            <a:spLocks noGrp="1"/>
          </p:cNvSpPr>
          <p:nvPr>
            <p:ph type="dt" sz="half" idx="10"/>
          </p:nvPr>
        </p:nvSpPr>
        <p:spPr/>
        <p:txBody>
          <a:bodyPr/>
          <a:lstStyle/>
          <a:p>
            <a:fld id="{890C6ABD-C280-4D3A-A7AA-0E27830C1983}" type="datetimeFigureOut">
              <a:rPr lang="en-US" smtClean="0"/>
              <a:t>5/8/2025</a:t>
            </a:fld>
            <a:endParaRPr lang="en-US"/>
          </a:p>
        </p:txBody>
      </p:sp>
      <p:sp>
        <p:nvSpPr>
          <p:cNvPr id="6" name="Footer Placeholder 5">
            <a:extLst>
              <a:ext uri="{FF2B5EF4-FFF2-40B4-BE49-F238E27FC236}">
                <a16:creationId xmlns:a16="http://schemas.microsoft.com/office/drawing/2014/main" id="{F1A07165-722A-4E63-BAE2-68081E1E8E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879535-A2E8-417F-971F-DA7D0C05ABFC}"/>
              </a:ext>
            </a:extLst>
          </p:cNvPr>
          <p:cNvSpPr>
            <a:spLocks noGrp="1"/>
          </p:cNvSpPr>
          <p:nvPr>
            <p:ph type="sldNum" sz="quarter" idx="12"/>
          </p:nvPr>
        </p:nvSpPr>
        <p:spPr/>
        <p:txBody>
          <a:bodyPr/>
          <a:lstStyle/>
          <a:p>
            <a:fld id="{8C55E598-8E8B-41E5-9C7D-3E590C91CCF0}" type="slidenum">
              <a:rPr lang="en-US" smtClean="0"/>
              <a:t>‹#›</a:t>
            </a:fld>
            <a:endParaRPr lang="en-US"/>
          </a:p>
        </p:txBody>
      </p:sp>
    </p:spTree>
    <p:extLst>
      <p:ext uri="{BB962C8B-B14F-4D97-AF65-F5344CB8AC3E}">
        <p14:creationId xmlns:p14="http://schemas.microsoft.com/office/powerpoint/2010/main" val="1797436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7A610-7997-4635-8CA2-5122CB90FCF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AA80109-C075-4C09-88E4-BBE8FBA0040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EC4C56A-D439-428D-AEA7-EA6D68FAEB2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417993-D241-4A2B-970F-4D438562A3F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EF958EC-C91E-4940-B1C6-0A1064DA6BB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BC8447B-5661-4A46-A9DF-4FB22D6CFFB0}"/>
              </a:ext>
            </a:extLst>
          </p:cNvPr>
          <p:cNvSpPr>
            <a:spLocks noGrp="1"/>
          </p:cNvSpPr>
          <p:nvPr>
            <p:ph type="dt" sz="half" idx="10"/>
          </p:nvPr>
        </p:nvSpPr>
        <p:spPr/>
        <p:txBody>
          <a:bodyPr/>
          <a:lstStyle/>
          <a:p>
            <a:fld id="{890C6ABD-C280-4D3A-A7AA-0E27830C1983}" type="datetimeFigureOut">
              <a:rPr lang="en-US" smtClean="0"/>
              <a:t>5/8/2025</a:t>
            </a:fld>
            <a:endParaRPr lang="en-US"/>
          </a:p>
        </p:txBody>
      </p:sp>
      <p:sp>
        <p:nvSpPr>
          <p:cNvPr id="8" name="Footer Placeholder 7">
            <a:extLst>
              <a:ext uri="{FF2B5EF4-FFF2-40B4-BE49-F238E27FC236}">
                <a16:creationId xmlns:a16="http://schemas.microsoft.com/office/drawing/2014/main" id="{1FD3E916-3A91-4A21-8CBA-B8E3ED3102C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E4DEFFE-C70B-43BE-AB6D-7D073CEDBC7E}"/>
              </a:ext>
            </a:extLst>
          </p:cNvPr>
          <p:cNvSpPr>
            <a:spLocks noGrp="1"/>
          </p:cNvSpPr>
          <p:nvPr>
            <p:ph type="sldNum" sz="quarter" idx="12"/>
          </p:nvPr>
        </p:nvSpPr>
        <p:spPr/>
        <p:txBody>
          <a:bodyPr/>
          <a:lstStyle/>
          <a:p>
            <a:fld id="{8C55E598-8E8B-41E5-9C7D-3E590C91CCF0}" type="slidenum">
              <a:rPr lang="en-US" smtClean="0"/>
              <a:t>‹#›</a:t>
            </a:fld>
            <a:endParaRPr lang="en-US"/>
          </a:p>
        </p:txBody>
      </p:sp>
    </p:spTree>
    <p:extLst>
      <p:ext uri="{BB962C8B-B14F-4D97-AF65-F5344CB8AC3E}">
        <p14:creationId xmlns:p14="http://schemas.microsoft.com/office/powerpoint/2010/main" val="14648491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ADB84B-07C3-4E03-BE0B-E6585E59117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4BD0EB7-E8AE-4688-8AC4-1A788DCA2E1A}"/>
              </a:ext>
            </a:extLst>
          </p:cNvPr>
          <p:cNvSpPr>
            <a:spLocks noGrp="1"/>
          </p:cNvSpPr>
          <p:nvPr>
            <p:ph type="dt" sz="half" idx="10"/>
          </p:nvPr>
        </p:nvSpPr>
        <p:spPr/>
        <p:txBody>
          <a:bodyPr/>
          <a:lstStyle/>
          <a:p>
            <a:fld id="{890C6ABD-C280-4D3A-A7AA-0E27830C1983}" type="datetimeFigureOut">
              <a:rPr lang="en-US" smtClean="0"/>
              <a:t>5/8/2025</a:t>
            </a:fld>
            <a:endParaRPr lang="en-US"/>
          </a:p>
        </p:txBody>
      </p:sp>
      <p:sp>
        <p:nvSpPr>
          <p:cNvPr id="4" name="Footer Placeholder 3">
            <a:extLst>
              <a:ext uri="{FF2B5EF4-FFF2-40B4-BE49-F238E27FC236}">
                <a16:creationId xmlns:a16="http://schemas.microsoft.com/office/drawing/2014/main" id="{473265D0-B4CE-47D9-A386-1D53A5F5BC9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54B366C-E9BA-423D-A783-200CFA9808C6}"/>
              </a:ext>
            </a:extLst>
          </p:cNvPr>
          <p:cNvSpPr>
            <a:spLocks noGrp="1"/>
          </p:cNvSpPr>
          <p:nvPr>
            <p:ph type="sldNum" sz="quarter" idx="12"/>
          </p:nvPr>
        </p:nvSpPr>
        <p:spPr/>
        <p:txBody>
          <a:bodyPr/>
          <a:lstStyle/>
          <a:p>
            <a:fld id="{8C55E598-8E8B-41E5-9C7D-3E590C91CCF0}" type="slidenum">
              <a:rPr lang="en-US" smtClean="0"/>
              <a:t>‹#›</a:t>
            </a:fld>
            <a:endParaRPr lang="en-US"/>
          </a:p>
        </p:txBody>
      </p:sp>
    </p:spTree>
    <p:extLst>
      <p:ext uri="{BB962C8B-B14F-4D97-AF65-F5344CB8AC3E}">
        <p14:creationId xmlns:p14="http://schemas.microsoft.com/office/powerpoint/2010/main" val="30671402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0D3647-F0C4-4D94-A4CE-8EA42EFAA458}"/>
              </a:ext>
            </a:extLst>
          </p:cNvPr>
          <p:cNvSpPr>
            <a:spLocks noGrp="1"/>
          </p:cNvSpPr>
          <p:nvPr>
            <p:ph type="dt" sz="half" idx="10"/>
          </p:nvPr>
        </p:nvSpPr>
        <p:spPr/>
        <p:txBody>
          <a:bodyPr/>
          <a:lstStyle/>
          <a:p>
            <a:fld id="{890C6ABD-C280-4D3A-A7AA-0E27830C1983}" type="datetimeFigureOut">
              <a:rPr lang="en-US" smtClean="0"/>
              <a:t>5/8/2025</a:t>
            </a:fld>
            <a:endParaRPr lang="en-US"/>
          </a:p>
        </p:txBody>
      </p:sp>
      <p:sp>
        <p:nvSpPr>
          <p:cNvPr id="3" name="Footer Placeholder 2">
            <a:extLst>
              <a:ext uri="{FF2B5EF4-FFF2-40B4-BE49-F238E27FC236}">
                <a16:creationId xmlns:a16="http://schemas.microsoft.com/office/drawing/2014/main" id="{98ED93D8-720F-48EA-B0F7-BDFCF2AF46A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0B7FCB-D2D7-463F-AFAE-022360C6B19B}"/>
              </a:ext>
            </a:extLst>
          </p:cNvPr>
          <p:cNvSpPr>
            <a:spLocks noGrp="1"/>
          </p:cNvSpPr>
          <p:nvPr>
            <p:ph type="sldNum" sz="quarter" idx="12"/>
          </p:nvPr>
        </p:nvSpPr>
        <p:spPr/>
        <p:txBody>
          <a:bodyPr/>
          <a:lstStyle/>
          <a:p>
            <a:fld id="{8C55E598-8E8B-41E5-9C7D-3E590C91CCF0}" type="slidenum">
              <a:rPr lang="en-US" smtClean="0"/>
              <a:t>‹#›</a:t>
            </a:fld>
            <a:endParaRPr lang="en-US"/>
          </a:p>
        </p:txBody>
      </p:sp>
    </p:spTree>
    <p:extLst>
      <p:ext uri="{BB962C8B-B14F-4D97-AF65-F5344CB8AC3E}">
        <p14:creationId xmlns:p14="http://schemas.microsoft.com/office/powerpoint/2010/main" val="7673708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F92EAB-84EA-4DF9-9F55-C428B1106D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FE72676-3BEE-489B-A6C4-A28F3691275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5F60C53-C1DB-4D82-9289-E3044836A4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3C5FED-76A4-4589-93C7-163833B1C6BC}"/>
              </a:ext>
            </a:extLst>
          </p:cNvPr>
          <p:cNvSpPr>
            <a:spLocks noGrp="1"/>
          </p:cNvSpPr>
          <p:nvPr>
            <p:ph type="dt" sz="half" idx="10"/>
          </p:nvPr>
        </p:nvSpPr>
        <p:spPr/>
        <p:txBody>
          <a:bodyPr/>
          <a:lstStyle/>
          <a:p>
            <a:fld id="{890C6ABD-C280-4D3A-A7AA-0E27830C1983}" type="datetimeFigureOut">
              <a:rPr lang="en-US" smtClean="0"/>
              <a:t>5/8/2025</a:t>
            </a:fld>
            <a:endParaRPr lang="en-US"/>
          </a:p>
        </p:txBody>
      </p:sp>
      <p:sp>
        <p:nvSpPr>
          <p:cNvPr id="6" name="Footer Placeholder 5">
            <a:extLst>
              <a:ext uri="{FF2B5EF4-FFF2-40B4-BE49-F238E27FC236}">
                <a16:creationId xmlns:a16="http://schemas.microsoft.com/office/drawing/2014/main" id="{73F0DA73-CB33-4A0F-BFD6-F26CE6AB66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C90DC0B-CA93-421F-B757-7B6FBA50051F}"/>
              </a:ext>
            </a:extLst>
          </p:cNvPr>
          <p:cNvSpPr>
            <a:spLocks noGrp="1"/>
          </p:cNvSpPr>
          <p:nvPr>
            <p:ph type="sldNum" sz="quarter" idx="12"/>
          </p:nvPr>
        </p:nvSpPr>
        <p:spPr/>
        <p:txBody>
          <a:bodyPr/>
          <a:lstStyle/>
          <a:p>
            <a:fld id="{8C55E598-8E8B-41E5-9C7D-3E590C91CCF0}" type="slidenum">
              <a:rPr lang="en-US" smtClean="0"/>
              <a:t>‹#›</a:t>
            </a:fld>
            <a:endParaRPr lang="en-US"/>
          </a:p>
        </p:txBody>
      </p:sp>
    </p:spTree>
    <p:extLst>
      <p:ext uri="{BB962C8B-B14F-4D97-AF65-F5344CB8AC3E}">
        <p14:creationId xmlns:p14="http://schemas.microsoft.com/office/powerpoint/2010/main" val="233156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EBE31-F0B9-4D98-9D9D-D84DD44C67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F944C5-AB4D-47CB-8AC7-C697AA7358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08D68B7-C1AE-49BF-8E29-8BDAC2DA74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B8AEE6E-082C-45CB-BD82-8992B1778112}"/>
              </a:ext>
            </a:extLst>
          </p:cNvPr>
          <p:cNvSpPr>
            <a:spLocks noGrp="1"/>
          </p:cNvSpPr>
          <p:nvPr>
            <p:ph type="dt" sz="half" idx="10"/>
          </p:nvPr>
        </p:nvSpPr>
        <p:spPr/>
        <p:txBody>
          <a:bodyPr/>
          <a:lstStyle/>
          <a:p>
            <a:fld id="{890C6ABD-C280-4D3A-A7AA-0E27830C1983}" type="datetimeFigureOut">
              <a:rPr lang="en-US" smtClean="0"/>
              <a:t>5/8/2025</a:t>
            </a:fld>
            <a:endParaRPr lang="en-US"/>
          </a:p>
        </p:txBody>
      </p:sp>
      <p:sp>
        <p:nvSpPr>
          <p:cNvPr id="6" name="Footer Placeholder 5">
            <a:extLst>
              <a:ext uri="{FF2B5EF4-FFF2-40B4-BE49-F238E27FC236}">
                <a16:creationId xmlns:a16="http://schemas.microsoft.com/office/drawing/2014/main" id="{5209EF11-6896-4C55-B9C3-BD3A358159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D12D844-3136-4BC8-8323-0690B57EC4C4}"/>
              </a:ext>
            </a:extLst>
          </p:cNvPr>
          <p:cNvSpPr>
            <a:spLocks noGrp="1"/>
          </p:cNvSpPr>
          <p:nvPr>
            <p:ph type="sldNum" sz="quarter" idx="12"/>
          </p:nvPr>
        </p:nvSpPr>
        <p:spPr/>
        <p:txBody>
          <a:bodyPr/>
          <a:lstStyle/>
          <a:p>
            <a:fld id="{8C55E598-8E8B-41E5-9C7D-3E590C91CCF0}" type="slidenum">
              <a:rPr lang="en-US" smtClean="0"/>
              <a:t>‹#›</a:t>
            </a:fld>
            <a:endParaRPr lang="en-US"/>
          </a:p>
        </p:txBody>
      </p:sp>
    </p:spTree>
    <p:extLst>
      <p:ext uri="{BB962C8B-B14F-4D97-AF65-F5344CB8AC3E}">
        <p14:creationId xmlns:p14="http://schemas.microsoft.com/office/powerpoint/2010/main" val="27814434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CB12750-A16D-4781-8F62-BC2CFA9D8B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54C26E3-BD2D-40DF-92C0-D5295BBED1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E0755D-6C65-4369-9989-C27A2582C8E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0C6ABD-C280-4D3A-A7AA-0E27830C1983}" type="datetimeFigureOut">
              <a:rPr lang="en-US" smtClean="0"/>
              <a:t>5/8/2025</a:t>
            </a:fld>
            <a:endParaRPr lang="en-US"/>
          </a:p>
        </p:txBody>
      </p:sp>
      <p:sp>
        <p:nvSpPr>
          <p:cNvPr id="5" name="Footer Placeholder 4">
            <a:extLst>
              <a:ext uri="{FF2B5EF4-FFF2-40B4-BE49-F238E27FC236}">
                <a16:creationId xmlns:a16="http://schemas.microsoft.com/office/drawing/2014/main" id="{9BDA14D8-365C-41F1-AE1B-94904F9BA2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750A663-3A02-4BD4-8639-01449B2CC17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55E598-8E8B-41E5-9C7D-3E590C91CCF0}" type="slidenum">
              <a:rPr lang="en-US" smtClean="0"/>
              <a:t>‹#›</a:t>
            </a:fld>
            <a:endParaRPr lang="en-US"/>
          </a:p>
        </p:txBody>
      </p:sp>
    </p:spTree>
    <p:extLst>
      <p:ext uri="{BB962C8B-B14F-4D97-AF65-F5344CB8AC3E}">
        <p14:creationId xmlns:p14="http://schemas.microsoft.com/office/powerpoint/2010/main" val="7270592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BAE5FE8-5E96-4716-9FC8-57146EE2A95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3854646-16B0-4A32-9103-8310C8578EB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6D2A142-FF12-47B9-9A41-869F837D6E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FB294C-4F0A-4513-BB59-2FE2B626F7F1}" type="datetimeFigureOut">
              <a:rPr lang="en-GB" smtClean="0"/>
              <a:t>08/05/2025</a:t>
            </a:fld>
            <a:endParaRPr lang="en-GB"/>
          </a:p>
        </p:txBody>
      </p:sp>
      <p:sp>
        <p:nvSpPr>
          <p:cNvPr id="5" name="Footer Placeholder 4">
            <a:extLst>
              <a:ext uri="{FF2B5EF4-FFF2-40B4-BE49-F238E27FC236}">
                <a16:creationId xmlns:a16="http://schemas.microsoft.com/office/drawing/2014/main" id="{EA9C7A04-7C5B-4FDD-B56B-CECA29D2444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893E375A-8580-40F7-98F0-E95CE98BAB5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F535B9-18FB-4926-9F94-C249A10473D9}" type="slidenum">
              <a:rPr lang="en-GB" smtClean="0"/>
              <a:t>‹#›</a:t>
            </a:fld>
            <a:endParaRPr lang="en-GB"/>
          </a:p>
        </p:txBody>
      </p:sp>
    </p:spTree>
    <p:extLst>
      <p:ext uri="{BB962C8B-B14F-4D97-AF65-F5344CB8AC3E}">
        <p14:creationId xmlns:p14="http://schemas.microsoft.com/office/powerpoint/2010/main" val="31389903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6.png"/><Relationship Id="rId2" Type="http://schemas.openxmlformats.org/officeDocument/2006/relationships/slideLayout" Target="../slideLayouts/slideLayout6.xml"/><Relationship Id="rId1" Type="http://schemas.openxmlformats.org/officeDocument/2006/relationships/tags" Target="../tags/tag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https://www.youtube.com/embed/xLV9pMrtmS0?feature=oembed" TargetMode="External"/><Relationship Id="rId1" Type="http://schemas.openxmlformats.org/officeDocument/2006/relationships/tags" Target="../tags/tag7.xml"/><Relationship Id="rId5" Type="http://schemas.openxmlformats.org/officeDocument/2006/relationships/image" Target="../media/image7.jpe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8.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https://www.youtube.com/embed/zCRKvDyyHmI?feature=oembed" TargetMode="External"/><Relationship Id="rId1" Type="http://schemas.openxmlformats.org/officeDocument/2006/relationships/tags" Target="../tags/tag10.xml"/><Relationship Id="rId5" Type="http://schemas.openxmlformats.org/officeDocument/2006/relationships/image" Target="../media/image10.jpeg"/><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8" Type="http://schemas.openxmlformats.org/officeDocument/2006/relationships/hyperlink" Target="mailto:resources.feedback@ocr.org.uk" TargetMode="External"/><Relationship Id="rId3" Type="http://schemas.openxmlformats.org/officeDocument/2006/relationships/notesSlide" Target="../notesSlides/notesSlide7.xml"/><Relationship Id="rId7" Type="http://schemas.openxmlformats.org/officeDocument/2006/relationships/hyperlink" Target="https://teachcambridge.org/landing" TargetMode="External"/><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hyperlink" Target="https://www.ocr.org.uk/about/our-policies/copyright/" TargetMode="External"/><Relationship Id="rId5" Type="http://schemas.openxmlformats.org/officeDocument/2006/relationships/hyperlink" Target="https://www.cambridge.org/accessibility" TargetMode="External"/><Relationship Id="rId10" Type="http://schemas.openxmlformats.org/officeDocument/2006/relationships/image" Target="../media/image12.jpeg"/><Relationship Id="rId4" Type="http://schemas.openxmlformats.org/officeDocument/2006/relationships/image" Target="../media/image11.jpeg"/><Relationship Id="rId9" Type="http://schemas.openxmlformats.org/officeDocument/2006/relationships/hyperlink" Target="https://www.wwf.org.uk/get-involved/schools/sustainable-futur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4E3A321E-04E1-0B3C-1CE3-0279E24B00E5}"/>
              </a:ext>
            </a:extLst>
          </p:cNvPr>
          <p:cNvSpPr>
            <a:spLocks noGrp="1"/>
          </p:cNvSpPr>
          <p:nvPr>
            <p:ph type="subTitle" idx="1"/>
          </p:nvPr>
        </p:nvSpPr>
        <p:spPr>
          <a:xfrm>
            <a:off x="2063804" y="4596777"/>
            <a:ext cx="9144000" cy="1655762"/>
          </a:xfrm>
        </p:spPr>
        <p:txBody>
          <a:bodyPr>
            <a:normAutofit/>
          </a:bodyPr>
          <a:lstStyle/>
          <a:p>
            <a:pPr algn="l"/>
            <a:r>
              <a:rPr lang="en-GB" sz="3600" dirty="0"/>
              <a:t>Sustainability taster </a:t>
            </a:r>
            <a:r>
              <a:rPr lang="en-GB" sz="3600"/>
              <a:t>session five</a:t>
            </a:r>
            <a:endParaRPr lang="en-GB" sz="3600" dirty="0"/>
          </a:p>
        </p:txBody>
      </p:sp>
      <p:sp>
        <p:nvSpPr>
          <p:cNvPr id="5" name="Date Placeholder 3">
            <a:extLst>
              <a:ext uri="{FF2B5EF4-FFF2-40B4-BE49-F238E27FC236}">
                <a16:creationId xmlns:a16="http://schemas.microsoft.com/office/drawing/2014/main" id="{FAE120EE-60A6-8972-8DD0-BCE10EE4C338}"/>
              </a:ext>
            </a:extLst>
          </p:cNvPr>
          <p:cNvSpPr>
            <a:spLocks noGrp="1"/>
          </p:cNvSpPr>
          <p:nvPr>
            <p:ph type="dt" sz="half" idx="10"/>
          </p:nvPr>
        </p:nvSpPr>
        <p:spPr>
          <a:xfrm>
            <a:off x="9320938" y="6392513"/>
            <a:ext cx="2743200" cy="365125"/>
          </a:xfrm>
        </p:spPr>
        <p:txBody>
          <a:bodyPr/>
          <a:lstStyle>
            <a:lvl1pPr>
              <a:defRPr>
                <a:solidFill>
                  <a:schemeClr val="bg1"/>
                </a:solidFill>
                <a:latin typeface="Arial" panose="020B0604020202020204" pitchFamily="34" charset="0"/>
                <a:cs typeface="Arial" panose="020B0604020202020204" pitchFamily="34" charset="0"/>
              </a:defRPr>
            </a:lvl1pPr>
          </a:lstStyle>
          <a:p>
            <a:pPr algn="r"/>
            <a:r>
              <a:rPr lang="en-US" dirty="0"/>
              <a:t>© OCR 2025</a:t>
            </a:r>
          </a:p>
        </p:txBody>
      </p:sp>
      <p:sp>
        <p:nvSpPr>
          <p:cNvPr id="6" name="Date Placeholder 3">
            <a:extLst>
              <a:ext uri="{FF2B5EF4-FFF2-40B4-BE49-F238E27FC236}">
                <a16:creationId xmlns:a16="http://schemas.microsoft.com/office/drawing/2014/main" id="{B176A3DA-CFA8-DB48-7F19-3AA93FB97A53}"/>
              </a:ext>
            </a:extLst>
          </p:cNvPr>
          <p:cNvSpPr txBox="1">
            <a:spLocks/>
          </p:cNvSpPr>
          <p:nvPr/>
        </p:nvSpPr>
        <p:spPr>
          <a:xfrm>
            <a:off x="340963" y="6392512"/>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Version 1</a:t>
            </a:r>
          </a:p>
        </p:txBody>
      </p:sp>
    </p:spTree>
    <p:custDataLst>
      <p:tags r:id="rId1"/>
    </p:custDataLst>
    <p:extLst>
      <p:ext uri="{BB962C8B-B14F-4D97-AF65-F5344CB8AC3E}">
        <p14:creationId xmlns:p14="http://schemas.microsoft.com/office/powerpoint/2010/main" val="38755586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14608C1-1DAD-8EC6-3B97-38C56C85D3D0}"/>
              </a:ext>
            </a:extLst>
          </p:cNvPr>
          <p:cNvSpPr>
            <a:spLocks noGrp="1"/>
          </p:cNvSpPr>
          <p:nvPr>
            <p:ph type="ctrTitle"/>
          </p:nvPr>
        </p:nvSpPr>
        <p:spPr>
          <a:xfrm>
            <a:off x="277200" y="36000"/>
            <a:ext cx="10668000" cy="937451"/>
          </a:xfrm>
        </p:spPr>
        <p:txBody>
          <a:bodyPr anchor="ctr">
            <a:normAutofit/>
          </a:bodyPr>
          <a:lstStyle/>
          <a:p>
            <a:pPr algn="l"/>
            <a:r>
              <a:rPr lang="en-GB" sz="4000">
                <a:latin typeface="Arial" panose="020B0604020202020204" pitchFamily="34" charset="0"/>
                <a:cs typeface="Arial" panose="020B0604020202020204" pitchFamily="34" charset="0"/>
              </a:rPr>
              <a:t>The linear economy</a:t>
            </a:r>
          </a:p>
        </p:txBody>
      </p:sp>
      <p:grpSp>
        <p:nvGrpSpPr>
          <p:cNvPr id="2131" name="Road Group">
            <a:extLst>
              <a:ext uri="{FF2B5EF4-FFF2-40B4-BE49-F238E27FC236}">
                <a16:creationId xmlns:a16="http://schemas.microsoft.com/office/drawing/2014/main" id="{7C692F4E-E58F-D72B-9EFB-5783D161744B}"/>
              </a:ext>
            </a:extLst>
          </p:cNvPr>
          <p:cNvGrpSpPr>
            <a:grpSpLocks/>
          </p:cNvGrpSpPr>
          <p:nvPr/>
        </p:nvGrpSpPr>
        <p:grpSpPr>
          <a:xfrm>
            <a:off x="-419552" y="757990"/>
            <a:ext cx="12747812" cy="5414210"/>
            <a:chOff x="3120543" y="2077307"/>
            <a:chExt cx="9221068" cy="3124181"/>
          </a:xfrm>
        </p:grpSpPr>
        <p:grpSp>
          <p:nvGrpSpPr>
            <p:cNvPr id="2103" name="L connector piece">
              <a:extLst>
                <a:ext uri="{FF2B5EF4-FFF2-40B4-BE49-F238E27FC236}">
                  <a16:creationId xmlns:a16="http://schemas.microsoft.com/office/drawing/2014/main" id="{C0433613-F345-9E12-1864-7F27640F0EBB}"/>
                </a:ext>
              </a:extLst>
            </p:cNvPr>
            <p:cNvGrpSpPr>
              <a:grpSpLocks noChangeAspect="1"/>
            </p:cNvGrpSpPr>
            <p:nvPr/>
          </p:nvGrpSpPr>
          <p:grpSpPr bwMode="auto">
            <a:xfrm>
              <a:off x="7719122" y="3630885"/>
              <a:ext cx="1581145" cy="1568721"/>
              <a:chOff x="3803" y="273"/>
              <a:chExt cx="1400" cy="1389"/>
            </a:xfrm>
          </p:grpSpPr>
          <p:sp>
            <p:nvSpPr>
              <p:cNvPr id="2104" name="Freeform 5">
                <a:extLst>
                  <a:ext uri="{FF2B5EF4-FFF2-40B4-BE49-F238E27FC236}">
                    <a16:creationId xmlns:a16="http://schemas.microsoft.com/office/drawing/2014/main" id="{F63CC108-AE73-C9CD-5A95-BF12162815CD}"/>
                  </a:ext>
                </a:extLst>
              </p:cNvPr>
              <p:cNvSpPr>
                <a:spLocks/>
              </p:cNvSpPr>
              <p:nvPr/>
            </p:nvSpPr>
            <p:spPr bwMode="auto">
              <a:xfrm>
                <a:off x="3813" y="281"/>
                <a:ext cx="1390" cy="1376"/>
              </a:xfrm>
              <a:custGeom>
                <a:avLst/>
                <a:gdLst>
                  <a:gd name="T0" fmla="*/ 1390 w 1390"/>
                  <a:gd name="T1" fmla="*/ 1376 h 1376"/>
                  <a:gd name="T2" fmla="*/ 692 w 1390"/>
                  <a:gd name="T3" fmla="*/ 1376 h 1376"/>
                  <a:gd name="T4" fmla="*/ 0 w 1390"/>
                  <a:gd name="T5" fmla="*/ 1376 h 1376"/>
                  <a:gd name="T6" fmla="*/ 0 w 1390"/>
                  <a:gd name="T7" fmla="*/ 687 h 1376"/>
                  <a:gd name="T8" fmla="*/ 692 w 1390"/>
                  <a:gd name="T9" fmla="*/ 687 h 1376"/>
                  <a:gd name="T10" fmla="*/ 692 w 1390"/>
                  <a:gd name="T11" fmla="*/ 0 h 1376"/>
                  <a:gd name="T12" fmla="*/ 1390 w 1390"/>
                  <a:gd name="T13" fmla="*/ 0 h 1376"/>
                  <a:gd name="T14" fmla="*/ 1390 w 1390"/>
                  <a:gd name="T15" fmla="*/ 687 h 1376"/>
                  <a:gd name="T16" fmla="*/ 1390 w 1390"/>
                  <a:gd name="T17" fmla="*/ 1376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0" h="1376">
                    <a:moveTo>
                      <a:pt x="1390" y="1376"/>
                    </a:moveTo>
                    <a:lnTo>
                      <a:pt x="692" y="1376"/>
                    </a:lnTo>
                    <a:lnTo>
                      <a:pt x="0" y="1376"/>
                    </a:lnTo>
                    <a:lnTo>
                      <a:pt x="0" y="687"/>
                    </a:lnTo>
                    <a:lnTo>
                      <a:pt x="692" y="687"/>
                    </a:lnTo>
                    <a:lnTo>
                      <a:pt x="692" y="0"/>
                    </a:lnTo>
                    <a:lnTo>
                      <a:pt x="1390" y="0"/>
                    </a:lnTo>
                    <a:lnTo>
                      <a:pt x="1390" y="687"/>
                    </a:lnTo>
                    <a:lnTo>
                      <a:pt x="1390" y="137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5" name="Freeform 6">
                <a:extLst>
                  <a:ext uri="{FF2B5EF4-FFF2-40B4-BE49-F238E27FC236}">
                    <a16:creationId xmlns:a16="http://schemas.microsoft.com/office/drawing/2014/main" id="{2DC96801-2BFC-CEFE-A17A-A5F13E080760}"/>
                  </a:ext>
                </a:extLst>
              </p:cNvPr>
              <p:cNvSpPr>
                <a:spLocks/>
              </p:cNvSpPr>
              <p:nvPr/>
            </p:nvSpPr>
            <p:spPr bwMode="auto">
              <a:xfrm>
                <a:off x="3813" y="281"/>
                <a:ext cx="1390" cy="1376"/>
              </a:xfrm>
              <a:custGeom>
                <a:avLst/>
                <a:gdLst>
                  <a:gd name="T0" fmla="*/ 1390 w 1390"/>
                  <a:gd name="T1" fmla="*/ 1376 h 1376"/>
                  <a:gd name="T2" fmla="*/ 692 w 1390"/>
                  <a:gd name="T3" fmla="*/ 1376 h 1376"/>
                  <a:gd name="T4" fmla="*/ 0 w 1390"/>
                  <a:gd name="T5" fmla="*/ 1376 h 1376"/>
                  <a:gd name="T6" fmla="*/ 0 w 1390"/>
                  <a:gd name="T7" fmla="*/ 687 h 1376"/>
                  <a:gd name="T8" fmla="*/ 692 w 1390"/>
                  <a:gd name="T9" fmla="*/ 687 h 1376"/>
                  <a:gd name="T10" fmla="*/ 692 w 1390"/>
                  <a:gd name="T11" fmla="*/ 0 h 1376"/>
                  <a:gd name="T12" fmla="*/ 1390 w 1390"/>
                  <a:gd name="T13" fmla="*/ 0 h 1376"/>
                  <a:gd name="T14" fmla="*/ 1390 w 1390"/>
                  <a:gd name="T15" fmla="*/ 687 h 13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0" h="1376">
                    <a:moveTo>
                      <a:pt x="1390" y="1376"/>
                    </a:moveTo>
                    <a:lnTo>
                      <a:pt x="692" y="1376"/>
                    </a:lnTo>
                    <a:lnTo>
                      <a:pt x="0" y="1376"/>
                    </a:lnTo>
                    <a:lnTo>
                      <a:pt x="0" y="687"/>
                    </a:lnTo>
                    <a:lnTo>
                      <a:pt x="692" y="687"/>
                    </a:lnTo>
                    <a:lnTo>
                      <a:pt x="692" y="0"/>
                    </a:lnTo>
                    <a:lnTo>
                      <a:pt x="1390" y="0"/>
                    </a:lnTo>
                    <a:lnTo>
                      <a:pt x="1390" y="68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6" name="Freeform 7">
                <a:extLst>
                  <a:ext uri="{FF2B5EF4-FFF2-40B4-BE49-F238E27FC236}">
                    <a16:creationId xmlns:a16="http://schemas.microsoft.com/office/drawing/2014/main" id="{AD1A9D48-177D-C460-5DB1-9AC0AEB35939}"/>
                  </a:ext>
                </a:extLst>
              </p:cNvPr>
              <p:cNvSpPr>
                <a:spLocks/>
              </p:cNvSpPr>
              <p:nvPr/>
            </p:nvSpPr>
            <p:spPr bwMode="auto">
              <a:xfrm>
                <a:off x="3813" y="281"/>
                <a:ext cx="724" cy="719"/>
              </a:xfrm>
              <a:custGeom>
                <a:avLst/>
                <a:gdLst>
                  <a:gd name="T0" fmla="*/ 23 w 516"/>
                  <a:gd name="T1" fmla="*/ 512 h 512"/>
                  <a:gd name="T2" fmla="*/ 493 w 516"/>
                  <a:gd name="T3" fmla="*/ 512 h 512"/>
                  <a:gd name="T4" fmla="*/ 516 w 516"/>
                  <a:gd name="T5" fmla="*/ 512 h 512"/>
                  <a:gd name="T6" fmla="*/ 516 w 516"/>
                  <a:gd name="T7" fmla="*/ 489 h 512"/>
                  <a:gd name="T8" fmla="*/ 516 w 516"/>
                  <a:gd name="T9" fmla="*/ 24 h 512"/>
                  <a:gd name="T10" fmla="*/ 516 w 516"/>
                  <a:gd name="T11" fmla="*/ 0 h 512"/>
                  <a:gd name="T12" fmla="*/ 493 w 516"/>
                  <a:gd name="T13" fmla="*/ 0 h 512"/>
                  <a:gd name="T14" fmla="*/ 493 w 516"/>
                  <a:gd name="T15" fmla="*/ 489 h 512"/>
                  <a:gd name="T16" fmla="*/ 0 w 516"/>
                  <a:gd name="T17" fmla="*/ 489 h 512"/>
                  <a:gd name="T18" fmla="*/ 0 w 516"/>
                  <a:gd name="T19" fmla="*/ 512 h 512"/>
                  <a:gd name="T20" fmla="*/ 23 w 516"/>
                  <a:gd name="T21"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6" h="512">
                    <a:moveTo>
                      <a:pt x="23" y="512"/>
                    </a:moveTo>
                    <a:cubicBezTo>
                      <a:pt x="493" y="512"/>
                      <a:pt x="493" y="512"/>
                      <a:pt x="493" y="512"/>
                    </a:cubicBezTo>
                    <a:cubicBezTo>
                      <a:pt x="516" y="512"/>
                      <a:pt x="516" y="512"/>
                      <a:pt x="516" y="512"/>
                    </a:cubicBezTo>
                    <a:cubicBezTo>
                      <a:pt x="516" y="489"/>
                      <a:pt x="516" y="489"/>
                      <a:pt x="516" y="489"/>
                    </a:cubicBezTo>
                    <a:cubicBezTo>
                      <a:pt x="516" y="24"/>
                      <a:pt x="516" y="24"/>
                      <a:pt x="516" y="24"/>
                    </a:cubicBezTo>
                    <a:cubicBezTo>
                      <a:pt x="516" y="10"/>
                      <a:pt x="516" y="6"/>
                      <a:pt x="516" y="0"/>
                    </a:cubicBezTo>
                    <a:cubicBezTo>
                      <a:pt x="510" y="0"/>
                      <a:pt x="493" y="0"/>
                      <a:pt x="493" y="0"/>
                    </a:cubicBezTo>
                    <a:cubicBezTo>
                      <a:pt x="493" y="489"/>
                      <a:pt x="493" y="489"/>
                      <a:pt x="493" y="489"/>
                    </a:cubicBezTo>
                    <a:cubicBezTo>
                      <a:pt x="0" y="489"/>
                      <a:pt x="0" y="489"/>
                      <a:pt x="0" y="489"/>
                    </a:cubicBezTo>
                    <a:cubicBezTo>
                      <a:pt x="0" y="512"/>
                      <a:pt x="0" y="512"/>
                      <a:pt x="0" y="512"/>
                    </a:cubicBezTo>
                    <a:cubicBezTo>
                      <a:pt x="7" y="512"/>
                      <a:pt x="23" y="512"/>
                      <a:pt x="23" y="5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7" name="Freeform 8">
                <a:extLst>
                  <a:ext uri="{FF2B5EF4-FFF2-40B4-BE49-F238E27FC236}">
                    <a16:creationId xmlns:a16="http://schemas.microsoft.com/office/drawing/2014/main" id="{724120A0-900B-2DE6-9DEA-34DE32F6FD58}"/>
                  </a:ext>
                </a:extLst>
              </p:cNvPr>
              <p:cNvSpPr>
                <a:spLocks/>
              </p:cNvSpPr>
              <p:nvPr/>
            </p:nvSpPr>
            <p:spPr bwMode="auto">
              <a:xfrm>
                <a:off x="3813" y="281"/>
                <a:ext cx="1390" cy="1381"/>
              </a:xfrm>
              <a:custGeom>
                <a:avLst/>
                <a:gdLst>
                  <a:gd name="T0" fmla="*/ 990 w 990"/>
                  <a:gd name="T1" fmla="*/ 961 h 984"/>
                  <a:gd name="T2" fmla="*/ 990 w 990"/>
                  <a:gd name="T3" fmla="*/ 0 h 984"/>
                  <a:gd name="T4" fmla="*/ 966 w 990"/>
                  <a:gd name="T5" fmla="*/ 0 h 984"/>
                  <a:gd name="T6" fmla="*/ 967 w 990"/>
                  <a:gd name="T7" fmla="*/ 24 h 984"/>
                  <a:gd name="T8" fmla="*/ 967 w 990"/>
                  <a:gd name="T9" fmla="*/ 961 h 984"/>
                  <a:gd name="T10" fmla="*/ 23 w 990"/>
                  <a:gd name="T11" fmla="*/ 961 h 984"/>
                  <a:gd name="T12" fmla="*/ 0 w 990"/>
                  <a:gd name="T13" fmla="*/ 961 h 984"/>
                  <a:gd name="T14" fmla="*/ 0 w 990"/>
                  <a:gd name="T15" fmla="*/ 984 h 984"/>
                  <a:gd name="T16" fmla="*/ 990 w 990"/>
                  <a:gd name="T17" fmla="*/ 984 h 984"/>
                  <a:gd name="T18" fmla="*/ 990 w 990"/>
                  <a:gd name="T19" fmla="*/ 961 h 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0" h="984">
                    <a:moveTo>
                      <a:pt x="990" y="961"/>
                    </a:moveTo>
                    <a:cubicBezTo>
                      <a:pt x="990" y="0"/>
                      <a:pt x="990" y="0"/>
                      <a:pt x="990" y="0"/>
                    </a:cubicBezTo>
                    <a:cubicBezTo>
                      <a:pt x="966" y="0"/>
                      <a:pt x="966" y="0"/>
                      <a:pt x="966" y="0"/>
                    </a:cubicBezTo>
                    <a:cubicBezTo>
                      <a:pt x="966" y="8"/>
                      <a:pt x="967" y="24"/>
                      <a:pt x="967" y="24"/>
                    </a:cubicBezTo>
                    <a:cubicBezTo>
                      <a:pt x="967" y="961"/>
                      <a:pt x="967" y="961"/>
                      <a:pt x="967" y="961"/>
                    </a:cubicBezTo>
                    <a:cubicBezTo>
                      <a:pt x="23" y="961"/>
                      <a:pt x="23" y="961"/>
                      <a:pt x="23" y="961"/>
                    </a:cubicBezTo>
                    <a:cubicBezTo>
                      <a:pt x="23" y="961"/>
                      <a:pt x="8" y="961"/>
                      <a:pt x="0" y="961"/>
                    </a:cubicBezTo>
                    <a:cubicBezTo>
                      <a:pt x="0" y="984"/>
                      <a:pt x="0" y="984"/>
                      <a:pt x="0" y="984"/>
                    </a:cubicBezTo>
                    <a:cubicBezTo>
                      <a:pt x="990" y="984"/>
                      <a:pt x="990" y="984"/>
                      <a:pt x="990" y="984"/>
                    </a:cubicBezTo>
                    <a:cubicBezTo>
                      <a:pt x="990" y="961"/>
                      <a:pt x="990" y="961"/>
                      <a:pt x="990" y="96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8" name="Freeform 9">
                <a:extLst>
                  <a:ext uri="{FF2B5EF4-FFF2-40B4-BE49-F238E27FC236}">
                    <a16:creationId xmlns:a16="http://schemas.microsoft.com/office/drawing/2014/main" id="{DD1903D9-7E30-762E-157F-E1130E79E5F5}"/>
                  </a:ext>
                </a:extLst>
              </p:cNvPr>
              <p:cNvSpPr>
                <a:spLocks/>
              </p:cNvSpPr>
              <p:nvPr/>
            </p:nvSpPr>
            <p:spPr bwMode="auto">
              <a:xfrm>
                <a:off x="3803" y="273"/>
                <a:ext cx="1066" cy="1064"/>
              </a:xfrm>
              <a:custGeom>
                <a:avLst/>
                <a:gdLst>
                  <a:gd name="T0" fmla="*/ 1066 w 1066"/>
                  <a:gd name="T1" fmla="*/ 81 h 1064"/>
                  <a:gd name="T2" fmla="*/ 1009 w 1066"/>
                  <a:gd name="T3" fmla="*/ 81 h 1064"/>
                  <a:gd name="T4" fmla="*/ 1009 w 1066"/>
                  <a:gd name="T5" fmla="*/ 0 h 1064"/>
                  <a:gd name="T6" fmla="*/ 1066 w 1066"/>
                  <a:gd name="T7" fmla="*/ 0 h 1064"/>
                  <a:gd name="T8" fmla="*/ 1066 w 1066"/>
                  <a:gd name="T9" fmla="*/ 81 h 1064"/>
                  <a:gd name="T10" fmla="*/ 1066 w 1066"/>
                  <a:gd name="T11" fmla="*/ 214 h 1064"/>
                  <a:gd name="T12" fmla="*/ 1009 w 1066"/>
                  <a:gd name="T13" fmla="*/ 214 h 1064"/>
                  <a:gd name="T14" fmla="*/ 1009 w 1066"/>
                  <a:gd name="T15" fmla="*/ 376 h 1064"/>
                  <a:gd name="T16" fmla="*/ 1066 w 1066"/>
                  <a:gd name="T17" fmla="*/ 376 h 1064"/>
                  <a:gd name="T18" fmla="*/ 1066 w 1066"/>
                  <a:gd name="T19" fmla="*/ 214 h 1064"/>
                  <a:gd name="T20" fmla="*/ 1066 w 1066"/>
                  <a:gd name="T21" fmla="*/ 509 h 1064"/>
                  <a:gd name="T22" fmla="*/ 1009 w 1066"/>
                  <a:gd name="T23" fmla="*/ 509 h 1064"/>
                  <a:gd name="T24" fmla="*/ 1009 w 1066"/>
                  <a:gd name="T25" fmla="*/ 672 h 1064"/>
                  <a:gd name="T26" fmla="*/ 1066 w 1066"/>
                  <a:gd name="T27" fmla="*/ 672 h 1064"/>
                  <a:gd name="T28" fmla="*/ 1066 w 1066"/>
                  <a:gd name="T29" fmla="*/ 509 h 1064"/>
                  <a:gd name="T30" fmla="*/ 1066 w 1066"/>
                  <a:gd name="T31" fmla="*/ 804 h 1064"/>
                  <a:gd name="T32" fmla="*/ 1009 w 1066"/>
                  <a:gd name="T33" fmla="*/ 804 h 1064"/>
                  <a:gd name="T34" fmla="*/ 1009 w 1066"/>
                  <a:gd name="T35" fmla="*/ 967 h 1064"/>
                  <a:gd name="T36" fmla="*/ 1066 w 1066"/>
                  <a:gd name="T37" fmla="*/ 967 h 1064"/>
                  <a:gd name="T38" fmla="*/ 1066 w 1066"/>
                  <a:gd name="T39" fmla="*/ 804 h 1064"/>
                  <a:gd name="T40" fmla="*/ 0 w 1066"/>
                  <a:gd name="T41" fmla="*/ 1006 h 1064"/>
                  <a:gd name="T42" fmla="*/ 0 w 1066"/>
                  <a:gd name="T43" fmla="*/ 1064 h 1064"/>
                  <a:gd name="T44" fmla="*/ 83 w 1066"/>
                  <a:gd name="T45" fmla="*/ 1064 h 1064"/>
                  <a:gd name="T46" fmla="*/ 83 w 1066"/>
                  <a:gd name="T47" fmla="*/ 1006 h 1064"/>
                  <a:gd name="T48" fmla="*/ 0 w 1066"/>
                  <a:gd name="T49" fmla="*/ 1006 h 1064"/>
                  <a:gd name="T50" fmla="*/ 212 w 1066"/>
                  <a:gd name="T51" fmla="*/ 1006 h 1064"/>
                  <a:gd name="T52" fmla="*/ 212 w 1066"/>
                  <a:gd name="T53" fmla="*/ 1064 h 1064"/>
                  <a:gd name="T54" fmla="*/ 375 w 1066"/>
                  <a:gd name="T55" fmla="*/ 1064 h 1064"/>
                  <a:gd name="T56" fmla="*/ 375 w 1066"/>
                  <a:gd name="T57" fmla="*/ 1006 h 1064"/>
                  <a:gd name="T58" fmla="*/ 212 w 1066"/>
                  <a:gd name="T59" fmla="*/ 1006 h 1064"/>
                  <a:gd name="T60" fmla="*/ 508 w 1066"/>
                  <a:gd name="T61" fmla="*/ 1006 h 1064"/>
                  <a:gd name="T62" fmla="*/ 508 w 1066"/>
                  <a:gd name="T63" fmla="*/ 1064 h 1064"/>
                  <a:gd name="T64" fmla="*/ 670 w 1066"/>
                  <a:gd name="T65" fmla="*/ 1064 h 1064"/>
                  <a:gd name="T66" fmla="*/ 670 w 1066"/>
                  <a:gd name="T67" fmla="*/ 1006 h 1064"/>
                  <a:gd name="T68" fmla="*/ 508 w 1066"/>
                  <a:gd name="T69" fmla="*/ 1006 h 1064"/>
                  <a:gd name="T70" fmla="*/ 803 w 1066"/>
                  <a:gd name="T71" fmla="*/ 1006 h 1064"/>
                  <a:gd name="T72" fmla="*/ 803 w 1066"/>
                  <a:gd name="T73" fmla="*/ 1064 h 1064"/>
                  <a:gd name="T74" fmla="*/ 966 w 1066"/>
                  <a:gd name="T75" fmla="*/ 1064 h 1064"/>
                  <a:gd name="T76" fmla="*/ 966 w 1066"/>
                  <a:gd name="T77" fmla="*/ 1006 h 1064"/>
                  <a:gd name="T78" fmla="*/ 803 w 1066"/>
                  <a:gd name="T79" fmla="*/ 1006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6" h="1064">
                    <a:moveTo>
                      <a:pt x="1066" y="81"/>
                    </a:moveTo>
                    <a:lnTo>
                      <a:pt x="1009" y="81"/>
                    </a:lnTo>
                    <a:lnTo>
                      <a:pt x="1009" y="0"/>
                    </a:lnTo>
                    <a:lnTo>
                      <a:pt x="1066" y="0"/>
                    </a:lnTo>
                    <a:lnTo>
                      <a:pt x="1066" y="81"/>
                    </a:lnTo>
                    <a:close/>
                    <a:moveTo>
                      <a:pt x="1066" y="214"/>
                    </a:moveTo>
                    <a:lnTo>
                      <a:pt x="1009" y="214"/>
                    </a:lnTo>
                    <a:lnTo>
                      <a:pt x="1009" y="376"/>
                    </a:lnTo>
                    <a:lnTo>
                      <a:pt x="1066" y="376"/>
                    </a:lnTo>
                    <a:lnTo>
                      <a:pt x="1066" y="214"/>
                    </a:lnTo>
                    <a:close/>
                    <a:moveTo>
                      <a:pt x="1066" y="509"/>
                    </a:moveTo>
                    <a:lnTo>
                      <a:pt x="1009" y="509"/>
                    </a:lnTo>
                    <a:lnTo>
                      <a:pt x="1009" y="672"/>
                    </a:lnTo>
                    <a:lnTo>
                      <a:pt x="1066" y="672"/>
                    </a:lnTo>
                    <a:lnTo>
                      <a:pt x="1066" y="509"/>
                    </a:lnTo>
                    <a:close/>
                    <a:moveTo>
                      <a:pt x="1066" y="804"/>
                    </a:moveTo>
                    <a:lnTo>
                      <a:pt x="1009" y="804"/>
                    </a:lnTo>
                    <a:lnTo>
                      <a:pt x="1009" y="967"/>
                    </a:lnTo>
                    <a:lnTo>
                      <a:pt x="1066" y="967"/>
                    </a:lnTo>
                    <a:lnTo>
                      <a:pt x="1066" y="804"/>
                    </a:lnTo>
                    <a:close/>
                    <a:moveTo>
                      <a:pt x="0" y="1006"/>
                    </a:moveTo>
                    <a:lnTo>
                      <a:pt x="0" y="1064"/>
                    </a:lnTo>
                    <a:lnTo>
                      <a:pt x="83" y="1064"/>
                    </a:lnTo>
                    <a:lnTo>
                      <a:pt x="83" y="1006"/>
                    </a:lnTo>
                    <a:lnTo>
                      <a:pt x="0" y="1006"/>
                    </a:lnTo>
                    <a:close/>
                    <a:moveTo>
                      <a:pt x="212" y="1006"/>
                    </a:moveTo>
                    <a:lnTo>
                      <a:pt x="212" y="1064"/>
                    </a:lnTo>
                    <a:lnTo>
                      <a:pt x="375" y="1064"/>
                    </a:lnTo>
                    <a:lnTo>
                      <a:pt x="375" y="1006"/>
                    </a:lnTo>
                    <a:lnTo>
                      <a:pt x="212" y="1006"/>
                    </a:lnTo>
                    <a:close/>
                    <a:moveTo>
                      <a:pt x="508" y="1006"/>
                    </a:moveTo>
                    <a:lnTo>
                      <a:pt x="508" y="1064"/>
                    </a:lnTo>
                    <a:lnTo>
                      <a:pt x="670" y="1064"/>
                    </a:lnTo>
                    <a:lnTo>
                      <a:pt x="670" y="1006"/>
                    </a:lnTo>
                    <a:lnTo>
                      <a:pt x="508" y="1006"/>
                    </a:lnTo>
                    <a:close/>
                    <a:moveTo>
                      <a:pt x="803" y="1006"/>
                    </a:moveTo>
                    <a:lnTo>
                      <a:pt x="803" y="1064"/>
                    </a:lnTo>
                    <a:lnTo>
                      <a:pt x="966" y="1064"/>
                    </a:lnTo>
                    <a:lnTo>
                      <a:pt x="966" y="1006"/>
                    </a:lnTo>
                    <a:lnTo>
                      <a:pt x="803" y="100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9" name="Freeform 10">
                <a:extLst>
                  <a:ext uri="{FF2B5EF4-FFF2-40B4-BE49-F238E27FC236}">
                    <a16:creationId xmlns:a16="http://schemas.microsoft.com/office/drawing/2014/main" id="{C983A302-BF59-2137-737A-8766B71F1ED5}"/>
                  </a:ext>
                </a:extLst>
              </p:cNvPr>
              <p:cNvSpPr>
                <a:spLocks/>
              </p:cNvSpPr>
              <p:nvPr/>
            </p:nvSpPr>
            <p:spPr bwMode="auto">
              <a:xfrm>
                <a:off x="3813" y="281"/>
                <a:ext cx="1337" cy="1328"/>
              </a:xfrm>
              <a:custGeom>
                <a:avLst/>
                <a:gdLst>
                  <a:gd name="T0" fmla="*/ 767 w 1337"/>
                  <a:gd name="T1" fmla="*/ 761 h 1328"/>
                  <a:gd name="T2" fmla="*/ 0 w 1337"/>
                  <a:gd name="T3" fmla="*/ 761 h 1328"/>
                  <a:gd name="T4" fmla="*/ 0 w 1337"/>
                  <a:gd name="T5" fmla="*/ 739 h 1328"/>
                  <a:gd name="T6" fmla="*/ 744 w 1337"/>
                  <a:gd name="T7" fmla="*/ 739 h 1328"/>
                  <a:gd name="T8" fmla="*/ 744 w 1337"/>
                  <a:gd name="T9" fmla="*/ 0 h 1328"/>
                  <a:gd name="T10" fmla="*/ 767 w 1337"/>
                  <a:gd name="T11" fmla="*/ 0 h 1328"/>
                  <a:gd name="T12" fmla="*/ 767 w 1337"/>
                  <a:gd name="T13" fmla="*/ 739 h 1328"/>
                  <a:gd name="T14" fmla="*/ 767 w 1337"/>
                  <a:gd name="T15" fmla="*/ 761 h 1328"/>
                  <a:gd name="T16" fmla="*/ 1314 w 1337"/>
                  <a:gd name="T17" fmla="*/ 0 h 1328"/>
                  <a:gd name="T18" fmla="*/ 1314 w 1337"/>
                  <a:gd name="T19" fmla="*/ 1307 h 1328"/>
                  <a:gd name="T20" fmla="*/ 744 w 1337"/>
                  <a:gd name="T21" fmla="*/ 1307 h 1328"/>
                  <a:gd name="T22" fmla="*/ 0 w 1337"/>
                  <a:gd name="T23" fmla="*/ 1307 h 1328"/>
                  <a:gd name="T24" fmla="*/ 0 w 1337"/>
                  <a:gd name="T25" fmla="*/ 1328 h 1328"/>
                  <a:gd name="T26" fmla="*/ 1337 w 1337"/>
                  <a:gd name="T27" fmla="*/ 1328 h 1328"/>
                  <a:gd name="T28" fmla="*/ 1337 w 1337"/>
                  <a:gd name="T29" fmla="*/ 1328 h 1328"/>
                  <a:gd name="T30" fmla="*/ 1337 w 1337"/>
                  <a:gd name="T31" fmla="*/ 1307 h 1328"/>
                  <a:gd name="T32" fmla="*/ 1337 w 1337"/>
                  <a:gd name="T33" fmla="*/ 0 h 1328"/>
                  <a:gd name="T34" fmla="*/ 1314 w 1337"/>
                  <a:gd name="T35" fmla="*/ 0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37" h="1328">
                    <a:moveTo>
                      <a:pt x="767" y="761"/>
                    </a:moveTo>
                    <a:lnTo>
                      <a:pt x="0" y="761"/>
                    </a:lnTo>
                    <a:lnTo>
                      <a:pt x="0" y="739"/>
                    </a:lnTo>
                    <a:lnTo>
                      <a:pt x="744" y="739"/>
                    </a:lnTo>
                    <a:lnTo>
                      <a:pt x="744" y="0"/>
                    </a:lnTo>
                    <a:lnTo>
                      <a:pt x="767" y="0"/>
                    </a:lnTo>
                    <a:lnTo>
                      <a:pt x="767" y="739"/>
                    </a:lnTo>
                    <a:lnTo>
                      <a:pt x="767" y="761"/>
                    </a:lnTo>
                    <a:close/>
                    <a:moveTo>
                      <a:pt x="1314" y="0"/>
                    </a:moveTo>
                    <a:lnTo>
                      <a:pt x="1314" y="1307"/>
                    </a:lnTo>
                    <a:lnTo>
                      <a:pt x="744" y="1307"/>
                    </a:lnTo>
                    <a:lnTo>
                      <a:pt x="0" y="1307"/>
                    </a:lnTo>
                    <a:lnTo>
                      <a:pt x="0" y="1328"/>
                    </a:lnTo>
                    <a:lnTo>
                      <a:pt x="1337" y="1328"/>
                    </a:lnTo>
                    <a:lnTo>
                      <a:pt x="1337" y="1328"/>
                    </a:lnTo>
                    <a:lnTo>
                      <a:pt x="1337" y="1307"/>
                    </a:lnTo>
                    <a:lnTo>
                      <a:pt x="1337" y="0"/>
                    </a:lnTo>
                    <a:lnTo>
                      <a:pt x="1314"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10" name="L connector piece">
              <a:extLst>
                <a:ext uri="{FF2B5EF4-FFF2-40B4-BE49-F238E27FC236}">
                  <a16:creationId xmlns:a16="http://schemas.microsoft.com/office/drawing/2014/main" id="{5D4B41FA-0F9D-34FD-FE39-2BAA4F26C68E}"/>
                </a:ext>
              </a:extLst>
            </p:cNvPr>
            <p:cNvGrpSpPr>
              <a:grpSpLocks noChangeAspect="1"/>
            </p:cNvGrpSpPr>
            <p:nvPr/>
          </p:nvGrpSpPr>
          <p:grpSpPr bwMode="auto">
            <a:xfrm rot="5400000">
              <a:off x="6186405" y="3632202"/>
              <a:ext cx="1578886" cy="1559686"/>
              <a:chOff x="3805" y="281"/>
              <a:chExt cx="1398" cy="1381"/>
            </a:xfrm>
          </p:grpSpPr>
          <p:sp>
            <p:nvSpPr>
              <p:cNvPr id="2111" name="Freeform 5">
                <a:extLst>
                  <a:ext uri="{FF2B5EF4-FFF2-40B4-BE49-F238E27FC236}">
                    <a16:creationId xmlns:a16="http://schemas.microsoft.com/office/drawing/2014/main" id="{C5D884AF-4E2B-A330-56D7-B4681DD6F48A}"/>
                  </a:ext>
                </a:extLst>
              </p:cNvPr>
              <p:cNvSpPr>
                <a:spLocks/>
              </p:cNvSpPr>
              <p:nvPr/>
            </p:nvSpPr>
            <p:spPr bwMode="auto">
              <a:xfrm>
                <a:off x="3813" y="281"/>
                <a:ext cx="1390" cy="1376"/>
              </a:xfrm>
              <a:custGeom>
                <a:avLst/>
                <a:gdLst>
                  <a:gd name="T0" fmla="*/ 1390 w 1390"/>
                  <a:gd name="T1" fmla="*/ 1376 h 1376"/>
                  <a:gd name="T2" fmla="*/ 692 w 1390"/>
                  <a:gd name="T3" fmla="*/ 1376 h 1376"/>
                  <a:gd name="T4" fmla="*/ 0 w 1390"/>
                  <a:gd name="T5" fmla="*/ 1376 h 1376"/>
                  <a:gd name="T6" fmla="*/ 0 w 1390"/>
                  <a:gd name="T7" fmla="*/ 687 h 1376"/>
                  <a:gd name="T8" fmla="*/ 692 w 1390"/>
                  <a:gd name="T9" fmla="*/ 687 h 1376"/>
                  <a:gd name="T10" fmla="*/ 692 w 1390"/>
                  <a:gd name="T11" fmla="*/ 0 h 1376"/>
                  <a:gd name="T12" fmla="*/ 1390 w 1390"/>
                  <a:gd name="T13" fmla="*/ 0 h 1376"/>
                  <a:gd name="T14" fmla="*/ 1390 w 1390"/>
                  <a:gd name="T15" fmla="*/ 687 h 1376"/>
                  <a:gd name="T16" fmla="*/ 1390 w 1390"/>
                  <a:gd name="T17" fmla="*/ 1376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0" h="1376">
                    <a:moveTo>
                      <a:pt x="1390" y="1376"/>
                    </a:moveTo>
                    <a:lnTo>
                      <a:pt x="692" y="1376"/>
                    </a:lnTo>
                    <a:lnTo>
                      <a:pt x="0" y="1376"/>
                    </a:lnTo>
                    <a:lnTo>
                      <a:pt x="0" y="687"/>
                    </a:lnTo>
                    <a:lnTo>
                      <a:pt x="692" y="687"/>
                    </a:lnTo>
                    <a:lnTo>
                      <a:pt x="692" y="0"/>
                    </a:lnTo>
                    <a:lnTo>
                      <a:pt x="1390" y="0"/>
                    </a:lnTo>
                    <a:lnTo>
                      <a:pt x="1390" y="687"/>
                    </a:lnTo>
                    <a:lnTo>
                      <a:pt x="1390" y="137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2" name="Freeform 6">
                <a:extLst>
                  <a:ext uri="{FF2B5EF4-FFF2-40B4-BE49-F238E27FC236}">
                    <a16:creationId xmlns:a16="http://schemas.microsoft.com/office/drawing/2014/main" id="{AE2C54A5-DA3D-3505-4410-1D8CEC78A6F8}"/>
                  </a:ext>
                </a:extLst>
              </p:cNvPr>
              <p:cNvSpPr>
                <a:spLocks/>
              </p:cNvSpPr>
              <p:nvPr/>
            </p:nvSpPr>
            <p:spPr bwMode="auto">
              <a:xfrm>
                <a:off x="3813" y="281"/>
                <a:ext cx="1390" cy="1376"/>
              </a:xfrm>
              <a:custGeom>
                <a:avLst/>
                <a:gdLst>
                  <a:gd name="T0" fmla="*/ 1390 w 1390"/>
                  <a:gd name="T1" fmla="*/ 1376 h 1376"/>
                  <a:gd name="T2" fmla="*/ 692 w 1390"/>
                  <a:gd name="T3" fmla="*/ 1376 h 1376"/>
                  <a:gd name="T4" fmla="*/ 0 w 1390"/>
                  <a:gd name="T5" fmla="*/ 1376 h 1376"/>
                  <a:gd name="T6" fmla="*/ 0 w 1390"/>
                  <a:gd name="T7" fmla="*/ 687 h 1376"/>
                  <a:gd name="T8" fmla="*/ 692 w 1390"/>
                  <a:gd name="T9" fmla="*/ 687 h 1376"/>
                  <a:gd name="T10" fmla="*/ 692 w 1390"/>
                  <a:gd name="T11" fmla="*/ 0 h 1376"/>
                  <a:gd name="T12" fmla="*/ 1390 w 1390"/>
                  <a:gd name="T13" fmla="*/ 0 h 1376"/>
                  <a:gd name="T14" fmla="*/ 1390 w 1390"/>
                  <a:gd name="T15" fmla="*/ 687 h 13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0" h="1376">
                    <a:moveTo>
                      <a:pt x="1390" y="1376"/>
                    </a:moveTo>
                    <a:lnTo>
                      <a:pt x="692" y="1376"/>
                    </a:lnTo>
                    <a:lnTo>
                      <a:pt x="0" y="1376"/>
                    </a:lnTo>
                    <a:lnTo>
                      <a:pt x="0" y="687"/>
                    </a:lnTo>
                    <a:lnTo>
                      <a:pt x="692" y="687"/>
                    </a:lnTo>
                    <a:lnTo>
                      <a:pt x="692" y="0"/>
                    </a:lnTo>
                    <a:lnTo>
                      <a:pt x="1390" y="0"/>
                    </a:lnTo>
                    <a:lnTo>
                      <a:pt x="1390" y="68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3" name="Freeform 7">
                <a:extLst>
                  <a:ext uri="{FF2B5EF4-FFF2-40B4-BE49-F238E27FC236}">
                    <a16:creationId xmlns:a16="http://schemas.microsoft.com/office/drawing/2014/main" id="{7D16BA1F-0D3E-B9EE-E904-1C5BE72A330C}"/>
                  </a:ext>
                </a:extLst>
              </p:cNvPr>
              <p:cNvSpPr>
                <a:spLocks/>
              </p:cNvSpPr>
              <p:nvPr/>
            </p:nvSpPr>
            <p:spPr bwMode="auto">
              <a:xfrm>
                <a:off x="3813" y="281"/>
                <a:ext cx="724" cy="719"/>
              </a:xfrm>
              <a:custGeom>
                <a:avLst/>
                <a:gdLst>
                  <a:gd name="T0" fmla="*/ 23 w 516"/>
                  <a:gd name="T1" fmla="*/ 512 h 512"/>
                  <a:gd name="T2" fmla="*/ 493 w 516"/>
                  <a:gd name="T3" fmla="*/ 512 h 512"/>
                  <a:gd name="T4" fmla="*/ 516 w 516"/>
                  <a:gd name="T5" fmla="*/ 512 h 512"/>
                  <a:gd name="T6" fmla="*/ 516 w 516"/>
                  <a:gd name="T7" fmla="*/ 489 h 512"/>
                  <a:gd name="T8" fmla="*/ 516 w 516"/>
                  <a:gd name="T9" fmla="*/ 24 h 512"/>
                  <a:gd name="T10" fmla="*/ 516 w 516"/>
                  <a:gd name="T11" fmla="*/ 0 h 512"/>
                  <a:gd name="T12" fmla="*/ 493 w 516"/>
                  <a:gd name="T13" fmla="*/ 0 h 512"/>
                  <a:gd name="T14" fmla="*/ 493 w 516"/>
                  <a:gd name="T15" fmla="*/ 489 h 512"/>
                  <a:gd name="T16" fmla="*/ 0 w 516"/>
                  <a:gd name="T17" fmla="*/ 489 h 512"/>
                  <a:gd name="T18" fmla="*/ 0 w 516"/>
                  <a:gd name="T19" fmla="*/ 512 h 512"/>
                  <a:gd name="T20" fmla="*/ 23 w 516"/>
                  <a:gd name="T21"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6" h="512">
                    <a:moveTo>
                      <a:pt x="23" y="512"/>
                    </a:moveTo>
                    <a:cubicBezTo>
                      <a:pt x="493" y="512"/>
                      <a:pt x="493" y="512"/>
                      <a:pt x="493" y="512"/>
                    </a:cubicBezTo>
                    <a:cubicBezTo>
                      <a:pt x="516" y="512"/>
                      <a:pt x="516" y="512"/>
                      <a:pt x="516" y="512"/>
                    </a:cubicBezTo>
                    <a:cubicBezTo>
                      <a:pt x="516" y="489"/>
                      <a:pt x="516" y="489"/>
                      <a:pt x="516" y="489"/>
                    </a:cubicBezTo>
                    <a:cubicBezTo>
                      <a:pt x="516" y="24"/>
                      <a:pt x="516" y="24"/>
                      <a:pt x="516" y="24"/>
                    </a:cubicBezTo>
                    <a:cubicBezTo>
                      <a:pt x="516" y="10"/>
                      <a:pt x="516" y="6"/>
                      <a:pt x="516" y="0"/>
                    </a:cubicBezTo>
                    <a:cubicBezTo>
                      <a:pt x="510" y="0"/>
                      <a:pt x="493" y="0"/>
                      <a:pt x="493" y="0"/>
                    </a:cubicBezTo>
                    <a:cubicBezTo>
                      <a:pt x="493" y="489"/>
                      <a:pt x="493" y="489"/>
                      <a:pt x="493" y="489"/>
                    </a:cubicBezTo>
                    <a:cubicBezTo>
                      <a:pt x="0" y="489"/>
                      <a:pt x="0" y="489"/>
                      <a:pt x="0" y="489"/>
                    </a:cubicBezTo>
                    <a:cubicBezTo>
                      <a:pt x="0" y="512"/>
                      <a:pt x="0" y="512"/>
                      <a:pt x="0" y="512"/>
                    </a:cubicBezTo>
                    <a:cubicBezTo>
                      <a:pt x="7" y="512"/>
                      <a:pt x="23" y="512"/>
                      <a:pt x="23" y="5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4" name="Freeform 8">
                <a:extLst>
                  <a:ext uri="{FF2B5EF4-FFF2-40B4-BE49-F238E27FC236}">
                    <a16:creationId xmlns:a16="http://schemas.microsoft.com/office/drawing/2014/main" id="{F43B96B3-A010-EEAF-809E-1DE03AA7179D}"/>
                  </a:ext>
                </a:extLst>
              </p:cNvPr>
              <p:cNvSpPr>
                <a:spLocks/>
              </p:cNvSpPr>
              <p:nvPr/>
            </p:nvSpPr>
            <p:spPr bwMode="auto">
              <a:xfrm>
                <a:off x="3813" y="281"/>
                <a:ext cx="1390" cy="1381"/>
              </a:xfrm>
              <a:custGeom>
                <a:avLst/>
                <a:gdLst>
                  <a:gd name="T0" fmla="*/ 990 w 990"/>
                  <a:gd name="T1" fmla="*/ 961 h 984"/>
                  <a:gd name="T2" fmla="*/ 990 w 990"/>
                  <a:gd name="T3" fmla="*/ 0 h 984"/>
                  <a:gd name="T4" fmla="*/ 966 w 990"/>
                  <a:gd name="T5" fmla="*/ 0 h 984"/>
                  <a:gd name="T6" fmla="*/ 967 w 990"/>
                  <a:gd name="T7" fmla="*/ 24 h 984"/>
                  <a:gd name="T8" fmla="*/ 967 w 990"/>
                  <a:gd name="T9" fmla="*/ 961 h 984"/>
                  <a:gd name="T10" fmla="*/ 23 w 990"/>
                  <a:gd name="T11" fmla="*/ 961 h 984"/>
                  <a:gd name="T12" fmla="*/ 0 w 990"/>
                  <a:gd name="T13" fmla="*/ 961 h 984"/>
                  <a:gd name="T14" fmla="*/ 0 w 990"/>
                  <a:gd name="T15" fmla="*/ 984 h 984"/>
                  <a:gd name="T16" fmla="*/ 990 w 990"/>
                  <a:gd name="T17" fmla="*/ 984 h 984"/>
                  <a:gd name="T18" fmla="*/ 990 w 990"/>
                  <a:gd name="T19" fmla="*/ 961 h 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0" h="984">
                    <a:moveTo>
                      <a:pt x="990" y="961"/>
                    </a:moveTo>
                    <a:cubicBezTo>
                      <a:pt x="990" y="0"/>
                      <a:pt x="990" y="0"/>
                      <a:pt x="990" y="0"/>
                    </a:cubicBezTo>
                    <a:cubicBezTo>
                      <a:pt x="966" y="0"/>
                      <a:pt x="966" y="0"/>
                      <a:pt x="966" y="0"/>
                    </a:cubicBezTo>
                    <a:cubicBezTo>
                      <a:pt x="966" y="8"/>
                      <a:pt x="967" y="24"/>
                      <a:pt x="967" y="24"/>
                    </a:cubicBezTo>
                    <a:cubicBezTo>
                      <a:pt x="967" y="961"/>
                      <a:pt x="967" y="961"/>
                      <a:pt x="967" y="961"/>
                    </a:cubicBezTo>
                    <a:cubicBezTo>
                      <a:pt x="23" y="961"/>
                      <a:pt x="23" y="961"/>
                      <a:pt x="23" y="961"/>
                    </a:cubicBezTo>
                    <a:cubicBezTo>
                      <a:pt x="23" y="961"/>
                      <a:pt x="8" y="961"/>
                      <a:pt x="0" y="961"/>
                    </a:cubicBezTo>
                    <a:cubicBezTo>
                      <a:pt x="0" y="984"/>
                      <a:pt x="0" y="984"/>
                      <a:pt x="0" y="984"/>
                    </a:cubicBezTo>
                    <a:cubicBezTo>
                      <a:pt x="990" y="984"/>
                      <a:pt x="990" y="984"/>
                      <a:pt x="990" y="984"/>
                    </a:cubicBezTo>
                    <a:cubicBezTo>
                      <a:pt x="990" y="961"/>
                      <a:pt x="990" y="961"/>
                      <a:pt x="990" y="96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5" name="Freeform 9">
                <a:extLst>
                  <a:ext uri="{FF2B5EF4-FFF2-40B4-BE49-F238E27FC236}">
                    <a16:creationId xmlns:a16="http://schemas.microsoft.com/office/drawing/2014/main" id="{58B8956F-B643-2445-680C-AA60CB89F0F5}"/>
                  </a:ext>
                </a:extLst>
              </p:cNvPr>
              <p:cNvSpPr>
                <a:spLocks/>
              </p:cNvSpPr>
              <p:nvPr/>
            </p:nvSpPr>
            <p:spPr bwMode="auto">
              <a:xfrm>
                <a:off x="3805" y="285"/>
                <a:ext cx="1066" cy="1064"/>
              </a:xfrm>
              <a:custGeom>
                <a:avLst/>
                <a:gdLst>
                  <a:gd name="T0" fmla="*/ 1066 w 1066"/>
                  <a:gd name="T1" fmla="*/ 81 h 1064"/>
                  <a:gd name="T2" fmla="*/ 1009 w 1066"/>
                  <a:gd name="T3" fmla="*/ 81 h 1064"/>
                  <a:gd name="T4" fmla="*/ 1009 w 1066"/>
                  <a:gd name="T5" fmla="*/ 0 h 1064"/>
                  <a:gd name="T6" fmla="*/ 1066 w 1066"/>
                  <a:gd name="T7" fmla="*/ 0 h 1064"/>
                  <a:gd name="T8" fmla="*/ 1066 w 1066"/>
                  <a:gd name="T9" fmla="*/ 81 h 1064"/>
                  <a:gd name="T10" fmla="*/ 1066 w 1066"/>
                  <a:gd name="T11" fmla="*/ 214 h 1064"/>
                  <a:gd name="T12" fmla="*/ 1009 w 1066"/>
                  <a:gd name="T13" fmla="*/ 214 h 1064"/>
                  <a:gd name="T14" fmla="*/ 1009 w 1066"/>
                  <a:gd name="T15" fmla="*/ 376 h 1064"/>
                  <a:gd name="T16" fmla="*/ 1066 w 1066"/>
                  <a:gd name="T17" fmla="*/ 376 h 1064"/>
                  <a:gd name="T18" fmla="*/ 1066 w 1066"/>
                  <a:gd name="T19" fmla="*/ 214 h 1064"/>
                  <a:gd name="T20" fmla="*/ 1066 w 1066"/>
                  <a:gd name="T21" fmla="*/ 509 h 1064"/>
                  <a:gd name="T22" fmla="*/ 1009 w 1066"/>
                  <a:gd name="T23" fmla="*/ 509 h 1064"/>
                  <a:gd name="T24" fmla="*/ 1009 w 1066"/>
                  <a:gd name="T25" fmla="*/ 672 h 1064"/>
                  <a:gd name="T26" fmla="*/ 1066 w 1066"/>
                  <a:gd name="T27" fmla="*/ 672 h 1064"/>
                  <a:gd name="T28" fmla="*/ 1066 w 1066"/>
                  <a:gd name="T29" fmla="*/ 509 h 1064"/>
                  <a:gd name="T30" fmla="*/ 1066 w 1066"/>
                  <a:gd name="T31" fmla="*/ 804 h 1064"/>
                  <a:gd name="T32" fmla="*/ 1009 w 1066"/>
                  <a:gd name="T33" fmla="*/ 804 h 1064"/>
                  <a:gd name="T34" fmla="*/ 1009 w 1066"/>
                  <a:gd name="T35" fmla="*/ 967 h 1064"/>
                  <a:gd name="T36" fmla="*/ 1066 w 1066"/>
                  <a:gd name="T37" fmla="*/ 967 h 1064"/>
                  <a:gd name="T38" fmla="*/ 1066 w 1066"/>
                  <a:gd name="T39" fmla="*/ 804 h 1064"/>
                  <a:gd name="T40" fmla="*/ 0 w 1066"/>
                  <a:gd name="T41" fmla="*/ 1006 h 1064"/>
                  <a:gd name="T42" fmla="*/ 0 w 1066"/>
                  <a:gd name="T43" fmla="*/ 1064 h 1064"/>
                  <a:gd name="T44" fmla="*/ 83 w 1066"/>
                  <a:gd name="T45" fmla="*/ 1064 h 1064"/>
                  <a:gd name="T46" fmla="*/ 83 w 1066"/>
                  <a:gd name="T47" fmla="*/ 1006 h 1064"/>
                  <a:gd name="T48" fmla="*/ 0 w 1066"/>
                  <a:gd name="T49" fmla="*/ 1006 h 1064"/>
                  <a:gd name="T50" fmla="*/ 212 w 1066"/>
                  <a:gd name="T51" fmla="*/ 1006 h 1064"/>
                  <a:gd name="T52" fmla="*/ 212 w 1066"/>
                  <a:gd name="T53" fmla="*/ 1064 h 1064"/>
                  <a:gd name="T54" fmla="*/ 375 w 1066"/>
                  <a:gd name="T55" fmla="*/ 1064 h 1064"/>
                  <a:gd name="T56" fmla="*/ 375 w 1066"/>
                  <a:gd name="T57" fmla="*/ 1006 h 1064"/>
                  <a:gd name="T58" fmla="*/ 212 w 1066"/>
                  <a:gd name="T59" fmla="*/ 1006 h 1064"/>
                  <a:gd name="T60" fmla="*/ 508 w 1066"/>
                  <a:gd name="T61" fmla="*/ 1006 h 1064"/>
                  <a:gd name="T62" fmla="*/ 508 w 1066"/>
                  <a:gd name="T63" fmla="*/ 1064 h 1064"/>
                  <a:gd name="T64" fmla="*/ 670 w 1066"/>
                  <a:gd name="T65" fmla="*/ 1064 h 1064"/>
                  <a:gd name="T66" fmla="*/ 670 w 1066"/>
                  <a:gd name="T67" fmla="*/ 1006 h 1064"/>
                  <a:gd name="T68" fmla="*/ 508 w 1066"/>
                  <a:gd name="T69" fmla="*/ 1006 h 1064"/>
                  <a:gd name="T70" fmla="*/ 803 w 1066"/>
                  <a:gd name="T71" fmla="*/ 1006 h 1064"/>
                  <a:gd name="T72" fmla="*/ 803 w 1066"/>
                  <a:gd name="T73" fmla="*/ 1064 h 1064"/>
                  <a:gd name="T74" fmla="*/ 966 w 1066"/>
                  <a:gd name="T75" fmla="*/ 1064 h 1064"/>
                  <a:gd name="T76" fmla="*/ 966 w 1066"/>
                  <a:gd name="T77" fmla="*/ 1006 h 1064"/>
                  <a:gd name="T78" fmla="*/ 803 w 1066"/>
                  <a:gd name="T79" fmla="*/ 1006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6" h="1064">
                    <a:moveTo>
                      <a:pt x="1066" y="81"/>
                    </a:moveTo>
                    <a:lnTo>
                      <a:pt x="1009" y="81"/>
                    </a:lnTo>
                    <a:lnTo>
                      <a:pt x="1009" y="0"/>
                    </a:lnTo>
                    <a:lnTo>
                      <a:pt x="1066" y="0"/>
                    </a:lnTo>
                    <a:lnTo>
                      <a:pt x="1066" y="81"/>
                    </a:lnTo>
                    <a:close/>
                    <a:moveTo>
                      <a:pt x="1066" y="214"/>
                    </a:moveTo>
                    <a:lnTo>
                      <a:pt x="1009" y="214"/>
                    </a:lnTo>
                    <a:lnTo>
                      <a:pt x="1009" y="376"/>
                    </a:lnTo>
                    <a:lnTo>
                      <a:pt x="1066" y="376"/>
                    </a:lnTo>
                    <a:lnTo>
                      <a:pt x="1066" y="214"/>
                    </a:lnTo>
                    <a:close/>
                    <a:moveTo>
                      <a:pt x="1066" y="509"/>
                    </a:moveTo>
                    <a:lnTo>
                      <a:pt x="1009" y="509"/>
                    </a:lnTo>
                    <a:lnTo>
                      <a:pt x="1009" y="672"/>
                    </a:lnTo>
                    <a:lnTo>
                      <a:pt x="1066" y="672"/>
                    </a:lnTo>
                    <a:lnTo>
                      <a:pt x="1066" y="509"/>
                    </a:lnTo>
                    <a:close/>
                    <a:moveTo>
                      <a:pt x="1066" y="804"/>
                    </a:moveTo>
                    <a:lnTo>
                      <a:pt x="1009" y="804"/>
                    </a:lnTo>
                    <a:lnTo>
                      <a:pt x="1009" y="967"/>
                    </a:lnTo>
                    <a:lnTo>
                      <a:pt x="1066" y="967"/>
                    </a:lnTo>
                    <a:lnTo>
                      <a:pt x="1066" y="804"/>
                    </a:lnTo>
                    <a:close/>
                    <a:moveTo>
                      <a:pt x="0" y="1006"/>
                    </a:moveTo>
                    <a:lnTo>
                      <a:pt x="0" y="1064"/>
                    </a:lnTo>
                    <a:lnTo>
                      <a:pt x="83" y="1064"/>
                    </a:lnTo>
                    <a:lnTo>
                      <a:pt x="83" y="1006"/>
                    </a:lnTo>
                    <a:lnTo>
                      <a:pt x="0" y="1006"/>
                    </a:lnTo>
                    <a:close/>
                    <a:moveTo>
                      <a:pt x="212" y="1006"/>
                    </a:moveTo>
                    <a:lnTo>
                      <a:pt x="212" y="1064"/>
                    </a:lnTo>
                    <a:lnTo>
                      <a:pt x="375" y="1064"/>
                    </a:lnTo>
                    <a:lnTo>
                      <a:pt x="375" y="1006"/>
                    </a:lnTo>
                    <a:lnTo>
                      <a:pt x="212" y="1006"/>
                    </a:lnTo>
                    <a:close/>
                    <a:moveTo>
                      <a:pt x="508" y="1006"/>
                    </a:moveTo>
                    <a:lnTo>
                      <a:pt x="508" y="1064"/>
                    </a:lnTo>
                    <a:lnTo>
                      <a:pt x="670" y="1064"/>
                    </a:lnTo>
                    <a:lnTo>
                      <a:pt x="670" y="1006"/>
                    </a:lnTo>
                    <a:lnTo>
                      <a:pt x="508" y="1006"/>
                    </a:lnTo>
                    <a:close/>
                    <a:moveTo>
                      <a:pt x="803" y="1006"/>
                    </a:moveTo>
                    <a:lnTo>
                      <a:pt x="803" y="1064"/>
                    </a:lnTo>
                    <a:lnTo>
                      <a:pt x="966" y="1064"/>
                    </a:lnTo>
                    <a:lnTo>
                      <a:pt x="966" y="1006"/>
                    </a:lnTo>
                    <a:lnTo>
                      <a:pt x="803" y="100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6" name="Freeform 10">
                <a:extLst>
                  <a:ext uri="{FF2B5EF4-FFF2-40B4-BE49-F238E27FC236}">
                    <a16:creationId xmlns:a16="http://schemas.microsoft.com/office/drawing/2014/main" id="{DF548357-2B3A-0873-689B-12F7DAEC6215}"/>
                  </a:ext>
                </a:extLst>
              </p:cNvPr>
              <p:cNvSpPr>
                <a:spLocks/>
              </p:cNvSpPr>
              <p:nvPr/>
            </p:nvSpPr>
            <p:spPr bwMode="auto">
              <a:xfrm>
                <a:off x="3813" y="281"/>
                <a:ext cx="1337" cy="1328"/>
              </a:xfrm>
              <a:custGeom>
                <a:avLst/>
                <a:gdLst>
                  <a:gd name="T0" fmla="*/ 767 w 1337"/>
                  <a:gd name="T1" fmla="*/ 761 h 1328"/>
                  <a:gd name="T2" fmla="*/ 0 w 1337"/>
                  <a:gd name="T3" fmla="*/ 761 h 1328"/>
                  <a:gd name="T4" fmla="*/ 0 w 1337"/>
                  <a:gd name="T5" fmla="*/ 739 h 1328"/>
                  <a:gd name="T6" fmla="*/ 744 w 1337"/>
                  <a:gd name="T7" fmla="*/ 739 h 1328"/>
                  <a:gd name="T8" fmla="*/ 744 w 1337"/>
                  <a:gd name="T9" fmla="*/ 0 h 1328"/>
                  <a:gd name="T10" fmla="*/ 767 w 1337"/>
                  <a:gd name="T11" fmla="*/ 0 h 1328"/>
                  <a:gd name="T12" fmla="*/ 767 w 1337"/>
                  <a:gd name="T13" fmla="*/ 739 h 1328"/>
                  <a:gd name="T14" fmla="*/ 767 w 1337"/>
                  <a:gd name="T15" fmla="*/ 761 h 1328"/>
                  <a:gd name="T16" fmla="*/ 1314 w 1337"/>
                  <a:gd name="T17" fmla="*/ 0 h 1328"/>
                  <a:gd name="T18" fmla="*/ 1314 w 1337"/>
                  <a:gd name="T19" fmla="*/ 1307 h 1328"/>
                  <a:gd name="T20" fmla="*/ 744 w 1337"/>
                  <a:gd name="T21" fmla="*/ 1307 h 1328"/>
                  <a:gd name="T22" fmla="*/ 0 w 1337"/>
                  <a:gd name="T23" fmla="*/ 1307 h 1328"/>
                  <a:gd name="T24" fmla="*/ 0 w 1337"/>
                  <a:gd name="T25" fmla="*/ 1328 h 1328"/>
                  <a:gd name="T26" fmla="*/ 1337 w 1337"/>
                  <a:gd name="T27" fmla="*/ 1328 h 1328"/>
                  <a:gd name="T28" fmla="*/ 1337 w 1337"/>
                  <a:gd name="T29" fmla="*/ 1328 h 1328"/>
                  <a:gd name="T30" fmla="*/ 1337 w 1337"/>
                  <a:gd name="T31" fmla="*/ 1307 h 1328"/>
                  <a:gd name="T32" fmla="*/ 1337 w 1337"/>
                  <a:gd name="T33" fmla="*/ 0 h 1328"/>
                  <a:gd name="T34" fmla="*/ 1314 w 1337"/>
                  <a:gd name="T35" fmla="*/ 0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37" h="1328">
                    <a:moveTo>
                      <a:pt x="767" y="761"/>
                    </a:moveTo>
                    <a:lnTo>
                      <a:pt x="0" y="761"/>
                    </a:lnTo>
                    <a:lnTo>
                      <a:pt x="0" y="739"/>
                    </a:lnTo>
                    <a:lnTo>
                      <a:pt x="744" y="739"/>
                    </a:lnTo>
                    <a:lnTo>
                      <a:pt x="744" y="0"/>
                    </a:lnTo>
                    <a:lnTo>
                      <a:pt x="767" y="0"/>
                    </a:lnTo>
                    <a:lnTo>
                      <a:pt x="767" y="739"/>
                    </a:lnTo>
                    <a:lnTo>
                      <a:pt x="767" y="761"/>
                    </a:lnTo>
                    <a:close/>
                    <a:moveTo>
                      <a:pt x="1314" y="0"/>
                    </a:moveTo>
                    <a:lnTo>
                      <a:pt x="1314" y="1307"/>
                    </a:lnTo>
                    <a:lnTo>
                      <a:pt x="744" y="1307"/>
                    </a:lnTo>
                    <a:lnTo>
                      <a:pt x="0" y="1307"/>
                    </a:lnTo>
                    <a:lnTo>
                      <a:pt x="0" y="1328"/>
                    </a:lnTo>
                    <a:lnTo>
                      <a:pt x="1337" y="1328"/>
                    </a:lnTo>
                    <a:lnTo>
                      <a:pt x="1337" y="1328"/>
                    </a:lnTo>
                    <a:lnTo>
                      <a:pt x="1337" y="1307"/>
                    </a:lnTo>
                    <a:lnTo>
                      <a:pt x="1337" y="0"/>
                    </a:lnTo>
                    <a:lnTo>
                      <a:pt x="1314"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17" name="horizontal road piece">
              <a:extLst>
                <a:ext uri="{FF2B5EF4-FFF2-40B4-BE49-F238E27FC236}">
                  <a16:creationId xmlns:a16="http://schemas.microsoft.com/office/drawing/2014/main" id="{11FC9B4B-BDE8-1F00-C54B-966E3DC8F158}"/>
                </a:ext>
              </a:extLst>
            </p:cNvPr>
            <p:cNvGrpSpPr>
              <a:grpSpLocks noChangeAspect="1"/>
            </p:cNvGrpSpPr>
            <p:nvPr/>
          </p:nvGrpSpPr>
          <p:grpSpPr bwMode="auto">
            <a:xfrm rot="5400000">
              <a:off x="3883177" y="1321047"/>
              <a:ext cx="783215" cy="2308484"/>
              <a:chOff x="1719" y="107"/>
              <a:chExt cx="647" cy="1907"/>
            </a:xfrm>
          </p:grpSpPr>
          <p:sp>
            <p:nvSpPr>
              <p:cNvPr id="2118" name="Rectangle 66">
                <a:extLst>
                  <a:ext uri="{FF2B5EF4-FFF2-40B4-BE49-F238E27FC236}">
                    <a16:creationId xmlns:a16="http://schemas.microsoft.com/office/drawing/2014/main" id="{AA9E8A98-DB8F-5ED9-44B5-210B9EED539D}"/>
                  </a:ext>
                </a:extLst>
              </p:cNvPr>
              <p:cNvSpPr>
                <a:spLocks/>
              </p:cNvSpPr>
              <p:nvPr/>
            </p:nvSpPr>
            <p:spPr bwMode="auto">
              <a:xfrm>
                <a:off x="1719" y="107"/>
                <a:ext cx="647" cy="1907"/>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9" name="Freeform 67">
                <a:extLst>
                  <a:ext uri="{FF2B5EF4-FFF2-40B4-BE49-F238E27FC236}">
                    <a16:creationId xmlns:a16="http://schemas.microsoft.com/office/drawing/2014/main" id="{65AA1BC4-1C84-CA4E-65C9-44872A1DEB7B}"/>
                  </a:ext>
                </a:extLst>
              </p:cNvPr>
              <p:cNvSpPr>
                <a:spLocks/>
              </p:cNvSpPr>
              <p:nvPr/>
            </p:nvSpPr>
            <p:spPr bwMode="auto">
              <a:xfrm>
                <a:off x="1719" y="107"/>
                <a:ext cx="30" cy="1907"/>
              </a:xfrm>
              <a:custGeom>
                <a:avLst/>
                <a:gdLst>
                  <a:gd name="T0" fmla="*/ 0 w 23"/>
                  <a:gd name="T1" fmla="*/ 0 h 1468"/>
                  <a:gd name="T2" fmla="*/ 23 w 23"/>
                  <a:gd name="T3" fmla="*/ 0 h 1468"/>
                  <a:gd name="T4" fmla="*/ 23 w 23"/>
                  <a:gd name="T5" fmla="*/ 23 h 1468"/>
                  <a:gd name="T6" fmla="*/ 23 w 23"/>
                  <a:gd name="T7" fmla="*/ 1468 h 1468"/>
                  <a:gd name="T8" fmla="*/ 0 w 23"/>
                  <a:gd name="T9" fmla="*/ 1468 h 1468"/>
                  <a:gd name="T10" fmla="*/ 0 w 23"/>
                  <a:gd name="T11" fmla="*/ 0 h 1468"/>
                </a:gdLst>
                <a:ahLst/>
                <a:cxnLst>
                  <a:cxn ang="0">
                    <a:pos x="T0" y="T1"/>
                  </a:cxn>
                  <a:cxn ang="0">
                    <a:pos x="T2" y="T3"/>
                  </a:cxn>
                  <a:cxn ang="0">
                    <a:pos x="T4" y="T5"/>
                  </a:cxn>
                  <a:cxn ang="0">
                    <a:pos x="T6" y="T7"/>
                  </a:cxn>
                  <a:cxn ang="0">
                    <a:pos x="T8" y="T9"/>
                  </a:cxn>
                  <a:cxn ang="0">
                    <a:pos x="T10" y="T11"/>
                  </a:cxn>
                </a:cxnLst>
                <a:rect l="0" t="0" r="r" b="b"/>
                <a:pathLst>
                  <a:path w="23" h="1468">
                    <a:moveTo>
                      <a:pt x="0" y="0"/>
                    </a:moveTo>
                    <a:cubicBezTo>
                      <a:pt x="0" y="0"/>
                      <a:pt x="17" y="0"/>
                      <a:pt x="23" y="0"/>
                    </a:cubicBezTo>
                    <a:cubicBezTo>
                      <a:pt x="23" y="6"/>
                      <a:pt x="23" y="10"/>
                      <a:pt x="23" y="23"/>
                    </a:cubicBezTo>
                    <a:cubicBezTo>
                      <a:pt x="23" y="1468"/>
                      <a:pt x="23" y="1468"/>
                      <a:pt x="23" y="1468"/>
                    </a:cubicBezTo>
                    <a:cubicBezTo>
                      <a:pt x="0" y="1468"/>
                      <a:pt x="0" y="1468"/>
                      <a:pt x="0" y="1468"/>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0" name="Freeform 68">
                <a:extLst>
                  <a:ext uri="{FF2B5EF4-FFF2-40B4-BE49-F238E27FC236}">
                    <a16:creationId xmlns:a16="http://schemas.microsoft.com/office/drawing/2014/main" id="{DD0B7F78-07E7-360C-C896-8BF246689BB1}"/>
                  </a:ext>
                </a:extLst>
              </p:cNvPr>
              <p:cNvSpPr>
                <a:spLocks/>
              </p:cNvSpPr>
              <p:nvPr/>
            </p:nvSpPr>
            <p:spPr bwMode="auto">
              <a:xfrm>
                <a:off x="2336" y="107"/>
                <a:ext cx="30" cy="1907"/>
              </a:xfrm>
              <a:custGeom>
                <a:avLst/>
                <a:gdLst>
                  <a:gd name="T0" fmla="*/ 23 w 23"/>
                  <a:gd name="T1" fmla="*/ 1445 h 1468"/>
                  <a:gd name="T2" fmla="*/ 23 w 23"/>
                  <a:gd name="T3" fmla="*/ 0 h 1468"/>
                  <a:gd name="T4" fmla="*/ 0 w 23"/>
                  <a:gd name="T5" fmla="*/ 0 h 1468"/>
                  <a:gd name="T6" fmla="*/ 0 w 23"/>
                  <a:gd name="T7" fmla="*/ 23 h 1468"/>
                  <a:gd name="T8" fmla="*/ 0 w 23"/>
                  <a:gd name="T9" fmla="*/ 1445 h 1468"/>
                  <a:gd name="T10" fmla="*/ 0 w 23"/>
                  <a:gd name="T11" fmla="*/ 1468 h 1468"/>
                  <a:gd name="T12" fmla="*/ 23 w 23"/>
                  <a:gd name="T13" fmla="*/ 1468 h 1468"/>
                </a:gdLst>
                <a:ahLst/>
                <a:cxnLst>
                  <a:cxn ang="0">
                    <a:pos x="T0" y="T1"/>
                  </a:cxn>
                  <a:cxn ang="0">
                    <a:pos x="T2" y="T3"/>
                  </a:cxn>
                  <a:cxn ang="0">
                    <a:pos x="T4" y="T5"/>
                  </a:cxn>
                  <a:cxn ang="0">
                    <a:pos x="T6" y="T7"/>
                  </a:cxn>
                  <a:cxn ang="0">
                    <a:pos x="T8" y="T9"/>
                  </a:cxn>
                  <a:cxn ang="0">
                    <a:pos x="T10" y="T11"/>
                  </a:cxn>
                  <a:cxn ang="0">
                    <a:pos x="T12" y="T13"/>
                  </a:cxn>
                </a:cxnLst>
                <a:rect l="0" t="0" r="r" b="b"/>
                <a:pathLst>
                  <a:path w="23" h="1468">
                    <a:moveTo>
                      <a:pt x="23" y="1445"/>
                    </a:moveTo>
                    <a:cubicBezTo>
                      <a:pt x="23" y="0"/>
                      <a:pt x="23" y="0"/>
                      <a:pt x="23" y="0"/>
                    </a:cubicBezTo>
                    <a:cubicBezTo>
                      <a:pt x="0" y="0"/>
                      <a:pt x="0" y="0"/>
                      <a:pt x="0" y="0"/>
                    </a:cubicBezTo>
                    <a:cubicBezTo>
                      <a:pt x="0" y="8"/>
                      <a:pt x="0" y="23"/>
                      <a:pt x="0" y="23"/>
                    </a:cubicBezTo>
                    <a:cubicBezTo>
                      <a:pt x="0" y="1445"/>
                      <a:pt x="0" y="1445"/>
                      <a:pt x="0" y="1445"/>
                    </a:cubicBezTo>
                    <a:cubicBezTo>
                      <a:pt x="0" y="1468"/>
                      <a:pt x="0" y="1468"/>
                      <a:pt x="0" y="1468"/>
                    </a:cubicBezTo>
                    <a:cubicBezTo>
                      <a:pt x="23" y="1468"/>
                      <a:pt x="23" y="1468"/>
                      <a:pt x="23" y="146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1" name="Freeform 69">
                <a:extLst>
                  <a:ext uri="{FF2B5EF4-FFF2-40B4-BE49-F238E27FC236}">
                    <a16:creationId xmlns:a16="http://schemas.microsoft.com/office/drawing/2014/main" id="{007852D6-0B75-6F5B-4012-B3F02D4DBBAA}"/>
                  </a:ext>
                </a:extLst>
              </p:cNvPr>
              <p:cNvSpPr>
                <a:spLocks/>
              </p:cNvSpPr>
              <p:nvPr/>
            </p:nvSpPr>
            <p:spPr bwMode="auto">
              <a:xfrm>
                <a:off x="2016" y="107"/>
                <a:ext cx="53" cy="1907"/>
              </a:xfrm>
              <a:custGeom>
                <a:avLst/>
                <a:gdLst>
                  <a:gd name="T0" fmla="*/ 53 w 53"/>
                  <a:gd name="T1" fmla="*/ 77 h 1907"/>
                  <a:gd name="T2" fmla="*/ 0 w 53"/>
                  <a:gd name="T3" fmla="*/ 77 h 1907"/>
                  <a:gd name="T4" fmla="*/ 0 w 53"/>
                  <a:gd name="T5" fmla="*/ 0 h 1907"/>
                  <a:gd name="T6" fmla="*/ 53 w 53"/>
                  <a:gd name="T7" fmla="*/ 0 h 1907"/>
                  <a:gd name="T8" fmla="*/ 53 w 53"/>
                  <a:gd name="T9" fmla="*/ 77 h 1907"/>
                  <a:gd name="T10" fmla="*/ 53 w 53"/>
                  <a:gd name="T11" fmla="*/ 77 h 1907"/>
                  <a:gd name="T12" fmla="*/ 53 w 53"/>
                  <a:gd name="T13" fmla="*/ 199 h 1907"/>
                  <a:gd name="T14" fmla="*/ 0 w 53"/>
                  <a:gd name="T15" fmla="*/ 199 h 1907"/>
                  <a:gd name="T16" fmla="*/ 0 w 53"/>
                  <a:gd name="T17" fmla="*/ 350 h 1907"/>
                  <a:gd name="T18" fmla="*/ 53 w 53"/>
                  <a:gd name="T19" fmla="*/ 350 h 1907"/>
                  <a:gd name="T20" fmla="*/ 53 w 53"/>
                  <a:gd name="T21" fmla="*/ 199 h 1907"/>
                  <a:gd name="T22" fmla="*/ 53 w 53"/>
                  <a:gd name="T23" fmla="*/ 199 h 1907"/>
                  <a:gd name="T24" fmla="*/ 53 w 53"/>
                  <a:gd name="T25" fmla="*/ 473 h 1907"/>
                  <a:gd name="T26" fmla="*/ 0 w 53"/>
                  <a:gd name="T27" fmla="*/ 473 h 1907"/>
                  <a:gd name="T28" fmla="*/ 0 w 53"/>
                  <a:gd name="T29" fmla="*/ 622 h 1907"/>
                  <a:gd name="T30" fmla="*/ 53 w 53"/>
                  <a:gd name="T31" fmla="*/ 622 h 1907"/>
                  <a:gd name="T32" fmla="*/ 53 w 53"/>
                  <a:gd name="T33" fmla="*/ 473 h 1907"/>
                  <a:gd name="T34" fmla="*/ 53 w 53"/>
                  <a:gd name="T35" fmla="*/ 473 h 1907"/>
                  <a:gd name="T36" fmla="*/ 53 w 53"/>
                  <a:gd name="T37" fmla="*/ 746 h 1907"/>
                  <a:gd name="T38" fmla="*/ 0 w 53"/>
                  <a:gd name="T39" fmla="*/ 746 h 1907"/>
                  <a:gd name="T40" fmla="*/ 0 w 53"/>
                  <a:gd name="T41" fmla="*/ 896 h 1907"/>
                  <a:gd name="T42" fmla="*/ 53 w 53"/>
                  <a:gd name="T43" fmla="*/ 896 h 1907"/>
                  <a:gd name="T44" fmla="*/ 53 w 53"/>
                  <a:gd name="T45" fmla="*/ 746 h 1907"/>
                  <a:gd name="T46" fmla="*/ 53 w 53"/>
                  <a:gd name="T47" fmla="*/ 746 h 1907"/>
                  <a:gd name="T48" fmla="*/ 53 w 53"/>
                  <a:gd name="T49" fmla="*/ 1018 h 1907"/>
                  <a:gd name="T50" fmla="*/ 0 w 53"/>
                  <a:gd name="T51" fmla="*/ 1018 h 1907"/>
                  <a:gd name="T52" fmla="*/ 0 w 53"/>
                  <a:gd name="T53" fmla="*/ 1169 h 1907"/>
                  <a:gd name="T54" fmla="*/ 53 w 53"/>
                  <a:gd name="T55" fmla="*/ 1169 h 1907"/>
                  <a:gd name="T56" fmla="*/ 53 w 53"/>
                  <a:gd name="T57" fmla="*/ 1018 h 1907"/>
                  <a:gd name="T58" fmla="*/ 53 w 53"/>
                  <a:gd name="T59" fmla="*/ 1018 h 1907"/>
                  <a:gd name="T60" fmla="*/ 53 w 53"/>
                  <a:gd name="T61" fmla="*/ 1292 h 1907"/>
                  <a:gd name="T62" fmla="*/ 0 w 53"/>
                  <a:gd name="T63" fmla="*/ 1292 h 1907"/>
                  <a:gd name="T64" fmla="*/ 0 w 53"/>
                  <a:gd name="T65" fmla="*/ 1442 h 1907"/>
                  <a:gd name="T66" fmla="*/ 53 w 53"/>
                  <a:gd name="T67" fmla="*/ 1442 h 1907"/>
                  <a:gd name="T68" fmla="*/ 53 w 53"/>
                  <a:gd name="T69" fmla="*/ 1292 h 1907"/>
                  <a:gd name="T70" fmla="*/ 53 w 53"/>
                  <a:gd name="T71" fmla="*/ 1292 h 1907"/>
                  <a:gd name="T72" fmla="*/ 53 w 53"/>
                  <a:gd name="T73" fmla="*/ 1565 h 1907"/>
                  <a:gd name="T74" fmla="*/ 0 w 53"/>
                  <a:gd name="T75" fmla="*/ 1565 h 1907"/>
                  <a:gd name="T76" fmla="*/ 0 w 53"/>
                  <a:gd name="T77" fmla="*/ 1716 h 1907"/>
                  <a:gd name="T78" fmla="*/ 53 w 53"/>
                  <a:gd name="T79" fmla="*/ 1716 h 1907"/>
                  <a:gd name="T80" fmla="*/ 53 w 53"/>
                  <a:gd name="T81" fmla="*/ 1565 h 1907"/>
                  <a:gd name="T82" fmla="*/ 53 w 53"/>
                  <a:gd name="T83" fmla="*/ 1565 h 1907"/>
                  <a:gd name="T84" fmla="*/ 53 w 53"/>
                  <a:gd name="T85" fmla="*/ 1833 h 1907"/>
                  <a:gd name="T86" fmla="*/ 0 w 53"/>
                  <a:gd name="T87" fmla="*/ 1833 h 1907"/>
                  <a:gd name="T88" fmla="*/ 0 w 53"/>
                  <a:gd name="T89" fmla="*/ 1907 h 1907"/>
                  <a:gd name="T90" fmla="*/ 53 w 53"/>
                  <a:gd name="T91" fmla="*/ 1907 h 1907"/>
                  <a:gd name="T92" fmla="*/ 53 w 53"/>
                  <a:gd name="T93" fmla="*/ 1833 h 1907"/>
                  <a:gd name="T94" fmla="*/ 53 w 53"/>
                  <a:gd name="T95" fmla="*/ 1833 h 1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3" h="1907">
                    <a:moveTo>
                      <a:pt x="53" y="77"/>
                    </a:moveTo>
                    <a:lnTo>
                      <a:pt x="0" y="77"/>
                    </a:lnTo>
                    <a:lnTo>
                      <a:pt x="0" y="0"/>
                    </a:lnTo>
                    <a:lnTo>
                      <a:pt x="53" y="0"/>
                    </a:lnTo>
                    <a:lnTo>
                      <a:pt x="53" y="77"/>
                    </a:lnTo>
                    <a:lnTo>
                      <a:pt x="53" y="77"/>
                    </a:lnTo>
                    <a:close/>
                    <a:moveTo>
                      <a:pt x="53" y="199"/>
                    </a:moveTo>
                    <a:lnTo>
                      <a:pt x="0" y="199"/>
                    </a:lnTo>
                    <a:lnTo>
                      <a:pt x="0" y="350"/>
                    </a:lnTo>
                    <a:lnTo>
                      <a:pt x="53" y="350"/>
                    </a:lnTo>
                    <a:lnTo>
                      <a:pt x="53" y="199"/>
                    </a:lnTo>
                    <a:lnTo>
                      <a:pt x="53" y="199"/>
                    </a:lnTo>
                    <a:close/>
                    <a:moveTo>
                      <a:pt x="53" y="473"/>
                    </a:moveTo>
                    <a:lnTo>
                      <a:pt x="0" y="473"/>
                    </a:lnTo>
                    <a:lnTo>
                      <a:pt x="0" y="622"/>
                    </a:lnTo>
                    <a:lnTo>
                      <a:pt x="53" y="622"/>
                    </a:lnTo>
                    <a:lnTo>
                      <a:pt x="53" y="473"/>
                    </a:lnTo>
                    <a:lnTo>
                      <a:pt x="53" y="473"/>
                    </a:lnTo>
                    <a:close/>
                    <a:moveTo>
                      <a:pt x="53" y="746"/>
                    </a:moveTo>
                    <a:lnTo>
                      <a:pt x="0" y="746"/>
                    </a:lnTo>
                    <a:lnTo>
                      <a:pt x="0" y="896"/>
                    </a:lnTo>
                    <a:lnTo>
                      <a:pt x="53" y="896"/>
                    </a:lnTo>
                    <a:lnTo>
                      <a:pt x="53" y="746"/>
                    </a:lnTo>
                    <a:lnTo>
                      <a:pt x="53" y="746"/>
                    </a:lnTo>
                    <a:close/>
                    <a:moveTo>
                      <a:pt x="53" y="1018"/>
                    </a:moveTo>
                    <a:lnTo>
                      <a:pt x="0" y="1018"/>
                    </a:lnTo>
                    <a:lnTo>
                      <a:pt x="0" y="1169"/>
                    </a:lnTo>
                    <a:lnTo>
                      <a:pt x="53" y="1169"/>
                    </a:lnTo>
                    <a:lnTo>
                      <a:pt x="53" y="1018"/>
                    </a:lnTo>
                    <a:lnTo>
                      <a:pt x="53" y="1018"/>
                    </a:lnTo>
                    <a:close/>
                    <a:moveTo>
                      <a:pt x="53" y="1292"/>
                    </a:moveTo>
                    <a:lnTo>
                      <a:pt x="0" y="1292"/>
                    </a:lnTo>
                    <a:lnTo>
                      <a:pt x="0" y="1442"/>
                    </a:lnTo>
                    <a:lnTo>
                      <a:pt x="53" y="1442"/>
                    </a:lnTo>
                    <a:lnTo>
                      <a:pt x="53" y="1292"/>
                    </a:lnTo>
                    <a:lnTo>
                      <a:pt x="53" y="1292"/>
                    </a:lnTo>
                    <a:close/>
                    <a:moveTo>
                      <a:pt x="53" y="1565"/>
                    </a:moveTo>
                    <a:lnTo>
                      <a:pt x="0" y="1565"/>
                    </a:lnTo>
                    <a:lnTo>
                      <a:pt x="0" y="1716"/>
                    </a:lnTo>
                    <a:lnTo>
                      <a:pt x="53" y="1716"/>
                    </a:lnTo>
                    <a:lnTo>
                      <a:pt x="53" y="1565"/>
                    </a:lnTo>
                    <a:lnTo>
                      <a:pt x="53" y="1565"/>
                    </a:lnTo>
                    <a:close/>
                    <a:moveTo>
                      <a:pt x="53" y="1833"/>
                    </a:moveTo>
                    <a:lnTo>
                      <a:pt x="0" y="1833"/>
                    </a:lnTo>
                    <a:lnTo>
                      <a:pt x="0" y="1907"/>
                    </a:lnTo>
                    <a:lnTo>
                      <a:pt x="53" y="1907"/>
                    </a:lnTo>
                    <a:lnTo>
                      <a:pt x="53" y="1833"/>
                    </a:lnTo>
                    <a:lnTo>
                      <a:pt x="53" y="18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2" name="Freeform 70">
                <a:extLst>
                  <a:ext uri="{FF2B5EF4-FFF2-40B4-BE49-F238E27FC236}">
                    <a16:creationId xmlns:a16="http://schemas.microsoft.com/office/drawing/2014/main" id="{C81076FB-4F1F-8D3F-9F35-684685E7FFD2}"/>
                  </a:ext>
                </a:extLst>
              </p:cNvPr>
              <p:cNvSpPr>
                <a:spLocks/>
              </p:cNvSpPr>
              <p:nvPr/>
            </p:nvSpPr>
            <p:spPr bwMode="auto">
              <a:xfrm>
                <a:off x="2297" y="107"/>
                <a:ext cx="21" cy="1907"/>
              </a:xfrm>
              <a:custGeom>
                <a:avLst/>
                <a:gdLst>
                  <a:gd name="T0" fmla="*/ 21 w 21"/>
                  <a:gd name="T1" fmla="*/ 1907 h 1907"/>
                  <a:gd name="T2" fmla="*/ 0 w 21"/>
                  <a:gd name="T3" fmla="*/ 1907 h 1907"/>
                  <a:gd name="T4" fmla="*/ 0 w 21"/>
                  <a:gd name="T5" fmla="*/ 0 h 1907"/>
                  <a:gd name="T6" fmla="*/ 21 w 21"/>
                  <a:gd name="T7" fmla="*/ 0 h 1907"/>
                  <a:gd name="T8" fmla="*/ 21 w 21"/>
                  <a:gd name="T9" fmla="*/ 1886 h 1907"/>
                  <a:gd name="T10" fmla="*/ 21 w 21"/>
                  <a:gd name="T11" fmla="*/ 1907 h 1907"/>
                </a:gdLst>
                <a:ahLst/>
                <a:cxnLst>
                  <a:cxn ang="0">
                    <a:pos x="T0" y="T1"/>
                  </a:cxn>
                  <a:cxn ang="0">
                    <a:pos x="T2" y="T3"/>
                  </a:cxn>
                  <a:cxn ang="0">
                    <a:pos x="T4" y="T5"/>
                  </a:cxn>
                  <a:cxn ang="0">
                    <a:pos x="T6" y="T7"/>
                  </a:cxn>
                  <a:cxn ang="0">
                    <a:pos x="T8" y="T9"/>
                  </a:cxn>
                  <a:cxn ang="0">
                    <a:pos x="T10" y="T11"/>
                  </a:cxn>
                </a:cxnLst>
                <a:rect l="0" t="0" r="r" b="b"/>
                <a:pathLst>
                  <a:path w="21" h="1907">
                    <a:moveTo>
                      <a:pt x="21" y="1907"/>
                    </a:moveTo>
                    <a:lnTo>
                      <a:pt x="0" y="1907"/>
                    </a:lnTo>
                    <a:lnTo>
                      <a:pt x="0" y="0"/>
                    </a:lnTo>
                    <a:lnTo>
                      <a:pt x="21" y="0"/>
                    </a:lnTo>
                    <a:lnTo>
                      <a:pt x="21" y="1886"/>
                    </a:lnTo>
                    <a:lnTo>
                      <a:pt x="21" y="190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3" name="Freeform 71">
                <a:extLst>
                  <a:ext uri="{FF2B5EF4-FFF2-40B4-BE49-F238E27FC236}">
                    <a16:creationId xmlns:a16="http://schemas.microsoft.com/office/drawing/2014/main" id="{F850B5DF-7A72-3F88-D3E6-9AC3661E8D10}"/>
                  </a:ext>
                </a:extLst>
              </p:cNvPr>
              <p:cNvSpPr>
                <a:spLocks/>
              </p:cNvSpPr>
              <p:nvPr/>
            </p:nvSpPr>
            <p:spPr bwMode="auto">
              <a:xfrm>
                <a:off x="1768" y="107"/>
                <a:ext cx="21" cy="1907"/>
              </a:xfrm>
              <a:custGeom>
                <a:avLst/>
                <a:gdLst>
                  <a:gd name="T0" fmla="*/ 0 w 21"/>
                  <a:gd name="T1" fmla="*/ 0 h 1907"/>
                  <a:gd name="T2" fmla="*/ 21 w 21"/>
                  <a:gd name="T3" fmla="*/ 0 h 1907"/>
                  <a:gd name="T4" fmla="*/ 21 w 21"/>
                  <a:gd name="T5" fmla="*/ 1907 h 1907"/>
                  <a:gd name="T6" fmla="*/ 0 w 21"/>
                  <a:gd name="T7" fmla="*/ 1907 h 1907"/>
                  <a:gd name="T8" fmla="*/ 0 w 21"/>
                  <a:gd name="T9" fmla="*/ 0 h 1907"/>
                  <a:gd name="T10" fmla="*/ 0 w 21"/>
                  <a:gd name="T11" fmla="*/ 0 h 1907"/>
                </a:gdLst>
                <a:ahLst/>
                <a:cxnLst>
                  <a:cxn ang="0">
                    <a:pos x="T0" y="T1"/>
                  </a:cxn>
                  <a:cxn ang="0">
                    <a:pos x="T2" y="T3"/>
                  </a:cxn>
                  <a:cxn ang="0">
                    <a:pos x="T4" y="T5"/>
                  </a:cxn>
                  <a:cxn ang="0">
                    <a:pos x="T6" y="T7"/>
                  </a:cxn>
                  <a:cxn ang="0">
                    <a:pos x="T8" y="T9"/>
                  </a:cxn>
                  <a:cxn ang="0">
                    <a:pos x="T10" y="T11"/>
                  </a:cxn>
                </a:cxnLst>
                <a:rect l="0" t="0" r="r" b="b"/>
                <a:pathLst>
                  <a:path w="21" h="1907">
                    <a:moveTo>
                      <a:pt x="0" y="0"/>
                    </a:moveTo>
                    <a:lnTo>
                      <a:pt x="21" y="0"/>
                    </a:lnTo>
                    <a:lnTo>
                      <a:pt x="21" y="1907"/>
                    </a:lnTo>
                    <a:lnTo>
                      <a:pt x="0" y="1907"/>
                    </a:lnTo>
                    <a:lnTo>
                      <a:pt x="0" y="0"/>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 name="3 way road connector">
              <a:extLst>
                <a:ext uri="{FF2B5EF4-FFF2-40B4-BE49-F238E27FC236}">
                  <a16:creationId xmlns:a16="http://schemas.microsoft.com/office/drawing/2014/main" id="{DDD183FD-FE6F-236C-D65E-609BCA807C7A}"/>
                </a:ext>
              </a:extLst>
            </p:cNvPr>
            <p:cNvGrpSpPr>
              <a:grpSpLocks noChangeAspect="1"/>
            </p:cNvGrpSpPr>
            <p:nvPr/>
          </p:nvGrpSpPr>
          <p:grpSpPr bwMode="auto">
            <a:xfrm rot="16200000">
              <a:off x="5802702" y="1704603"/>
              <a:ext cx="1560917" cy="2316474"/>
              <a:chOff x="2999" y="2008"/>
              <a:chExt cx="1285" cy="1907"/>
            </a:xfrm>
          </p:grpSpPr>
          <p:sp>
            <p:nvSpPr>
              <p:cNvPr id="4" name="Freeform 182">
                <a:extLst>
                  <a:ext uri="{FF2B5EF4-FFF2-40B4-BE49-F238E27FC236}">
                    <a16:creationId xmlns:a16="http://schemas.microsoft.com/office/drawing/2014/main" id="{66968552-E013-27A1-9871-B1A2E4D5DA2C}"/>
                  </a:ext>
                </a:extLst>
              </p:cNvPr>
              <p:cNvSpPr>
                <a:spLocks/>
              </p:cNvSpPr>
              <p:nvPr/>
            </p:nvSpPr>
            <p:spPr bwMode="auto">
              <a:xfrm>
                <a:off x="2999" y="2011"/>
                <a:ext cx="1285" cy="1904"/>
              </a:xfrm>
              <a:custGeom>
                <a:avLst/>
                <a:gdLst>
                  <a:gd name="T0" fmla="*/ 1285 w 1285"/>
                  <a:gd name="T1" fmla="*/ 1271 h 1904"/>
                  <a:gd name="T2" fmla="*/ 1285 w 1285"/>
                  <a:gd name="T3" fmla="*/ 1904 h 1904"/>
                  <a:gd name="T4" fmla="*/ 640 w 1285"/>
                  <a:gd name="T5" fmla="*/ 1904 h 1904"/>
                  <a:gd name="T6" fmla="*/ 640 w 1285"/>
                  <a:gd name="T7" fmla="*/ 1271 h 1904"/>
                  <a:gd name="T8" fmla="*/ 0 w 1285"/>
                  <a:gd name="T9" fmla="*/ 1271 h 1904"/>
                  <a:gd name="T10" fmla="*/ 0 w 1285"/>
                  <a:gd name="T11" fmla="*/ 634 h 1904"/>
                  <a:gd name="T12" fmla="*/ 640 w 1285"/>
                  <a:gd name="T13" fmla="*/ 634 h 1904"/>
                  <a:gd name="T14" fmla="*/ 640 w 1285"/>
                  <a:gd name="T15" fmla="*/ 0 h 1904"/>
                  <a:gd name="T16" fmla="*/ 1285 w 1285"/>
                  <a:gd name="T17" fmla="*/ 0 h 1904"/>
                  <a:gd name="T18" fmla="*/ 1285 w 1285"/>
                  <a:gd name="T19" fmla="*/ 634 h 1904"/>
                  <a:gd name="T20" fmla="*/ 1285 w 1285"/>
                  <a:gd name="T21" fmla="*/ 1271 h 1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5" h="1904">
                    <a:moveTo>
                      <a:pt x="1285" y="1271"/>
                    </a:moveTo>
                    <a:lnTo>
                      <a:pt x="1285" y="1904"/>
                    </a:lnTo>
                    <a:lnTo>
                      <a:pt x="640" y="1904"/>
                    </a:lnTo>
                    <a:lnTo>
                      <a:pt x="640" y="1271"/>
                    </a:lnTo>
                    <a:lnTo>
                      <a:pt x="0" y="1271"/>
                    </a:lnTo>
                    <a:lnTo>
                      <a:pt x="0" y="634"/>
                    </a:lnTo>
                    <a:lnTo>
                      <a:pt x="640" y="634"/>
                    </a:lnTo>
                    <a:lnTo>
                      <a:pt x="640" y="0"/>
                    </a:lnTo>
                    <a:lnTo>
                      <a:pt x="1285" y="0"/>
                    </a:lnTo>
                    <a:lnTo>
                      <a:pt x="1285" y="634"/>
                    </a:lnTo>
                    <a:lnTo>
                      <a:pt x="1285" y="1271"/>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183">
                <a:extLst>
                  <a:ext uri="{FF2B5EF4-FFF2-40B4-BE49-F238E27FC236}">
                    <a16:creationId xmlns:a16="http://schemas.microsoft.com/office/drawing/2014/main" id="{0962FBFC-F22D-9C0E-9E7A-C9B7D810AB1B}"/>
                  </a:ext>
                </a:extLst>
              </p:cNvPr>
              <p:cNvSpPr>
                <a:spLocks/>
              </p:cNvSpPr>
              <p:nvPr/>
            </p:nvSpPr>
            <p:spPr bwMode="auto">
              <a:xfrm>
                <a:off x="2999" y="2011"/>
                <a:ext cx="1285" cy="1904"/>
              </a:xfrm>
              <a:custGeom>
                <a:avLst/>
                <a:gdLst>
                  <a:gd name="T0" fmla="*/ 1285 w 1285"/>
                  <a:gd name="T1" fmla="*/ 1271 h 1904"/>
                  <a:gd name="T2" fmla="*/ 1285 w 1285"/>
                  <a:gd name="T3" fmla="*/ 1904 h 1904"/>
                  <a:gd name="T4" fmla="*/ 640 w 1285"/>
                  <a:gd name="T5" fmla="*/ 1904 h 1904"/>
                  <a:gd name="T6" fmla="*/ 640 w 1285"/>
                  <a:gd name="T7" fmla="*/ 1271 h 1904"/>
                  <a:gd name="T8" fmla="*/ 0 w 1285"/>
                  <a:gd name="T9" fmla="*/ 1271 h 1904"/>
                  <a:gd name="T10" fmla="*/ 0 w 1285"/>
                  <a:gd name="T11" fmla="*/ 634 h 1904"/>
                  <a:gd name="T12" fmla="*/ 640 w 1285"/>
                  <a:gd name="T13" fmla="*/ 634 h 1904"/>
                  <a:gd name="T14" fmla="*/ 640 w 1285"/>
                  <a:gd name="T15" fmla="*/ 0 h 1904"/>
                  <a:gd name="T16" fmla="*/ 1285 w 1285"/>
                  <a:gd name="T17" fmla="*/ 0 h 1904"/>
                  <a:gd name="T18" fmla="*/ 1285 w 1285"/>
                  <a:gd name="T19" fmla="*/ 634 h 1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5" h="1904">
                    <a:moveTo>
                      <a:pt x="1285" y="1271"/>
                    </a:moveTo>
                    <a:lnTo>
                      <a:pt x="1285" y="1904"/>
                    </a:lnTo>
                    <a:lnTo>
                      <a:pt x="640" y="1904"/>
                    </a:lnTo>
                    <a:lnTo>
                      <a:pt x="640" y="1271"/>
                    </a:lnTo>
                    <a:lnTo>
                      <a:pt x="0" y="1271"/>
                    </a:lnTo>
                    <a:lnTo>
                      <a:pt x="0" y="634"/>
                    </a:lnTo>
                    <a:lnTo>
                      <a:pt x="640" y="634"/>
                    </a:lnTo>
                    <a:lnTo>
                      <a:pt x="640" y="0"/>
                    </a:lnTo>
                    <a:lnTo>
                      <a:pt x="1285" y="0"/>
                    </a:lnTo>
                    <a:lnTo>
                      <a:pt x="1285" y="6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184">
                <a:extLst>
                  <a:ext uri="{FF2B5EF4-FFF2-40B4-BE49-F238E27FC236}">
                    <a16:creationId xmlns:a16="http://schemas.microsoft.com/office/drawing/2014/main" id="{3A1476AD-1A5D-4E5F-D778-84B5975C1496}"/>
                  </a:ext>
                </a:extLst>
              </p:cNvPr>
              <p:cNvSpPr>
                <a:spLocks/>
              </p:cNvSpPr>
              <p:nvPr/>
            </p:nvSpPr>
            <p:spPr bwMode="auto">
              <a:xfrm>
                <a:off x="2999" y="2011"/>
                <a:ext cx="670" cy="664"/>
              </a:xfrm>
              <a:custGeom>
                <a:avLst/>
                <a:gdLst>
                  <a:gd name="T0" fmla="*/ 23 w 516"/>
                  <a:gd name="T1" fmla="*/ 512 h 512"/>
                  <a:gd name="T2" fmla="*/ 493 w 516"/>
                  <a:gd name="T3" fmla="*/ 512 h 512"/>
                  <a:gd name="T4" fmla="*/ 516 w 516"/>
                  <a:gd name="T5" fmla="*/ 512 h 512"/>
                  <a:gd name="T6" fmla="*/ 516 w 516"/>
                  <a:gd name="T7" fmla="*/ 489 h 512"/>
                  <a:gd name="T8" fmla="*/ 516 w 516"/>
                  <a:gd name="T9" fmla="*/ 24 h 512"/>
                  <a:gd name="T10" fmla="*/ 516 w 516"/>
                  <a:gd name="T11" fmla="*/ 0 h 512"/>
                  <a:gd name="T12" fmla="*/ 493 w 516"/>
                  <a:gd name="T13" fmla="*/ 0 h 512"/>
                  <a:gd name="T14" fmla="*/ 493 w 516"/>
                  <a:gd name="T15" fmla="*/ 489 h 512"/>
                  <a:gd name="T16" fmla="*/ 0 w 516"/>
                  <a:gd name="T17" fmla="*/ 489 h 512"/>
                  <a:gd name="T18" fmla="*/ 0 w 516"/>
                  <a:gd name="T19" fmla="*/ 512 h 512"/>
                  <a:gd name="T20" fmla="*/ 23 w 516"/>
                  <a:gd name="T21"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6" h="512">
                    <a:moveTo>
                      <a:pt x="23" y="512"/>
                    </a:moveTo>
                    <a:cubicBezTo>
                      <a:pt x="493" y="512"/>
                      <a:pt x="493" y="512"/>
                      <a:pt x="493" y="512"/>
                    </a:cubicBezTo>
                    <a:cubicBezTo>
                      <a:pt x="516" y="512"/>
                      <a:pt x="516" y="512"/>
                      <a:pt x="516" y="512"/>
                    </a:cubicBezTo>
                    <a:cubicBezTo>
                      <a:pt x="516" y="489"/>
                      <a:pt x="516" y="489"/>
                      <a:pt x="516" y="489"/>
                    </a:cubicBezTo>
                    <a:cubicBezTo>
                      <a:pt x="516" y="24"/>
                      <a:pt x="516" y="24"/>
                      <a:pt x="516" y="24"/>
                    </a:cubicBezTo>
                    <a:cubicBezTo>
                      <a:pt x="516" y="10"/>
                      <a:pt x="516" y="6"/>
                      <a:pt x="516" y="0"/>
                    </a:cubicBezTo>
                    <a:cubicBezTo>
                      <a:pt x="510" y="0"/>
                      <a:pt x="493" y="0"/>
                      <a:pt x="493" y="0"/>
                    </a:cubicBezTo>
                    <a:cubicBezTo>
                      <a:pt x="493" y="489"/>
                      <a:pt x="493" y="489"/>
                      <a:pt x="493" y="489"/>
                    </a:cubicBezTo>
                    <a:cubicBezTo>
                      <a:pt x="0" y="489"/>
                      <a:pt x="0" y="489"/>
                      <a:pt x="0" y="489"/>
                    </a:cubicBezTo>
                    <a:cubicBezTo>
                      <a:pt x="0" y="512"/>
                      <a:pt x="0" y="512"/>
                      <a:pt x="0" y="512"/>
                    </a:cubicBezTo>
                    <a:cubicBezTo>
                      <a:pt x="7" y="512"/>
                      <a:pt x="23" y="512"/>
                      <a:pt x="23" y="5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185">
                <a:extLst>
                  <a:ext uri="{FF2B5EF4-FFF2-40B4-BE49-F238E27FC236}">
                    <a16:creationId xmlns:a16="http://schemas.microsoft.com/office/drawing/2014/main" id="{2C9A24F1-C7EF-774A-F529-6E4F6DD4E8E6}"/>
                  </a:ext>
                </a:extLst>
              </p:cNvPr>
              <p:cNvSpPr>
                <a:spLocks/>
              </p:cNvSpPr>
              <p:nvPr/>
            </p:nvSpPr>
            <p:spPr bwMode="auto">
              <a:xfrm>
                <a:off x="2999" y="3257"/>
                <a:ext cx="670" cy="658"/>
              </a:xfrm>
              <a:custGeom>
                <a:avLst/>
                <a:gdLst>
                  <a:gd name="T0" fmla="*/ 516 w 516"/>
                  <a:gd name="T1" fmla="*/ 484 h 507"/>
                  <a:gd name="T2" fmla="*/ 516 w 516"/>
                  <a:gd name="T3" fmla="*/ 23 h 507"/>
                  <a:gd name="T4" fmla="*/ 516 w 516"/>
                  <a:gd name="T5" fmla="*/ 0 h 507"/>
                  <a:gd name="T6" fmla="*/ 493 w 516"/>
                  <a:gd name="T7" fmla="*/ 0 h 507"/>
                  <a:gd name="T8" fmla="*/ 23 w 516"/>
                  <a:gd name="T9" fmla="*/ 0 h 507"/>
                  <a:gd name="T10" fmla="*/ 0 w 516"/>
                  <a:gd name="T11" fmla="*/ 0 h 507"/>
                  <a:gd name="T12" fmla="*/ 0 w 516"/>
                  <a:gd name="T13" fmla="*/ 23 h 507"/>
                  <a:gd name="T14" fmla="*/ 493 w 516"/>
                  <a:gd name="T15" fmla="*/ 23 h 507"/>
                  <a:gd name="T16" fmla="*/ 493 w 516"/>
                  <a:gd name="T17" fmla="*/ 507 h 507"/>
                  <a:gd name="T18" fmla="*/ 516 w 516"/>
                  <a:gd name="T19" fmla="*/ 507 h 507"/>
                  <a:gd name="T20" fmla="*/ 516 w 516"/>
                  <a:gd name="T21" fmla="*/ 484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6" h="507">
                    <a:moveTo>
                      <a:pt x="516" y="484"/>
                    </a:moveTo>
                    <a:cubicBezTo>
                      <a:pt x="516" y="23"/>
                      <a:pt x="516" y="23"/>
                      <a:pt x="516" y="23"/>
                    </a:cubicBezTo>
                    <a:cubicBezTo>
                      <a:pt x="516" y="0"/>
                      <a:pt x="516" y="0"/>
                      <a:pt x="516" y="0"/>
                    </a:cubicBezTo>
                    <a:cubicBezTo>
                      <a:pt x="493" y="0"/>
                      <a:pt x="493" y="0"/>
                      <a:pt x="493" y="0"/>
                    </a:cubicBezTo>
                    <a:cubicBezTo>
                      <a:pt x="23" y="0"/>
                      <a:pt x="23" y="0"/>
                      <a:pt x="23" y="0"/>
                    </a:cubicBezTo>
                    <a:cubicBezTo>
                      <a:pt x="23" y="0"/>
                      <a:pt x="8" y="0"/>
                      <a:pt x="0" y="0"/>
                    </a:cubicBezTo>
                    <a:cubicBezTo>
                      <a:pt x="0" y="23"/>
                      <a:pt x="0" y="23"/>
                      <a:pt x="0" y="23"/>
                    </a:cubicBezTo>
                    <a:cubicBezTo>
                      <a:pt x="493" y="23"/>
                      <a:pt x="493" y="23"/>
                      <a:pt x="493" y="23"/>
                    </a:cubicBezTo>
                    <a:cubicBezTo>
                      <a:pt x="493" y="507"/>
                      <a:pt x="493" y="507"/>
                      <a:pt x="493" y="507"/>
                    </a:cubicBezTo>
                    <a:cubicBezTo>
                      <a:pt x="516" y="507"/>
                      <a:pt x="516" y="507"/>
                      <a:pt x="516" y="507"/>
                    </a:cubicBezTo>
                    <a:lnTo>
                      <a:pt x="516" y="48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86">
                <a:extLst>
                  <a:ext uri="{FF2B5EF4-FFF2-40B4-BE49-F238E27FC236}">
                    <a16:creationId xmlns:a16="http://schemas.microsoft.com/office/drawing/2014/main" id="{83BBF0E8-9308-6193-ABD2-EB10665DCA77}"/>
                  </a:ext>
                </a:extLst>
              </p:cNvPr>
              <p:cNvSpPr>
                <a:spLocks/>
              </p:cNvSpPr>
              <p:nvPr/>
            </p:nvSpPr>
            <p:spPr bwMode="auto">
              <a:xfrm>
                <a:off x="4253" y="2011"/>
                <a:ext cx="31" cy="1904"/>
              </a:xfrm>
              <a:custGeom>
                <a:avLst/>
                <a:gdLst>
                  <a:gd name="T0" fmla="*/ 24 w 24"/>
                  <a:gd name="T1" fmla="*/ 1445 h 1468"/>
                  <a:gd name="T2" fmla="*/ 24 w 24"/>
                  <a:gd name="T3" fmla="*/ 0 h 1468"/>
                  <a:gd name="T4" fmla="*/ 0 w 24"/>
                  <a:gd name="T5" fmla="*/ 0 h 1468"/>
                  <a:gd name="T6" fmla="*/ 1 w 24"/>
                  <a:gd name="T7" fmla="*/ 24 h 1468"/>
                  <a:gd name="T8" fmla="*/ 1 w 24"/>
                  <a:gd name="T9" fmla="*/ 1445 h 1468"/>
                  <a:gd name="T10" fmla="*/ 1 w 24"/>
                  <a:gd name="T11" fmla="*/ 1468 h 1468"/>
                  <a:gd name="T12" fmla="*/ 24 w 24"/>
                  <a:gd name="T13" fmla="*/ 1468 h 1468"/>
                </a:gdLst>
                <a:ahLst/>
                <a:cxnLst>
                  <a:cxn ang="0">
                    <a:pos x="T0" y="T1"/>
                  </a:cxn>
                  <a:cxn ang="0">
                    <a:pos x="T2" y="T3"/>
                  </a:cxn>
                  <a:cxn ang="0">
                    <a:pos x="T4" y="T5"/>
                  </a:cxn>
                  <a:cxn ang="0">
                    <a:pos x="T6" y="T7"/>
                  </a:cxn>
                  <a:cxn ang="0">
                    <a:pos x="T8" y="T9"/>
                  </a:cxn>
                  <a:cxn ang="0">
                    <a:pos x="T10" y="T11"/>
                  </a:cxn>
                  <a:cxn ang="0">
                    <a:pos x="T12" y="T13"/>
                  </a:cxn>
                </a:cxnLst>
                <a:rect l="0" t="0" r="r" b="b"/>
                <a:pathLst>
                  <a:path w="24" h="1468">
                    <a:moveTo>
                      <a:pt x="24" y="1445"/>
                    </a:moveTo>
                    <a:cubicBezTo>
                      <a:pt x="24" y="0"/>
                      <a:pt x="24" y="0"/>
                      <a:pt x="24" y="0"/>
                    </a:cubicBezTo>
                    <a:cubicBezTo>
                      <a:pt x="0" y="0"/>
                      <a:pt x="0" y="0"/>
                      <a:pt x="0" y="0"/>
                    </a:cubicBezTo>
                    <a:cubicBezTo>
                      <a:pt x="0" y="8"/>
                      <a:pt x="1" y="24"/>
                      <a:pt x="1" y="24"/>
                    </a:cubicBezTo>
                    <a:cubicBezTo>
                      <a:pt x="1" y="1445"/>
                      <a:pt x="1" y="1445"/>
                      <a:pt x="1" y="1445"/>
                    </a:cubicBezTo>
                    <a:cubicBezTo>
                      <a:pt x="1" y="1468"/>
                      <a:pt x="1" y="1468"/>
                      <a:pt x="1" y="1468"/>
                    </a:cubicBezTo>
                    <a:cubicBezTo>
                      <a:pt x="24" y="1468"/>
                      <a:pt x="24" y="1468"/>
                      <a:pt x="24" y="146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87">
                <a:extLst>
                  <a:ext uri="{FF2B5EF4-FFF2-40B4-BE49-F238E27FC236}">
                    <a16:creationId xmlns:a16="http://schemas.microsoft.com/office/drawing/2014/main" id="{261C9608-02E5-9AC5-A1AD-FC273F3B7C74}"/>
                  </a:ext>
                </a:extLst>
              </p:cNvPr>
              <p:cNvSpPr>
                <a:spLocks/>
              </p:cNvSpPr>
              <p:nvPr/>
            </p:nvSpPr>
            <p:spPr bwMode="auto">
              <a:xfrm>
                <a:off x="2999" y="2008"/>
                <a:ext cx="985" cy="1902"/>
              </a:xfrm>
              <a:custGeom>
                <a:avLst/>
                <a:gdLst>
                  <a:gd name="T0" fmla="*/ 985 w 985"/>
                  <a:gd name="T1" fmla="*/ 75 h 1902"/>
                  <a:gd name="T2" fmla="*/ 933 w 985"/>
                  <a:gd name="T3" fmla="*/ 75 h 1902"/>
                  <a:gd name="T4" fmla="*/ 933 w 985"/>
                  <a:gd name="T5" fmla="*/ 0 h 1902"/>
                  <a:gd name="T6" fmla="*/ 985 w 985"/>
                  <a:gd name="T7" fmla="*/ 0 h 1902"/>
                  <a:gd name="T8" fmla="*/ 985 w 985"/>
                  <a:gd name="T9" fmla="*/ 75 h 1902"/>
                  <a:gd name="T10" fmla="*/ 985 w 985"/>
                  <a:gd name="T11" fmla="*/ 198 h 1902"/>
                  <a:gd name="T12" fmla="*/ 933 w 985"/>
                  <a:gd name="T13" fmla="*/ 198 h 1902"/>
                  <a:gd name="T14" fmla="*/ 933 w 985"/>
                  <a:gd name="T15" fmla="*/ 347 h 1902"/>
                  <a:gd name="T16" fmla="*/ 985 w 985"/>
                  <a:gd name="T17" fmla="*/ 347 h 1902"/>
                  <a:gd name="T18" fmla="*/ 985 w 985"/>
                  <a:gd name="T19" fmla="*/ 198 h 1902"/>
                  <a:gd name="T20" fmla="*/ 985 w 985"/>
                  <a:gd name="T21" fmla="*/ 470 h 1902"/>
                  <a:gd name="T22" fmla="*/ 933 w 985"/>
                  <a:gd name="T23" fmla="*/ 470 h 1902"/>
                  <a:gd name="T24" fmla="*/ 933 w 985"/>
                  <a:gd name="T25" fmla="*/ 621 h 1902"/>
                  <a:gd name="T26" fmla="*/ 985 w 985"/>
                  <a:gd name="T27" fmla="*/ 621 h 1902"/>
                  <a:gd name="T28" fmla="*/ 985 w 985"/>
                  <a:gd name="T29" fmla="*/ 470 h 1902"/>
                  <a:gd name="T30" fmla="*/ 985 w 985"/>
                  <a:gd name="T31" fmla="*/ 743 h 1902"/>
                  <a:gd name="T32" fmla="*/ 933 w 985"/>
                  <a:gd name="T33" fmla="*/ 743 h 1902"/>
                  <a:gd name="T34" fmla="*/ 933 w 985"/>
                  <a:gd name="T35" fmla="*/ 893 h 1902"/>
                  <a:gd name="T36" fmla="*/ 985 w 985"/>
                  <a:gd name="T37" fmla="*/ 893 h 1902"/>
                  <a:gd name="T38" fmla="*/ 985 w 985"/>
                  <a:gd name="T39" fmla="*/ 743 h 1902"/>
                  <a:gd name="T40" fmla="*/ 985 w 985"/>
                  <a:gd name="T41" fmla="*/ 1016 h 1902"/>
                  <a:gd name="T42" fmla="*/ 933 w 985"/>
                  <a:gd name="T43" fmla="*/ 1016 h 1902"/>
                  <a:gd name="T44" fmla="*/ 933 w 985"/>
                  <a:gd name="T45" fmla="*/ 1165 h 1902"/>
                  <a:gd name="T46" fmla="*/ 985 w 985"/>
                  <a:gd name="T47" fmla="*/ 1165 h 1902"/>
                  <a:gd name="T48" fmla="*/ 985 w 985"/>
                  <a:gd name="T49" fmla="*/ 1016 h 1902"/>
                  <a:gd name="T50" fmla="*/ 985 w 985"/>
                  <a:gd name="T51" fmla="*/ 1288 h 1902"/>
                  <a:gd name="T52" fmla="*/ 933 w 985"/>
                  <a:gd name="T53" fmla="*/ 1288 h 1902"/>
                  <a:gd name="T54" fmla="*/ 933 w 985"/>
                  <a:gd name="T55" fmla="*/ 1439 h 1902"/>
                  <a:gd name="T56" fmla="*/ 985 w 985"/>
                  <a:gd name="T57" fmla="*/ 1439 h 1902"/>
                  <a:gd name="T58" fmla="*/ 985 w 985"/>
                  <a:gd name="T59" fmla="*/ 1288 h 1902"/>
                  <a:gd name="T60" fmla="*/ 985 w 985"/>
                  <a:gd name="T61" fmla="*/ 1562 h 1902"/>
                  <a:gd name="T62" fmla="*/ 933 w 985"/>
                  <a:gd name="T63" fmla="*/ 1562 h 1902"/>
                  <a:gd name="T64" fmla="*/ 933 w 985"/>
                  <a:gd name="T65" fmla="*/ 1711 h 1902"/>
                  <a:gd name="T66" fmla="*/ 985 w 985"/>
                  <a:gd name="T67" fmla="*/ 1711 h 1902"/>
                  <a:gd name="T68" fmla="*/ 985 w 985"/>
                  <a:gd name="T69" fmla="*/ 1562 h 1902"/>
                  <a:gd name="T70" fmla="*/ 985 w 985"/>
                  <a:gd name="T71" fmla="*/ 1829 h 1902"/>
                  <a:gd name="T72" fmla="*/ 933 w 985"/>
                  <a:gd name="T73" fmla="*/ 1829 h 1902"/>
                  <a:gd name="T74" fmla="*/ 933 w 985"/>
                  <a:gd name="T75" fmla="*/ 1902 h 1902"/>
                  <a:gd name="T76" fmla="*/ 985 w 985"/>
                  <a:gd name="T77" fmla="*/ 1902 h 1902"/>
                  <a:gd name="T78" fmla="*/ 985 w 985"/>
                  <a:gd name="T79" fmla="*/ 1829 h 1902"/>
                  <a:gd name="T80" fmla="*/ 0 w 985"/>
                  <a:gd name="T81" fmla="*/ 929 h 1902"/>
                  <a:gd name="T82" fmla="*/ 0 w 985"/>
                  <a:gd name="T83" fmla="*/ 982 h 1902"/>
                  <a:gd name="T84" fmla="*/ 77 w 985"/>
                  <a:gd name="T85" fmla="*/ 982 h 1902"/>
                  <a:gd name="T86" fmla="*/ 77 w 985"/>
                  <a:gd name="T87" fmla="*/ 929 h 1902"/>
                  <a:gd name="T88" fmla="*/ 0 w 985"/>
                  <a:gd name="T89" fmla="*/ 929 h 1902"/>
                  <a:gd name="T90" fmla="*/ 196 w 985"/>
                  <a:gd name="T91" fmla="*/ 929 h 1902"/>
                  <a:gd name="T92" fmla="*/ 196 w 985"/>
                  <a:gd name="T93" fmla="*/ 982 h 1902"/>
                  <a:gd name="T94" fmla="*/ 347 w 985"/>
                  <a:gd name="T95" fmla="*/ 982 h 1902"/>
                  <a:gd name="T96" fmla="*/ 347 w 985"/>
                  <a:gd name="T97" fmla="*/ 929 h 1902"/>
                  <a:gd name="T98" fmla="*/ 196 w 985"/>
                  <a:gd name="T99" fmla="*/ 929 h 1902"/>
                  <a:gd name="T100" fmla="*/ 470 w 985"/>
                  <a:gd name="T101" fmla="*/ 929 h 1902"/>
                  <a:gd name="T102" fmla="*/ 470 w 985"/>
                  <a:gd name="T103" fmla="*/ 982 h 1902"/>
                  <a:gd name="T104" fmla="*/ 619 w 985"/>
                  <a:gd name="T105" fmla="*/ 982 h 1902"/>
                  <a:gd name="T106" fmla="*/ 619 w 985"/>
                  <a:gd name="T107" fmla="*/ 929 h 1902"/>
                  <a:gd name="T108" fmla="*/ 470 w 985"/>
                  <a:gd name="T109" fmla="*/ 929 h 1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5" h="1902">
                    <a:moveTo>
                      <a:pt x="985" y="75"/>
                    </a:moveTo>
                    <a:lnTo>
                      <a:pt x="933" y="75"/>
                    </a:lnTo>
                    <a:lnTo>
                      <a:pt x="933" y="0"/>
                    </a:lnTo>
                    <a:lnTo>
                      <a:pt x="985" y="0"/>
                    </a:lnTo>
                    <a:lnTo>
                      <a:pt x="985" y="75"/>
                    </a:lnTo>
                    <a:close/>
                    <a:moveTo>
                      <a:pt x="985" y="198"/>
                    </a:moveTo>
                    <a:lnTo>
                      <a:pt x="933" y="198"/>
                    </a:lnTo>
                    <a:lnTo>
                      <a:pt x="933" y="347"/>
                    </a:lnTo>
                    <a:lnTo>
                      <a:pt x="985" y="347"/>
                    </a:lnTo>
                    <a:lnTo>
                      <a:pt x="985" y="198"/>
                    </a:lnTo>
                    <a:close/>
                    <a:moveTo>
                      <a:pt x="985" y="470"/>
                    </a:moveTo>
                    <a:lnTo>
                      <a:pt x="933" y="470"/>
                    </a:lnTo>
                    <a:lnTo>
                      <a:pt x="933" y="621"/>
                    </a:lnTo>
                    <a:lnTo>
                      <a:pt x="985" y="621"/>
                    </a:lnTo>
                    <a:lnTo>
                      <a:pt x="985" y="470"/>
                    </a:lnTo>
                    <a:close/>
                    <a:moveTo>
                      <a:pt x="985" y="743"/>
                    </a:moveTo>
                    <a:lnTo>
                      <a:pt x="933" y="743"/>
                    </a:lnTo>
                    <a:lnTo>
                      <a:pt x="933" y="893"/>
                    </a:lnTo>
                    <a:lnTo>
                      <a:pt x="985" y="893"/>
                    </a:lnTo>
                    <a:lnTo>
                      <a:pt x="985" y="743"/>
                    </a:lnTo>
                    <a:close/>
                    <a:moveTo>
                      <a:pt x="985" y="1016"/>
                    </a:moveTo>
                    <a:lnTo>
                      <a:pt x="933" y="1016"/>
                    </a:lnTo>
                    <a:lnTo>
                      <a:pt x="933" y="1165"/>
                    </a:lnTo>
                    <a:lnTo>
                      <a:pt x="985" y="1165"/>
                    </a:lnTo>
                    <a:lnTo>
                      <a:pt x="985" y="1016"/>
                    </a:lnTo>
                    <a:close/>
                    <a:moveTo>
                      <a:pt x="985" y="1288"/>
                    </a:moveTo>
                    <a:lnTo>
                      <a:pt x="933" y="1288"/>
                    </a:lnTo>
                    <a:lnTo>
                      <a:pt x="933" y="1439"/>
                    </a:lnTo>
                    <a:lnTo>
                      <a:pt x="985" y="1439"/>
                    </a:lnTo>
                    <a:lnTo>
                      <a:pt x="985" y="1288"/>
                    </a:lnTo>
                    <a:close/>
                    <a:moveTo>
                      <a:pt x="985" y="1562"/>
                    </a:moveTo>
                    <a:lnTo>
                      <a:pt x="933" y="1562"/>
                    </a:lnTo>
                    <a:lnTo>
                      <a:pt x="933" y="1711"/>
                    </a:lnTo>
                    <a:lnTo>
                      <a:pt x="985" y="1711"/>
                    </a:lnTo>
                    <a:lnTo>
                      <a:pt x="985" y="1562"/>
                    </a:lnTo>
                    <a:close/>
                    <a:moveTo>
                      <a:pt x="985" y="1829"/>
                    </a:moveTo>
                    <a:lnTo>
                      <a:pt x="933" y="1829"/>
                    </a:lnTo>
                    <a:lnTo>
                      <a:pt x="933" y="1902"/>
                    </a:lnTo>
                    <a:lnTo>
                      <a:pt x="985" y="1902"/>
                    </a:lnTo>
                    <a:lnTo>
                      <a:pt x="985" y="1829"/>
                    </a:lnTo>
                    <a:close/>
                    <a:moveTo>
                      <a:pt x="0" y="929"/>
                    </a:moveTo>
                    <a:lnTo>
                      <a:pt x="0" y="982"/>
                    </a:lnTo>
                    <a:lnTo>
                      <a:pt x="77" y="982"/>
                    </a:lnTo>
                    <a:lnTo>
                      <a:pt x="77" y="929"/>
                    </a:lnTo>
                    <a:lnTo>
                      <a:pt x="0" y="929"/>
                    </a:lnTo>
                    <a:close/>
                    <a:moveTo>
                      <a:pt x="196" y="929"/>
                    </a:moveTo>
                    <a:lnTo>
                      <a:pt x="196" y="982"/>
                    </a:lnTo>
                    <a:lnTo>
                      <a:pt x="347" y="982"/>
                    </a:lnTo>
                    <a:lnTo>
                      <a:pt x="347" y="929"/>
                    </a:lnTo>
                    <a:lnTo>
                      <a:pt x="196" y="929"/>
                    </a:lnTo>
                    <a:close/>
                    <a:moveTo>
                      <a:pt x="470" y="929"/>
                    </a:moveTo>
                    <a:lnTo>
                      <a:pt x="470" y="982"/>
                    </a:lnTo>
                    <a:lnTo>
                      <a:pt x="619" y="982"/>
                    </a:lnTo>
                    <a:lnTo>
                      <a:pt x="619" y="929"/>
                    </a:lnTo>
                    <a:lnTo>
                      <a:pt x="470" y="9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88">
                <a:extLst>
                  <a:ext uri="{FF2B5EF4-FFF2-40B4-BE49-F238E27FC236}">
                    <a16:creationId xmlns:a16="http://schemas.microsoft.com/office/drawing/2014/main" id="{09EB1F4B-D8CE-AFE3-0C94-6805D7438B48}"/>
                  </a:ext>
                </a:extLst>
              </p:cNvPr>
              <p:cNvSpPr>
                <a:spLocks/>
              </p:cNvSpPr>
              <p:nvPr/>
            </p:nvSpPr>
            <p:spPr bwMode="auto">
              <a:xfrm>
                <a:off x="2999" y="2011"/>
                <a:ext cx="709" cy="703"/>
              </a:xfrm>
              <a:custGeom>
                <a:avLst/>
                <a:gdLst>
                  <a:gd name="T0" fmla="*/ 709 w 709"/>
                  <a:gd name="T1" fmla="*/ 703 h 703"/>
                  <a:gd name="T2" fmla="*/ 0 w 709"/>
                  <a:gd name="T3" fmla="*/ 703 h 703"/>
                  <a:gd name="T4" fmla="*/ 0 w 709"/>
                  <a:gd name="T5" fmla="*/ 682 h 703"/>
                  <a:gd name="T6" fmla="*/ 688 w 709"/>
                  <a:gd name="T7" fmla="*/ 682 h 703"/>
                  <a:gd name="T8" fmla="*/ 688 w 709"/>
                  <a:gd name="T9" fmla="*/ 0 h 703"/>
                  <a:gd name="T10" fmla="*/ 709 w 709"/>
                  <a:gd name="T11" fmla="*/ 0 h 703"/>
                  <a:gd name="T12" fmla="*/ 709 w 709"/>
                  <a:gd name="T13" fmla="*/ 682 h 703"/>
                  <a:gd name="T14" fmla="*/ 709 w 709"/>
                  <a:gd name="T15" fmla="*/ 703 h 7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9" h="703">
                    <a:moveTo>
                      <a:pt x="709" y="703"/>
                    </a:moveTo>
                    <a:lnTo>
                      <a:pt x="0" y="703"/>
                    </a:lnTo>
                    <a:lnTo>
                      <a:pt x="0" y="682"/>
                    </a:lnTo>
                    <a:lnTo>
                      <a:pt x="688" y="682"/>
                    </a:lnTo>
                    <a:lnTo>
                      <a:pt x="688" y="0"/>
                    </a:lnTo>
                    <a:lnTo>
                      <a:pt x="709" y="0"/>
                    </a:lnTo>
                    <a:lnTo>
                      <a:pt x="709" y="682"/>
                    </a:lnTo>
                    <a:lnTo>
                      <a:pt x="709" y="70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89">
                <a:extLst>
                  <a:ext uri="{FF2B5EF4-FFF2-40B4-BE49-F238E27FC236}">
                    <a16:creationId xmlns:a16="http://schemas.microsoft.com/office/drawing/2014/main" id="{8F4B5686-6EEA-0F22-5283-09419C8AF1AB}"/>
                  </a:ext>
                </a:extLst>
              </p:cNvPr>
              <p:cNvSpPr>
                <a:spLocks/>
              </p:cNvSpPr>
              <p:nvPr/>
            </p:nvSpPr>
            <p:spPr bwMode="auto">
              <a:xfrm>
                <a:off x="4214" y="2011"/>
                <a:ext cx="21" cy="1904"/>
              </a:xfrm>
              <a:custGeom>
                <a:avLst/>
                <a:gdLst>
                  <a:gd name="T0" fmla="*/ 21 w 21"/>
                  <a:gd name="T1" fmla="*/ 1904 h 1904"/>
                  <a:gd name="T2" fmla="*/ 0 w 21"/>
                  <a:gd name="T3" fmla="*/ 1904 h 1904"/>
                  <a:gd name="T4" fmla="*/ 0 w 21"/>
                  <a:gd name="T5" fmla="*/ 0 h 1904"/>
                  <a:gd name="T6" fmla="*/ 21 w 21"/>
                  <a:gd name="T7" fmla="*/ 0 h 1904"/>
                  <a:gd name="T8" fmla="*/ 21 w 21"/>
                  <a:gd name="T9" fmla="*/ 1883 h 1904"/>
                  <a:gd name="T10" fmla="*/ 21 w 21"/>
                  <a:gd name="T11" fmla="*/ 1904 h 1904"/>
                </a:gdLst>
                <a:ahLst/>
                <a:cxnLst>
                  <a:cxn ang="0">
                    <a:pos x="T0" y="T1"/>
                  </a:cxn>
                  <a:cxn ang="0">
                    <a:pos x="T2" y="T3"/>
                  </a:cxn>
                  <a:cxn ang="0">
                    <a:pos x="T4" y="T5"/>
                  </a:cxn>
                  <a:cxn ang="0">
                    <a:pos x="T6" y="T7"/>
                  </a:cxn>
                  <a:cxn ang="0">
                    <a:pos x="T8" y="T9"/>
                  </a:cxn>
                  <a:cxn ang="0">
                    <a:pos x="T10" y="T11"/>
                  </a:cxn>
                </a:cxnLst>
                <a:rect l="0" t="0" r="r" b="b"/>
                <a:pathLst>
                  <a:path w="21" h="1904">
                    <a:moveTo>
                      <a:pt x="21" y="1904"/>
                    </a:moveTo>
                    <a:lnTo>
                      <a:pt x="0" y="1904"/>
                    </a:lnTo>
                    <a:lnTo>
                      <a:pt x="0" y="0"/>
                    </a:lnTo>
                    <a:lnTo>
                      <a:pt x="21" y="0"/>
                    </a:lnTo>
                    <a:lnTo>
                      <a:pt x="21" y="1883"/>
                    </a:lnTo>
                    <a:lnTo>
                      <a:pt x="21" y="1904"/>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90">
                <a:extLst>
                  <a:ext uri="{FF2B5EF4-FFF2-40B4-BE49-F238E27FC236}">
                    <a16:creationId xmlns:a16="http://schemas.microsoft.com/office/drawing/2014/main" id="{48FF9115-3A42-DE16-3CD9-619459A24BB5}"/>
                  </a:ext>
                </a:extLst>
              </p:cNvPr>
              <p:cNvSpPr>
                <a:spLocks/>
              </p:cNvSpPr>
              <p:nvPr/>
            </p:nvSpPr>
            <p:spPr bwMode="auto">
              <a:xfrm>
                <a:off x="4214" y="2011"/>
                <a:ext cx="21" cy="1904"/>
              </a:xfrm>
              <a:custGeom>
                <a:avLst/>
                <a:gdLst>
                  <a:gd name="T0" fmla="*/ 21 w 21"/>
                  <a:gd name="T1" fmla="*/ 1904 h 1904"/>
                  <a:gd name="T2" fmla="*/ 0 w 21"/>
                  <a:gd name="T3" fmla="*/ 1904 h 1904"/>
                  <a:gd name="T4" fmla="*/ 0 w 21"/>
                  <a:gd name="T5" fmla="*/ 0 h 1904"/>
                  <a:gd name="T6" fmla="*/ 21 w 21"/>
                  <a:gd name="T7" fmla="*/ 0 h 1904"/>
                  <a:gd name="T8" fmla="*/ 21 w 21"/>
                  <a:gd name="T9" fmla="*/ 1883 h 1904"/>
                </a:gdLst>
                <a:ahLst/>
                <a:cxnLst>
                  <a:cxn ang="0">
                    <a:pos x="T0" y="T1"/>
                  </a:cxn>
                  <a:cxn ang="0">
                    <a:pos x="T2" y="T3"/>
                  </a:cxn>
                  <a:cxn ang="0">
                    <a:pos x="T4" y="T5"/>
                  </a:cxn>
                  <a:cxn ang="0">
                    <a:pos x="T6" y="T7"/>
                  </a:cxn>
                  <a:cxn ang="0">
                    <a:pos x="T8" y="T9"/>
                  </a:cxn>
                </a:cxnLst>
                <a:rect l="0" t="0" r="r" b="b"/>
                <a:pathLst>
                  <a:path w="21" h="1904">
                    <a:moveTo>
                      <a:pt x="21" y="1904"/>
                    </a:moveTo>
                    <a:lnTo>
                      <a:pt x="0" y="1904"/>
                    </a:lnTo>
                    <a:lnTo>
                      <a:pt x="0" y="0"/>
                    </a:lnTo>
                    <a:lnTo>
                      <a:pt x="21" y="0"/>
                    </a:lnTo>
                    <a:lnTo>
                      <a:pt x="21" y="18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91">
                <a:extLst>
                  <a:ext uri="{FF2B5EF4-FFF2-40B4-BE49-F238E27FC236}">
                    <a16:creationId xmlns:a16="http://schemas.microsoft.com/office/drawing/2014/main" id="{9C415730-ED16-EBA4-D41D-B750D1AE7A6C}"/>
                  </a:ext>
                </a:extLst>
              </p:cNvPr>
              <p:cNvSpPr>
                <a:spLocks/>
              </p:cNvSpPr>
              <p:nvPr/>
            </p:nvSpPr>
            <p:spPr bwMode="auto">
              <a:xfrm>
                <a:off x="2999" y="3218"/>
                <a:ext cx="709" cy="697"/>
              </a:xfrm>
              <a:custGeom>
                <a:avLst/>
                <a:gdLst>
                  <a:gd name="T0" fmla="*/ 709 w 709"/>
                  <a:gd name="T1" fmla="*/ 0 h 697"/>
                  <a:gd name="T2" fmla="*/ 709 w 709"/>
                  <a:gd name="T3" fmla="*/ 697 h 697"/>
                  <a:gd name="T4" fmla="*/ 688 w 709"/>
                  <a:gd name="T5" fmla="*/ 697 h 697"/>
                  <a:gd name="T6" fmla="*/ 688 w 709"/>
                  <a:gd name="T7" fmla="*/ 20 h 697"/>
                  <a:gd name="T8" fmla="*/ 0 w 709"/>
                  <a:gd name="T9" fmla="*/ 20 h 697"/>
                  <a:gd name="T10" fmla="*/ 0 w 709"/>
                  <a:gd name="T11" fmla="*/ 0 h 697"/>
                  <a:gd name="T12" fmla="*/ 688 w 709"/>
                  <a:gd name="T13" fmla="*/ 0 h 697"/>
                  <a:gd name="T14" fmla="*/ 709 w 709"/>
                  <a:gd name="T15" fmla="*/ 0 h 6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9" h="697">
                    <a:moveTo>
                      <a:pt x="709" y="0"/>
                    </a:moveTo>
                    <a:lnTo>
                      <a:pt x="709" y="697"/>
                    </a:lnTo>
                    <a:lnTo>
                      <a:pt x="688" y="697"/>
                    </a:lnTo>
                    <a:lnTo>
                      <a:pt x="688" y="20"/>
                    </a:lnTo>
                    <a:lnTo>
                      <a:pt x="0" y="20"/>
                    </a:lnTo>
                    <a:lnTo>
                      <a:pt x="0" y="0"/>
                    </a:lnTo>
                    <a:lnTo>
                      <a:pt x="688" y="0"/>
                    </a:lnTo>
                    <a:lnTo>
                      <a:pt x="709"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 name="3 way road connector">
              <a:extLst>
                <a:ext uri="{FF2B5EF4-FFF2-40B4-BE49-F238E27FC236}">
                  <a16:creationId xmlns:a16="http://schemas.microsoft.com/office/drawing/2014/main" id="{6BB0A17A-8726-627A-9A36-2B86D0B52A1C}"/>
                </a:ext>
              </a:extLst>
            </p:cNvPr>
            <p:cNvGrpSpPr>
              <a:grpSpLocks noChangeAspect="1"/>
            </p:cNvGrpSpPr>
            <p:nvPr/>
          </p:nvGrpSpPr>
          <p:grpSpPr bwMode="auto">
            <a:xfrm rot="16200000">
              <a:off x="8112497" y="1698187"/>
              <a:ext cx="1566991" cy="2328622"/>
              <a:chOff x="2994" y="2003"/>
              <a:chExt cx="1290" cy="1917"/>
            </a:xfrm>
          </p:grpSpPr>
          <p:sp>
            <p:nvSpPr>
              <p:cNvPr id="31" name="Freeform 182">
                <a:extLst>
                  <a:ext uri="{FF2B5EF4-FFF2-40B4-BE49-F238E27FC236}">
                    <a16:creationId xmlns:a16="http://schemas.microsoft.com/office/drawing/2014/main" id="{D70EF2AD-917F-A826-5242-1A0615B6F3E5}"/>
                  </a:ext>
                </a:extLst>
              </p:cNvPr>
              <p:cNvSpPr>
                <a:spLocks/>
              </p:cNvSpPr>
              <p:nvPr/>
            </p:nvSpPr>
            <p:spPr bwMode="auto">
              <a:xfrm>
                <a:off x="2999" y="2011"/>
                <a:ext cx="1285" cy="1904"/>
              </a:xfrm>
              <a:custGeom>
                <a:avLst/>
                <a:gdLst>
                  <a:gd name="T0" fmla="*/ 1285 w 1285"/>
                  <a:gd name="T1" fmla="*/ 1271 h 1904"/>
                  <a:gd name="T2" fmla="*/ 1285 w 1285"/>
                  <a:gd name="T3" fmla="*/ 1904 h 1904"/>
                  <a:gd name="T4" fmla="*/ 640 w 1285"/>
                  <a:gd name="T5" fmla="*/ 1904 h 1904"/>
                  <a:gd name="T6" fmla="*/ 640 w 1285"/>
                  <a:gd name="T7" fmla="*/ 1271 h 1904"/>
                  <a:gd name="T8" fmla="*/ 0 w 1285"/>
                  <a:gd name="T9" fmla="*/ 1271 h 1904"/>
                  <a:gd name="T10" fmla="*/ 0 w 1285"/>
                  <a:gd name="T11" fmla="*/ 634 h 1904"/>
                  <a:gd name="T12" fmla="*/ 640 w 1285"/>
                  <a:gd name="T13" fmla="*/ 634 h 1904"/>
                  <a:gd name="T14" fmla="*/ 640 w 1285"/>
                  <a:gd name="T15" fmla="*/ 0 h 1904"/>
                  <a:gd name="T16" fmla="*/ 1285 w 1285"/>
                  <a:gd name="T17" fmla="*/ 0 h 1904"/>
                  <a:gd name="T18" fmla="*/ 1285 w 1285"/>
                  <a:gd name="T19" fmla="*/ 634 h 1904"/>
                  <a:gd name="T20" fmla="*/ 1285 w 1285"/>
                  <a:gd name="T21" fmla="*/ 1271 h 1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5" h="1904">
                    <a:moveTo>
                      <a:pt x="1285" y="1271"/>
                    </a:moveTo>
                    <a:lnTo>
                      <a:pt x="1285" y="1904"/>
                    </a:lnTo>
                    <a:lnTo>
                      <a:pt x="640" y="1904"/>
                    </a:lnTo>
                    <a:lnTo>
                      <a:pt x="640" y="1271"/>
                    </a:lnTo>
                    <a:lnTo>
                      <a:pt x="0" y="1271"/>
                    </a:lnTo>
                    <a:lnTo>
                      <a:pt x="0" y="634"/>
                    </a:lnTo>
                    <a:lnTo>
                      <a:pt x="640" y="634"/>
                    </a:lnTo>
                    <a:lnTo>
                      <a:pt x="640" y="0"/>
                    </a:lnTo>
                    <a:lnTo>
                      <a:pt x="1285" y="0"/>
                    </a:lnTo>
                    <a:lnTo>
                      <a:pt x="1285" y="634"/>
                    </a:lnTo>
                    <a:lnTo>
                      <a:pt x="1285" y="1271"/>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8" name="Freeform 183">
                <a:extLst>
                  <a:ext uri="{FF2B5EF4-FFF2-40B4-BE49-F238E27FC236}">
                    <a16:creationId xmlns:a16="http://schemas.microsoft.com/office/drawing/2014/main" id="{65121304-768D-7F18-AA77-50B170F73B0E}"/>
                  </a:ext>
                </a:extLst>
              </p:cNvPr>
              <p:cNvSpPr>
                <a:spLocks/>
              </p:cNvSpPr>
              <p:nvPr/>
            </p:nvSpPr>
            <p:spPr bwMode="auto">
              <a:xfrm>
                <a:off x="2999" y="2011"/>
                <a:ext cx="1285" cy="1904"/>
              </a:xfrm>
              <a:custGeom>
                <a:avLst/>
                <a:gdLst>
                  <a:gd name="T0" fmla="*/ 1285 w 1285"/>
                  <a:gd name="T1" fmla="*/ 1271 h 1904"/>
                  <a:gd name="T2" fmla="*/ 1285 w 1285"/>
                  <a:gd name="T3" fmla="*/ 1904 h 1904"/>
                  <a:gd name="T4" fmla="*/ 640 w 1285"/>
                  <a:gd name="T5" fmla="*/ 1904 h 1904"/>
                  <a:gd name="T6" fmla="*/ 640 w 1285"/>
                  <a:gd name="T7" fmla="*/ 1271 h 1904"/>
                  <a:gd name="T8" fmla="*/ 0 w 1285"/>
                  <a:gd name="T9" fmla="*/ 1271 h 1904"/>
                  <a:gd name="T10" fmla="*/ 0 w 1285"/>
                  <a:gd name="T11" fmla="*/ 634 h 1904"/>
                  <a:gd name="T12" fmla="*/ 640 w 1285"/>
                  <a:gd name="T13" fmla="*/ 634 h 1904"/>
                  <a:gd name="T14" fmla="*/ 640 w 1285"/>
                  <a:gd name="T15" fmla="*/ 0 h 1904"/>
                  <a:gd name="T16" fmla="*/ 1285 w 1285"/>
                  <a:gd name="T17" fmla="*/ 0 h 1904"/>
                  <a:gd name="T18" fmla="*/ 1285 w 1285"/>
                  <a:gd name="T19" fmla="*/ 634 h 1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5" h="1904">
                    <a:moveTo>
                      <a:pt x="1285" y="1271"/>
                    </a:moveTo>
                    <a:lnTo>
                      <a:pt x="1285" y="1904"/>
                    </a:lnTo>
                    <a:lnTo>
                      <a:pt x="640" y="1904"/>
                    </a:lnTo>
                    <a:lnTo>
                      <a:pt x="640" y="1271"/>
                    </a:lnTo>
                    <a:lnTo>
                      <a:pt x="0" y="1271"/>
                    </a:lnTo>
                    <a:lnTo>
                      <a:pt x="0" y="634"/>
                    </a:lnTo>
                    <a:lnTo>
                      <a:pt x="640" y="634"/>
                    </a:lnTo>
                    <a:lnTo>
                      <a:pt x="640" y="0"/>
                    </a:lnTo>
                    <a:lnTo>
                      <a:pt x="1285" y="0"/>
                    </a:lnTo>
                    <a:lnTo>
                      <a:pt x="1285" y="6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9" name="Freeform 184">
                <a:extLst>
                  <a:ext uri="{FF2B5EF4-FFF2-40B4-BE49-F238E27FC236}">
                    <a16:creationId xmlns:a16="http://schemas.microsoft.com/office/drawing/2014/main" id="{493E885B-523F-1A61-A127-0F7D36EBFA71}"/>
                  </a:ext>
                </a:extLst>
              </p:cNvPr>
              <p:cNvSpPr>
                <a:spLocks/>
              </p:cNvSpPr>
              <p:nvPr/>
            </p:nvSpPr>
            <p:spPr bwMode="auto">
              <a:xfrm>
                <a:off x="2994" y="2011"/>
                <a:ext cx="670" cy="664"/>
              </a:xfrm>
              <a:custGeom>
                <a:avLst/>
                <a:gdLst>
                  <a:gd name="T0" fmla="*/ 23 w 516"/>
                  <a:gd name="T1" fmla="*/ 512 h 512"/>
                  <a:gd name="T2" fmla="*/ 493 w 516"/>
                  <a:gd name="T3" fmla="*/ 512 h 512"/>
                  <a:gd name="T4" fmla="*/ 516 w 516"/>
                  <a:gd name="T5" fmla="*/ 512 h 512"/>
                  <a:gd name="T6" fmla="*/ 516 w 516"/>
                  <a:gd name="T7" fmla="*/ 489 h 512"/>
                  <a:gd name="T8" fmla="*/ 516 w 516"/>
                  <a:gd name="T9" fmla="*/ 24 h 512"/>
                  <a:gd name="T10" fmla="*/ 516 w 516"/>
                  <a:gd name="T11" fmla="*/ 0 h 512"/>
                  <a:gd name="T12" fmla="*/ 493 w 516"/>
                  <a:gd name="T13" fmla="*/ 0 h 512"/>
                  <a:gd name="T14" fmla="*/ 493 w 516"/>
                  <a:gd name="T15" fmla="*/ 489 h 512"/>
                  <a:gd name="T16" fmla="*/ 0 w 516"/>
                  <a:gd name="T17" fmla="*/ 489 h 512"/>
                  <a:gd name="T18" fmla="*/ 0 w 516"/>
                  <a:gd name="T19" fmla="*/ 512 h 512"/>
                  <a:gd name="T20" fmla="*/ 23 w 516"/>
                  <a:gd name="T21"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6" h="512">
                    <a:moveTo>
                      <a:pt x="23" y="512"/>
                    </a:moveTo>
                    <a:cubicBezTo>
                      <a:pt x="493" y="512"/>
                      <a:pt x="493" y="512"/>
                      <a:pt x="493" y="512"/>
                    </a:cubicBezTo>
                    <a:cubicBezTo>
                      <a:pt x="516" y="512"/>
                      <a:pt x="516" y="512"/>
                      <a:pt x="516" y="512"/>
                    </a:cubicBezTo>
                    <a:cubicBezTo>
                      <a:pt x="516" y="489"/>
                      <a:pt x="516" y="489"/>
                      <a:pt x="516" y="489"/>
                    </a:cubicBezTo>
                    <a:cubicBezTo>
                      <a:pt x="516" y="24"/>
                      <a:pt x="516" y="24"/>
                      <a:pt x="516" y="24"/>
                    </a:cubicBezTo>
                    <a:cubicBezTo>
                      <a:pt x="516" y="10"/>
                      <a:pt x="516" y="6"/>
                      <a:pt x="516" y="0"/>
                    </a:cubicBezTo>
                    <a:cubicBezTo>
                      <a:pt x="510" y="0"/>
                      <a:pt x="493" y="0"/>
                      <a:pt x="493" y="0"/>
                    </a:cubicBezTo>
                    <a:cubicBezTo>
                      <a:pt x="493" y="489"/>
                      <a:pt x="493" y="489"/>
                      <a:pt x="493" y="489"/>
                    </a:cubicBezTo>
                    <a:cubicBezTo>
                      <a:pt x="0" y="489"/>
                      <a:pt x="0" y="489"/>
                      <a:pt x="0" y="489"/>
                    </a:cubicBezTo>
                    <a:cubicBezTo>
                      <a:pt x="0" y="512"/>
                      <a:pt x="0" y="512"/>
                      <a:pt x="0" y="512"/>
                    </a:cubicBezTo>
                    <a:cubicBezTo>
                      <a:pt x="7" y="512"/>
                      <a:pt x="23" y="512"/>
                      <a:pt x="23" y="5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0" name="Freeform 185">
                <a:extLst>
                  <a:ext uri="{FF2B5EF4-FFF2-40B4-BE49-F238E27FC236}">
                    <a16:creationId xmlns:a16="http://schemas.microsoft.com/office/drawing/2014/main" id="{F042DEBA-8524-1015-A1EF-555B8B7E1D2D}"/>
                  </a:ext>
                </a:extLst>
              </p:cNvPr>
              <p:cNvSpPr>
                <a:spLocks/>
              </p:cNvSpPr>
              <p:nvPr/>
            </p:nvSpPr>
            <p:spPr bwMode="auto">
              <a:xfrm>
                <a:off x="2999" y="3262"/>
                <a:ext cx="670" cy="658"/>
              </a:xfrm>
              <a:custGeom>
                <a:avLst/>
                <a:gdLst>
                  <a:gd name="T0" fmla="*/ 516 w 516"/>
                  <a:gd name="T1" fmla="*/ 484 h 507"/>
                  <a:gd name="T2" fmla="*/ 516 w 516"/>
                  <a:gd name="T3" fmla="*/ 23 h 507"/>
                  <a:gd name="T4" fmla="*/ 516 w 516"/>
                  <a:gd name="T5" fmla="*/ 0 h 507"/>
                  <a:gd name="T6" fmla="*/ 493 w 516"/>
                  <a:gd name="T7" fmla="*/ 0 h 507"/>
                  <a:gd name="T8" fmla="*/ 23 w 516"/>
                  <a:gd name="T9" fmla="*/ 0 h 507"/>
                  <a:gd name="T10" fmla="*/ 0 w 516"/>
                  <a:gd name="T11" fmla="*/ 0 h 507"/>
                  <a:gd name="T12" fmla="*/ 0 w 516"/>
                  <a:gd name="T13" fmla="*/ 23 h 507"/>
                  <a:gd name="T14" fmla="*/ 493 w 516"/>
                  <a:gd name="T15" fmla="*/ 23 h 507"/>
                  <a:gd name="T16" fmla="*/ 493 w 516"/>
                  <a:gd name="T17" fmla="*/ 507 h 507"/>
                  <a:gd name="T18" fmla="*/ 516 w 516"/>
                  <a:gd name="T19" fmla="*/ 507 h 507"/>
                  <a:gd name="T20" fmla="*/ 516 w 516"/>
                  <a:gd name="T21" fmla="*/ 484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6" h="507">
                    <a:moveTo>
                      <a:pt x="516" y="484"/>
                    </a:moveTo>
                    <a:cubicBezTo>
                      <a:pt x="516" y="23"/>
                      <a:pt x="516" y="23"/>
                      <a:pt x="516" y="23"/>
                    </a:cubicBezTo>
                    <a:cubicBezTo>
                      <a:pt x="516" y="0"/>
                      <a:pt x="516" y="0"/>
                      <a:pt x="516" y="0"/>
                    </a:cubicBezTo>
                    <a:cubicBezTo>
                      <a:pt x="493" y="0"/>
                      <a:pt x="493" y="0"/>
                      <a:pt x="493" y="0"/>
                    </a:cubicBezTo>
                    <a:cubicBezTo>
                      <a:pt x="23" y="0"/>
                      <a:pt x="23" y="0"/>
                      <a:pt x="23" y="0"/>
                    </a:cubicBezTo>
                    <a:cubicBezTo>
                      <a:pt x="23" y="0"/>
                      <a:pt x="8" y="0"/>
                      <a:pt x="0" y="0"/>
                    </a:cubicBezTo>
                    <a:cubicBezTo>
                      <a:pt x="0" y="23"/>
                      <a:pt x="0" y="23"/>
                      <a:pt x="0" y="23"/>
                    </a:cubicBezTo>
                    <a:cubicBezTo>
                      <a:pt x="493" y="23"/>
                      <a:pt x="493" y="23"/>
                      <a:pt x="493" y="23"/>
                    </a:cubicBezTo>
                    <a:cubicBezTo>
                      <a:pt x="493" y="507"/>
                      <a:pt x="493" y="507"/>
                      <a:pt x="493" y="507"/>
                    </a:cubicBezTo>
                    <a:cubicBezTo>
                      <a:pt x="516" y="507"/>
                      <a:pt x="516" y="507"/>
                      <a:pt x="516" y="507"/>
                    </a:cubicBezTo>
                    <a:lnTo>
                      <a:pt x="516" y="48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1" name="Freeform 186">
                <a:extLst>
                  <a:ext uri="{FF2B5EF4-FFF2-40B4-BE49-F238E27FC236}">
                    <a16:creationId xmlns:a16="http://schemas.microsoft.com/office/drawing/2014/main" id="{42009312-38F1-3058-2841-9E7510F1B6C2}"/>
                  </a:ext>
                </a:extLst>
              </p:cNvPr>
              <p:cNvSpPr>
                <a:spLocks/>
              </p:cNvSpPr>
              <p:nvPr/>
            </p:nvSpPr>
            <p:spPr bwMode="auto">
              <a:xfrm>
                <a:off x="4260" y="2011"/>
                <a:ext cx="17" cy="1904"/>
              </a:xfrm>
              <a:custGeom>
                <a:avLst/>
                <a:gdLst>
                  <a:gd name="T0" fmla="*/ 24 w 24"/>
                  <a:gd name="T1" fmla="*/ 1445 h 1468"/>
                  <a:gd name="T2" fmla="*/ 24 w 24"/>
                  <a:gd name="T3" fmla="*/ 0 h 1468"/>
                  <a:gd name="T4" fmla="*/ 0 w 24"/>
                  <a:gd name="T5" fmla="*/ 0 h 1468"/>
                  <a:gd name="T6" fmla="*/ 1 w 24"/>
                  <a:gd name="T7" fmla="*/ 24 h 1468"/>
                  <a:gd name="T8" fmla="*/ 1 w 24"/>
                  <a:gd name="T9" fmla="*/ 1445 h 1468"/>
                  <a:gd name="T10" fmla="*/ 1 w 24"/>
                  <a:gd name="T11" fmla="*/ 1468 h 1468"/>
                  <a:gd name="T12" fmla="*/ 24 w 24"/>
                  <a:gd name="T13" fmla="*/ 1468 h 1468"/>
                </a:gdLst>
                <a:ahLst/>
                <a:cxnLst>
                  <a:cxn ang="0">
                    <a:pos x="T0" y="T1"/>
                  </a:cxn>
                  <a:cxn ang="0">
                    <a:pos x="T2" y="T3"/>
                  </a:cxn>
                  <a:cxn ang="0">
                    <a:pos x="T4" y="T5"/>
                  </a:cxn>
                  <a:cxn ang="0">
                    <a:pos x="T6" y="T7"/>
                  </a:cxn>
                  <a:cxn ang="0">
                    <a:pos x="T8" y="T9"/>
                  </a:cxn>
                  <a:cxn ang="0">
                    <a:pos x="T10" y="T11"/>
                  </a:cxn>
                  <a:cxn ang="0">
                    <a:pos x="T12" y="T13"/>
                  </a:cxn>
                </a:cxnLst>
                <a:rect l="0" t="0" r="r" b="b"/>
                <a:pathLst>
                  <a:path w="24" h="1468">
                    <a:moveTo>
                      <a:pt x="24" y="1445"/>
                    </a:moveTo>
                    <a:cubicBezTo>
                      <a:pt x="24" y="0"/>
                      <a:pt x="24" y="0"/>
                      <a:pt x="24" y="0"/>
                    </a:cubicBezTo>
                    <a:cubicBezTo>
                      <a:pt x="0" y="0"/>
                      <a:pt x="0" y="0"/>
                      <a:pt x="0" y="0"/>
                    </a:cubicBezTo>
                    <a:cubicBezTo>
                      <a:pt x="0" y="8"/>
                      <a:pt x="1" y="24"/>
                      <a:pt x="1" y="24"/>
                    </a:cubicBezTo>
                    <a:cubicBezTo>
                      <a:pt x="1" y="1445"/>
                      <a:pt x="1" y="1445"/>
                      <a:pt x="1" y="1445"/>
                    </a:cubicBezTo>
                    <a:cubicBezTo>
                      <a:pt x="1" y="1468"/>
                      <a:pt x="1" y="1468"/>
                      <a:pt x="1" y="1468"/>
                    </a:cubicBezTo>
                    <a:cubicBezTo>
                      <a:pt x="24" y="1468"/>
                      <a:pt x="24" y="1468"/>
                      <a:pt x="24" y="146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2" name="Freeform 187">
                <a:extLst>
                  <a:ext uri="{FF2B5EF4-FFF2-40B4-BE49-F238E27FC236}">
                    <a16:creationId xmlns:a16="http://schemas.microsoft.com/office/drawing/2014/main" id="{971D9FD8-ECC9-15BC-B5F3-F536E887F189}"/>
                  </a:ext>
                </a:extLst>
              </p:cNvPr>
              <p:cNvSpPr>
                <a:spLocks/>
              </p:cNvSpPr>
              <p:nvPr/>
            </p:nvSpPr>
            <p:spPr bwMode="auto">
              <a:xfrm>
                <a:off x="2999" y="2003"/>
                <a:ext cx="985" cy="1902"/>
              </a:xfrm>
              <a:custGeom>
                <a:avLst/>
                <a:gdLst>
                  <a:gd name="T0" fmla="*/ 985 w 985"/>
                  <a:gd name="T1" fmla="*/ 75 h 1902"/>
                  <a:gd name="T2" fmla="*/ 933 w 985"/>
                  <a:gd name="T3" fmla="*/ 75 h 1902"/>
                  <a:gd name="T4" fmla="*/ 933 w 985"/>
                  <a:gd name="T5" fmla="*/ 0 h 1902"/>
                  <a:gd name="T6" fmla="*/ 985 w 985"/>
                  <a:gd name="T7" fmla="*/ 0 h 1902"/>
                  <a:gd name="T8" fmla="*/ 985 w 985"/>
                  <a:gd name="T9" fmla="*/ 75 h 1902"/>
                  <a:gd name="T10" fmla="*/ 985 w 985"/>
                  <a:gd name="T11" fmla="*/ 198 h 1902"/>
                  <a:gd name="T12" fmla="*/ 933 w 985"/>
                  <a:gd name="T13" fmla="*/ 198 h 1902"/>
                  <a:gd name="T14" fmla="*/ 933 w 985"/>
                  <a:gd name="T15" fmla="*/ 347 h 1902"/>
                  <a:gd name="T16" fmla="*/ 985 w 985"/>
                  <a:gd name="T17" fmla="*/ 347 h 1902"/>
                  <a:gd name="T18" fmla="*/ 985 w 985"/>
                  <a:gd name="T19" fmla="*/ 198 h 1902"/>
                  <a:gd name="T20" fmla="*/ 985 w 985"/>
                  <a:gd name="T21" fmla="*/ 470 h 1902"/>
                  <a:gd name="T22" fmla="*/ 933 w 985"/>
                  <a:gd name="T23" fmla="*/ 470 h 1902"/>
                  <a:gd name="T24" fmla="*/ 933 w 985"/>
                  <a:gd name="T25" fmla="*/ 621 h 1902"/>
                  <a:gd name="T26" fmla="*/ 985 w 985"/>
                  <a:gd name="T27" fmla="*/ 621 h 1902"/>
                  <a:gd name="T28" fmla="*/ 985 w 985"/>
                  <a:gd name="T29" fmla="*/ 470 h 1902"/>
                  <a:gd name="T30" fmla="*/ 985 w 985"/>
                  <a:gd name="T31" fmla="*/ 743 h 1902"/>
                  <a:gd name="T32" fmla="*/ 933 w 985"/>
                  <a:gd name="T33" fmla="*/ 743 h 1902"/>
                  <a:gd name="T34" fmla="*/ 933 w 985"/>
                  <a:gd name="T35" fmla="*/ 893 h 1902"/>
                  <a:gd name="T36" fmla="*/ 985 w 985"/>
                  <a:gd name="T37" fmla="*/ 893 h 1902"/>
                  <a:gd name="T38" fmla="*/ 985 w 985"/>
                  <a:gd name="T39" fmla="*/ 743 h 1902"/>
                  <a:gd name="T40" fmla="*/ 985 w 985"/>
                  <a:gd name="T41" fmla="*/ 1016 h 1902"/>
                  <a:gd name="T42" fmla="*/ 933 w 985"/>
                  <a:gd name="T43" fmla="*/ 1016 h 1902"/>
                  <a:gd name="T44" fmla="*/ 933 w 985"/>
                  <a:gd name="T45" fmla="*/ 1165 h 1902"/>
                  <a:gd name="T46" fmla="*/ 985 w 985"/>
                  <a:gd name="T47" fmla="*/ 1165 h 1902"/>
                  <a:gd name="T48" fmla="*/ 985 w 985"/>
                  <a:gd name="T49" fmla="*/ 1016 h 1902"/>
                  <a:gd name="T50" fmla="*/ 985 w 985"/>
                  <a:gd name="T51" fmla="*/ 1288 h 1902"/>
                  <a:gd name="T52" fmla="*/ 933 w 985"/>
                  <a:gd name="T53" fmla="*/ 1288 h 1902"/>
                  <a:gd name="T54" fmla="*/ 933 w 985"/>
                  <a:gd name="T55" fmla="*/ 1439 h 1902"/>
                  <a:gd name="T56" fmla="*/ 985 w 985"/>
                  <a:gd name="T57" fmla="*/ 1439 h 1902"/>
                  <a:gd name="T58" fmla="*/ 985 w 985"/>
                  <a:gd name="T59" fmla="*/ 1288 h 1902"/>
                  <a:gd name="T60" fmla="*/ 985 w 985"/>
                  <a:gd name="T61" fmla="*/ 1562 h 1902"/>
                  <a:gd name="T62" fmla="*/ 933 w 985"/>
                  <a:gd name="T63" fmla="*/ 1562 h 1902"/>
                  <a:gd name="T64" fmla="*/ 933 w 985"/>
                  <a:gd name="T65" fmla="*/ 1711 h 1902"/>
                  <a:gd name="T66" fmla="*/ 985 w 985"/>
                  <a:gd name="T67" fmla="*/ 1711 h 1902"/>
                  <a:gd name="T68" fmla="*/ 985 w 985"/>
                  <a:gd name="T69" fmla="*/ 1562 h 1902"/>
                  <a:gd name="T70" fmla="*/ 985 w 985"/>
                  <a:gd name="T71" fmla="*/ 1829 h 1902"/>
                  <a:gd name="T72" fmla="*/ 933 w 985"/>
                  <a:gd name="T73" fmla="*/ 1829 h 1902"/>
                  <a:gd name="T74" fmla="*/ 933 w 985"/>
                  <a:gd name="T75" fmla="*/ 1902 h 1902"/>
                  <a:gd name="T76" fmla="*/ 985 w 985"/>
                  <a:gd name="T77" fmla="*/ 1902 h 1902"/>
                  <a:gd name="T78" fmla="*/ 985 w 985"/>
                  <a:gd name="T79" fmla="*/ 1829 h 1902"/>
                  <a:gd name="T80" fmla="*/ 0 w 985"/>
                  <a:gd name="T81" fmla="*/ 929 h 1902"/>
                  <a:gd name="T82" fmla="*/ 0 w 985"/>
                  <a:gd name="T83" fmla="*/ 982 h 1902"/>
                  <a:gd name="T84" fmla="*/ 77 w 985"/>
                  <a:gd name="T85" fmla="*/ 982 h 1902"/>
                  <a:gd name="T86" fmla="*/ 77 w 985"/>
                  <a:gd name="T87" fmla="*/ 929 h 1902"/>
                  <a:gd name="T88" fmla="*/ 0 w 985"/>
                  <a:gd name="T89" fmla="*/ 929 h 1902"/>
                  <a:gd name="T90" fmla="*/ 196 w 985"/>
                  <a:gd name="T91" fmla="*/ 929 h 1902"/>
                  <a:gd name="T92" fmla="*/ 196 w 985"/>
                  <a:gd name="T93" fmla="*/ 982 h 1902"/>
                  <a:gd name="T94" fmla="*/ 347 w 985"/>
                  <a:gd name="T95" fmla="*/ 982 h 1902"/>
                  <a:gd name="T96" fmla="*/ 347 w 985"/>
                  <a:gd name="T97" fmla="*/ 929 h 1902"/>
                  <a:gd name="T98" fmla="*/ 196 w 985"/>
                  <a:gd name="T99" fmla="*/ 929 h 1902"/>
                  <a:gd name="T100" fmla="*/ 470 w 985"/>
                  <a:gd name="T101" fmla="*/ 929 h 1902"/>
                  <a:gd name="T102" fmla="*/ 470 w 985"/>
                  <a:gd name="T103" fmla="*/ 982 h 1902"/>
                  <a:gd name="T104" fmla="*/ 619 w 985"/>
                  <a:gd name="T105" fmla="*/ 982 h 1902"/>
                  <a:gd name="T106" fmla="*/ 619 w 985"/>
                  <a:gd name="T107" fmla="*/ 929 h 1902"/>
                  <a:gd name="T108" fmla="*/ 470 w 985"/>
                  <a:gd name="T109" fmla="*/ 929 h 1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5" h="1902">
                    <a:moveTo>
                      <a:pt x="985" y="75"/>
                    </a:moveTo>
                    <a:lnTo>
                      <a:pt x="933" y="75"/>
                    </a:lnTo>
                    <a:lnTo>
                      <a:pt x="933" y="0"/>
                    </a:lnTo>
                    <a:lnTo>
                      <a:pt x="985" y="0"/>
                    </a:lnTo>
                    <a:lnTo>
                      <a:pt x="985" y="75"/>
                    </a:lnTo>
                    <a:close/>
                    <a:moveTo>
                      <a:pt x="985" y="198"/>
                    </a:moveTo>
                    <a:lnTo>
                      <a:pt x="933" y="198"/>
                    </a:lnTo>
                    <a:lnTo>
                      <a:pt x="933" y="347"/>
                    </a:lnTo>
                    <a:lnTo>
                      <a:pt x="985" y="347"/>
                    </a:lnTo>
                    <a:lnTo>
                      <a:pt x="985" y="198"/>
                    </a:lnTo>
                    <a:close/>
                    <a:moveTo>
                      <a:pt x="985" y="470"/>
                    </a:moveTo>
                    <a:lnTo>
                      <a:pt x="933" y="470"/>
                    </a:lnTo>
                    <a:lnTo>
                      <a:pt x="933" y="621"/>
                    </a:lnTo>
                    <a:lnTo>
                      <a:pt x="985" y="621"/>
                    </a:lnTo>
                    <a:lnTo>
                      <a:pt x="985" y="470"/>
                    </a:lnTo>
                    <a:close/>
                    <a:moveTo>
                      <a:pt x="985" y="743"/>
                    </a:moveTo>
                    <a:lnTo>
                      <a:pt x="933" y="743"/>
                    </a:lnTo>
                    <a:lnTo>
                      <a:pt x="933" y="893"/>
                    </a:lnTo>
                    <a:lnTo>
                      <a:pt x="985" y="893"/>
                    </a:lnTo>
                    <a:lnTo>
                      <a:pt x="985" y="743"/>
                    </a:lnTo>
                    <a:close/>
                    <a:moveTo>
                      <a:pt x="985" y="1016"/>
                    </a:moveTo>
                    <a:lnTo>
                      <a:pt x="933" y="1016"/>
                    </a:lnTo>
                    <a:lnTo>
                      <a:pt x="933" y="1165"/>
                    </a:lnTo>
                    <a:lnTo>
                      <a:pt x="985" y="1165"/>
                    </a:lnTo>
                    <a:lnTo>
                      <a:pt x="985" y="1016"/>
                    </a:lnTo>
                    <a:close/>
                    <a:moveTo>
                      <a:pt x="985" y="1288"/>
                    </a:moveTo>
                    <a:lnTo>
                      <a:pt x="933" y="1288"/>
                    </a:lnTo>
                    <a:lnTo>
                      <a:pt x="933" y="1439"/>
                    </a:lnTo>
                    <a:lnTo>
                      <a:pt x="985" y="1439"/>
                    </a:lnTo>
                    <a:lnTo>
                      <a:pt x="985" y="1288"/>
                    </a:lnTo>
                    <a:close/>
                    <a:moveTo>
                      <a:pt x="985" y="1562"/>
                    </a:moveTo>
                    <a:lnTo>
                      <a:pt x="933" y="1562"/>
                    </a:lnTo>
                    <a:lnTo>
                      <a:pt x="933" y="1711"/>
                    </a:lnTo>
                    <a:lnTo>
                      <a:pt x="985" y="1711"/>
                    </a:lnTo>
                    <a:lnTo>
                      <a:pt x="985" y="1562"/>
                    </a:lnTo>
                    <a:close/>
                    <a:moveTo>
                      <a:pt x="985" y="1829"/>
                    </a:moveTo>
                    <a:lnTo>
                      <a:pt x="933" y="1829"/>
                    </a:lnTo>
                    <a:lnTo>
                      <a:pt x="933" y="1902"/>
                    </a:lnTo>
                    <a:lnTo>
                      <a:pt x="985" y="1902"/>
                    </a:lnTo>
                    <a:lnTo>
                      <a:pt x="985" y="1829"/>
                    </a:lnTo>
                    <a:close/>
                    <a:moveTo>
                      <a:pt x="0" y="929"/>
                    </a:moveTo>
                    <a:lnTo>
                      <a:pt x="0" y="982"/>
                    </a:lnTo>
                    <a:lnTo>
                      <a:pt x="77" y="982"/>
                    </a:lnTo>
                    <a:lnTo>
                      <a:pt x="77" y="929"/>
                    </a:lnTo>
                    <a:lnTo>
                      <a:pt x="0" y="929"/>
                    </a:lnTo>
                    <a:close/>
                    <a:moveTo>
                      <a:pt x="196" y="929"/>
                    </a:moveTo>
                    <a:lnTo>
                      <a:pt x="196" y="982"/>
                    </a:lnTo>
                    <a:lnTo>
                      <a:pt x="347" y="982"/>
                    </a:lnTo>
                    <a:lnTo>
                      <a:pt x="347" y="929"/>
                    </a:lnTo>
                    <a:lnTo>
                      <a:pt x="196" y="929"/>
                    </a:lnTo>
                    <a:close/>
                    <a:moveTo>
                      <a:pt x="470" y="929"/>
                    </a:moveTo>
                    <a:lnTo>
                      <a:pt x="470" y="982"/>
                    </a:lnTo>
                    <a:lnTo>
                      <a:pt x="619" y="982"/>
                    </a:lnTo>
                    <a:lnTo>
                      <a:pt x="619" y="929"/>
                    </a:lnTo>
                    <a:lnTo>
                      <a:pt x="470" y="9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3" name="Freeform 188">
                <a:extLst>
                  <a:ext uri="{FF2B5EF4-FFF2-40B4-BE49-F238E27FC236}">
                    <a16:creationId xmlns:a16="http://schemas.microsoft.com/office/drawing/2014/main" id="{09C4E40F-08FA-D6B7-3A2E-E2D1BF5F6E4F}"/>
                  </a:ext>
                </a:extLst>
              </p:cNvPr>
              <p:cNvSpPr>
                <a:spLocks/>
              </p:cNvSpPr>
              <p:nvPr/>
            </p:nvSpPr>
            <p:spPr bwMode="auto">
              <a:xfrm>
                <a:off x="2994" y="2011"/>
                <a:ext cx="709" cy="703"/>
              </a:xfrm>
              <a:custGeom>
                <a:avLst/>
                <a:gdLst>
                  <a:gd name="T0" fmla="*/ 709 w 709"/>
                  <a:gd name="T1" fmla="*/ 703 h 703"/>
                  <a:gd name="T2" fmla="*/ 0 w 709"/>
                  <a:gd name="T3" fmla="*/ 703 h 703"/>
                  <a:gd name="T4" fmla="*/ 0 w 709"/>
                  <a:gd name="T5" fmla="*/ 682 h 703"/>
                  <a:gd name="T6" fmla="*/ 688 w 709"/>
                  <a:gd name="T7" fmla="*/ 682 h 703"/>
                  <a:gd name="T8" fmla="*/ 688 w 709"/>
                  <a:gd name="T9" fmla="*/ 0 h 703"/>
                  <a:gd name="T10" fmla="*/ 709 w 709"/>
                  <a:gd name="T11" fmla="*/ 0 h 703"/>
                  <a:gd name="T12" fmla="*/ 709 w 709"/>
                  <a:gd name="T13" fmla="*/ 682 h 703"/>
                  <a:gd name="T14" fmla="*/ 709 w 709"/>
                  <a:gd name="T15" fmla="*/ 703 h 7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9" h="703">
                    <a:moveTo>
                      <a:pt x="709" y="703"/>
                    </a:moveTo>
                    <a:lnTo>
                      <a:pt x="0" y="703"/>
                    </a:lnTo>
                    <a:lnTo>
                      <a:pt x="0" y="682"/>
                    </a:lnTo>
                    <a:lnTo>
                      <a:pt x="688" y="682"/>
                    </a:lnTo>
                    <a:lnTo>
                      <a:pt x="688" y="0"/>
                    </a:lnTo>
                    <a:lnTo>
                      <a:pt x="709" y="0"/>
                    </a:lnTo>
                    <a:lnTo>
                      <a:pt x="709" y="682"/>
                    </a:lnTo>
                    <a:lnTo>
                      <a:pt x="709" y="70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4" name="Freeform 189">
                <a:extLst>
                  <a:ext uri="{FF2B5EF4-FFF2-40B4-BE49-F238E27FC236}">
                    <a16:creationId xmlns:a16="http://schemas.microsoft.com/office/drawing/2014/main" id="{052C5E73-E74D-D239-49CE-3F5685AF714F}"/>
                  </a:ext>
                </a:extLst>
              </p:cNvPr>
              <p:cNvSpPr>
                <a:spLocks/>
              </p:cNvSpPr>
              <p:nvPr/>
            </p:nvSpPr>
            <p:spPr bwMode="auto">
              <a:xfrm>
                <a:off x="4209" y="2011"/>
                <a:ext cx="26" cy="1904"/>
              </a:xfrm>
              <a:custGeom>
                <a:avLst/>
                <a:gdLst>
                  <a:gd name="T0" fmla="*/ 21 w 21"/>
                  <a:gd name="T1" fmla="*/ 1904 h 1904"/>
                  <a:gd name="T2" fmla="*/ 0 w 21"/>
                  <a:gd name="T3" fmla="*/ 1904 h 1904"/>
                  <a:gd name="T4" fmla="*/ 0 w 21"/>
                  <a:gd name="T5" fmla="*/ 0 h 1904"/>
                  <a:gd name="T6" fmla="*/ 21 w 21"/>
                  <a:gd name="T7" fmla="*/ 0 h 1904"/>
                  <a:gd name="T8" fmla="*/ 21 w 21"/>
                  <a:gd name="T9" fmla="*/ 1883 h 1904"/>
                  <a:gd name="T10" fmla="*/ 21 w 21"/>
                  <a:gd name="T11" fmla="*/ 1904 h 1904"/>
                </a:gdLst>
                <a:ahLst/>
                <a:cxnLst>
                  <a:cxn ang="0">
                    <a:pos x="T0" y="T1"/>
                  </a:cxn>
                  <a:cxn ang="0">
                    <a:pos x="T2" y="T3"/>
                  </a:cxn>
                  <a:cxn ang="0">
                    <a:pos x="T4" y="T5"/>
                  </a:cxn>
                  <a:cxn ang="0">
                    <a:pos x="T6" y="T7"/>
                  </a:cxn>
                  <a:cxn ang="0">
                    <a:pos x="T8" y="T9"/>
                  </a:cxn>
                  <a:cxn ang="0">
                    <a:pos x="T10" y="T11"/>
                  </a:cxn>
                </a:cxnLst>
                <a:rect l="0" t="0" r="r" b="b"/>
                <a:pathLst>
                  <a:path w="21" h="1904">
                    <a:moveTo>
                      <a:pt x="21" y="1904"/>
                    </a:moveTo>
                    <a:lnTo>
                      <a:pt x="0" y="1904"/>
                    </a:lnTo>
                    <a:lnTo>
                      <a:pt x="0" y="0"/>
                    </a:lnTo>
                    <a:lnTo>
                      <a:pt x="21" y="0"/>
                    </a:lnTo>
                    <a:lnTo>
                      <a:pt x="21" y="1883"/>
                    </a:lnTo>
                    <a:lnTo>
                      <a:pt x="21" y="1904"/>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8" name="Freeform 190">
                <a:extLst>
                  <a:ext uri="{FF2B5EF4-FFF2-40B4-BE49-F238E27FC236}">
                    <a16:creationId xmlns:a16="http://schemas.microsoft.com/office/drawing/2014/main" id="{EE3ECFB0-48B7-0206-7240-6C2A7C2BFBD6}"/>
                  </a:ext>
                </a:extLst>
              </p:cNvPr>
              <p:cNvSpPr>
                <a:spLocks/>
              </p:cNvSpPr>
              <p:nvPr/>
            </p:nvSpPr>
            <p:spPr bwMode="auto">
              <a:xfrm>
                <a:off x="4214" y="2011"/>
                <a:ext cx="21" cy="1904"/>
              </a:xfrm>
              <a:custGeom>
                <a:avLst/>
                <a:gdLst>
                  <a:gd name="T0" fmla="*/ 21 w 21"/>
                  <a:gd name="T1" fmla="*/ 1904 h 1904"/>
                  <a:gd name="T2" fmla="*/ 0 w 21"/>
                  <a:gd name="T3" fmla="*/ 1904 h 1904"/>
                  <a:gd name="T4" fmla="*/ 0 w 21"/>
                  <a:gd name="T5" fmla="*/ 0 h 1904"/>
                  <a:gd name="T6" fmla="*/ 21 w 21"/>
                  <a:gd name="T7" fmla="*/ 0 h 1904"/>
                  <a:gd name="T8" fmla="*/ 21 w 21"/>
                  <a:gd name="T9" fmla="*/ 1883 h 1904"/>
                </a:gdLst>
                <a:ahLst/>
                <a:cxnLst>
                  <a:cxn ang="0">
                    <a:pos x="T0" y="T1"/>
                  </a:cxn>
                  <a:cxn ang="0">
                    <a:pos x="T2" y="T3"/>
                  </a:cxn>
                  <a:cxn ang="0">
                    <a:pos x="T4" y="T5"/>
                  </a:cxn>
                  <a:cxn ang="0">
                    <a:pos x="T6" y="T7"/>
                  </a:cxn>
                  <a:cxn ang="0">
                    <a:pos x="T8" y="T9"/>
                  </a:cxn>
                </a:cxnLst>
                <a:rect l="0" t="0" r="r" b="b"/>
                <a:pathLst>
                  <a:path w="21" h="1904">
                    <a:moveTo>
                      <a:pt x="21" y="1904"/>
                    </a:moveTo>
                    <a:lnTo>
                      <a:pt x="0" y="1904"/>
                    </a:lnTo>
                    <a:lnTo>
                      <a:pt x="0" y="0"/>
                    </a:lnTo>
                    <a:lnTo>
                      <a:pt x="21" y="0"/>
                    </a:lnTo>
                    <a:lnTo>
                      <a:pt x="21" y="18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1" name="Freeform 191">
                <a:extLst>
                  <a:ext uri="{FF2B5EF4-FFF2-40B4-BE49-F238E27FC236}">
                    <a16:creationId xmlns:a16="http://schemas.microsoft.com/office/drawing/2014/main" id="{3BA24D43-ECC5-03DB-B075-6B43BC6B619C}"/>
                  </a:ext>
                </a:extLst>
              </p:cNvPr>
              <p:cNvSpPr>
                <a:spLocks/>
              </p:cNvSpPr>
              <p:nvPr/>
            </p:nvSpPr>
            <p:spPr bwMode="auto">
              <a:xfrm>
                <a:off x="2999" y="3223"/>
                <a:ext cx="709" cy="697"/>
              </a:xfrm>
              <a:custGeom>
                <a:avLst/>
                <a:gdLst>
                  <a:gd name="T0" fmla="*/ 709 w 709"/>
                  <a:gd name="T1" fmla="*/ 0 h 697"/>
                  <a:gd name="T2" fmla="*/ 709 w 709"/>
                  <a:gd name="T3" fmla="*/ 697 h 697"/>
                  <a:gd name="T4" fmla="*/ 688 w 709"/>
                  <a:gd name="T5" fmla="*/ 697 h 697"/>
                  <a:gd name="T6" fmla="*/ 688 w 709"/>
                  <a:gd name="T7" fmla="*/ 20 h 697"/>
                  <a:gd name="T8" fmla="*/ 0 w 709"/>
                  <a:gd name="T9" fmla="*/ 20 h 697"/>
                  <a:gd name="T10" fmla="*/ 0 w 709"/>
                  <a:gd name="T11" fmla="*/ 0 h 697"/>
                  <a:gd name="T12" fmla="*/ 688 w 709"/>
                  <a:gd name="T13" fmla="*/ 0 h 697"/>
                  <a:gd name="T14" fmla="*/ 709 w 709"/>
                  <a:gd name="T15" fmla="*/ 0 h 6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9" h="697">
                    <a:moveTo>
                      <a:pt x="709" y="0"/>
                    </a:moveTo>
                    <a:lnTo>
                      <a:pt x="709" y="697"/>
                    </a:lnTo>
                    <a:lnTo>
                      <a:pt x="688" y="697"/>
                    </a:lnTo>
                    <a:lnTo>
                      <a:pt x="688" y="20"/>
                    </a:lnTo>
                    <a:lnTo>
                      <a:pt x="0" y="20"/>
                    </a:lnTo>
                    <a:lnTo>
                      <a:pt x="0" y="0"/>
                    </a:lnTo>
                    <a:lnTo>
                      <a:pt x="688" y="0"/>
                    </a:lnTo>
                    <a:lnTo>
                      <a:pt x="709"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24" name="horizontal road piece">
              <a:extLst>
                <a:ext uri="{FF2B5EF4-FFF2-40B4-BE49-F238E27FC236}">
                  <a16:creationId xmlns:a16="http://schemas.microsoft.com/office/drawing/2014/main" id="{DA45E08A-DE3A-9796-6B55-73A3179162AB}"/>
                </a:ext>
              </a:extLst>
            </p:cNvPr>
            <p:cNvGrpSpPr>
              <a:grpSpLocks noChangeAspect="1"/>
            </p:cNvGrpSpPr>
            <p:nvPr/>
          </p:nvGrpSpPr>
          <p:grpSpPr bwMode="auto">
            <a:xfrm rot="5400000">
              <a:off x="10792735" y="1317699"/>
              <a:ext cx="789268" cy="2308484"/>
              <a:chOff x="1714" y="107"/>
              <a:chExt cx="652" cy="1907"/>
            </a:xfrm>
          </p:grpSpPr>
          <p:sp>
            <p:nvSpPr>
              <p:cNvPr id="2125" name="Rectangle 66">
                <a:extLst>
                  <a:ext uri="{FF2B5EF4-FFF2-40B4-BE49-F238E27FC236}">
                    <a16:creationId xmlns:a16="http://schemas.microsoft.com/office/drawing/2014/main" id="{B2A14C11-5995-478F-67E1-E2153BE58670}"/>
                  </a:ext>
                </a:extLst>
              </p:cNvPr>
              <p:cNvSpPr>
                <a:spLocks/>
              </p:cNvSpPr>
              <p:nvPr/>
            </p:nvSpPr>
            <p:spPr bwMode="auto">
              <a:xfrm>
                <a:off x="1719" y="107"/>
                <a:ext cx="647" cy="1907"/>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6" name="Freeform 67">
                <a:extLst>
                  <a:ext uri="{FF2B5EF4-FFF2-40B4-BE49-F238E27FC236}">
                    <a16:creationId xmlns:a16="http://schemas.microsoft.com/office/drawing/2014/main" id="{DABC6AD2-ED58-A3A0-5349-879865B4D8D9}"/>
                  </a:ext>
                </a:extLst>
              </p:cNvPr>
              <p:cNvSpPr>
                <a:spLocks/>
              </p:cNvSpPr>
              <p:nvPr/>
            </p:nvSpPr>
            <p:spPr bwMode="auto">
              <a:xfrm>
                <a:off x="1714" y="107"/>
                <a:ext cx="30" cy="1907"/>
              </a:xfrm>
              <a:custGeom>
                <a:avLst/>
                <a:gdLst>
                  <a:gd name="T0" fmla="*/ 0 w 23"/>
                  <a:gd name="T1" fmla="*/ 0 h 1468"/>
                  <a:gd name="T2" fmla="*/ 23 w 23"/>
                  <a:gd name="T3" fmla="*/ 0 h 1468"/>
                  <a:gd name="T4" fmla="*/ 23 w 23"/>
                  <a:gd name="T5" fmla="*/ 23 h 1468"/>
                  <a:gd name="T6" fmla="*/ 23 w 23"/>
                  <a:gd name="T7" fmla="*/ 1468 h 1468"/>
                  <a:gd name="T8" fmla="*/ 0 w 23"/>
                  <a:gd name="T9" fmla="*/ 1468 h 1468"/>
                  <a:gd name="T10" fmla="*/ 0 w 23"/>
                  <a:gd name="T11" fmla="*/ 0 h 1468"/>
                </a:gdLst>
                <a:ahLst/>
                <a:cxnLst>
                  <a:cxn ang="0">
                    <a:pos x="T0" y="T1"/>
                  </a:cxn>
                  <a:cxn ang="0">
                    <a:pos x="T2" y="T3"/>
                  </a:cxn>
                  <a:cxn ang="0">
                    <a:pos x="T4" y="T5"/>
                  </a:cxn>
                  <a:cxn ang="0">
                    <a:pos x="T6" y="T7"/>
                  </a:cxn>
                  <a:cxn ang="0">
                    <a:pos x="T8" y="T9"/>
                  </a:cxn>
                  <a:cxn ang="0">
                    <a:pos x="T10" y="T11"/>
                  </a:cxn>
                </a:cxnLst>
                <a:rect l="0" t="0" r="r" b="b"/>
                <a:pathLst>
                  <a:path w="23" h="1468">
                    <a:moveTo>
                      <a:pt x="0" y="0"/>
                    </a:moveTo>
                    <a:cubicBezTo>
                      <a:pt x="0" y="0"/>
                      <a:pt x="17" y="0"/>
                      <a:pt x="23" y="0"/>
                    </a:cubicBezTo>
                    <a:cubicBezTo>
                      <a:pt x="23" y="6"/>
                      <a:pt x="23" y="10"/>
                      <a:pt x="23" y="23"/>
                    </a:cubicBezTo>
                    <a:cubicBezTo>
                      <a:pt x="23" y="1468"/>
                      <a:pt x="23" y="1468"/>
                      <a:pt x="23" y="1468"/>
                    </a:cubicBezTo>
                    <a:cubicBezTo>
                      <a:pt x="0" y="1468"/>
                      <a:pt x="0" y="1468"/>
                      <a:pt x="0" y="1468"/>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7" name="Freeform 68">
                <a:extLst>
                  <a:ext uri="{FF2B5EF4-FFF2-40B4-BE49-F238E27FC236}">
                    <a16:creationId xmlns:a16="http://schemas.microsoft.com/office/drawing/2014/main" id="{2ADAA537-31FA-B2E7-BE2D-885D0D6F1986}"/>
                  </a:ext>
                </a:extLst>
              </p:cNvPr>
              <p:cNvSpPr>
                <a:spLocks/>
              </p:cNvSpPr>
              <p:nvPr/>
            </p:nvSpPr>
            <p:spPr bwMode="auto">
              <a:xfrm>
                <a:off x="2331" y="107"/>
                <a:ext cx="30" cy="1907"/>
              </a:xfrm>
              <a:custGeom>
                <a:avLst/>
                <a:gdLst>
                  <a:gd name="T0" fmla="*/ 23 w 23"/>
                  <a:gd name="T1" fmla="*/ 1445 h 1468"/>
                  <a:gd name="T2" fmla="*/ 23 w 23"/>
                  <a:gd name="T3" fmla="*/ 0 h 1468"/>
                  <a:gd name="T4" fmla="*/ 0 w 23"/>
                  <a:gd name="T5" fmla="*/ 0 h 1468"/>
                  <a:gd name="T6" fmla="*/ 0 w 23"/>
                  <a:gd name="T7" fmla="*/ 23 h 1468"/>
                  <a:gd name="T8" fmla="*/ 0 w 23"/>
                  <a:gd name="T9" fmla="*/ 1445 h 1468"/>
                  <a:gd name="T10" fmla="*/ 0 w 23"/>
                  <a:gd name="T11" fmla="*/ 1468 h 1468"/>
                  <a:gd name="T12" fmla="*/ 23 w 23"/>
                  <a:gd name="T13" fmla="*/ 1468 h 1468"/>
                </a:gdLst>
                <a:ahLst/>
                <a:cxnLst>
                  <a:cxn ang="0">
                    <a:pos x="T0" y="T1"/>
                  </a:cxn>
                  <a:cxn ang="0">
                    <a:pos x="T2" y="T3"/>
                  </a:cxn>
                  <a:cxn ang="0">
                    <a:pos x="T4" y="T5"/>
                  </a:cxn>
                  <a:cxn ang="0">
                    <a:pos x="T6" y="T7"/>
                  </a:cxn>
                  <a:cxn ang="0">
                    <a:pos x="T8" y="T9"/>
                  </a:cxn>
                  <a:cxn ang="0">
                    <a:pos x="T10" y="T11"/>
                  </a:cxn>
                  <a:cxn ang="0">
                    <a:pos x="T12" y="T13"/>
                  </a:cxn>
                </a:cxnLst>
                <a:rect l="0" t="0" r="r" b="b"/>
                <a:pathLst>
                  <a:path w="23" h="1468">
                    <a:moveTo>
                      <a:pt x="23" y="1445"/>
                    </a:moveTo>
                    <a:cubicBezTo>
                      <a:pt x="23" y="0"/>
                      <a:pt x="23" y="0"/>
                      <a:pt x="23" y="0"/>
                    </a:cubicBezTo>
                    <a:cubicBezTo>
                      <a:pt x="0" y="0"/>
                      <a:pt x="0" y="0"/>
                      <a:pt x="0" y="0"/>
                    </a:cubicBezTo>
                    <a:cubicBezTo>
                      <a:pt x="0" y="8"/>
                      <a:pt x="0" y="23"/>
                      <a:pt x="0" y="23"/>
                    </a:cubicBezTo>
                    <a:cubicBezTo>
                      <a:pt x="0" y="1445"/>
                      <a:pt x="0" y="1445"/>
                      <a:pt x="0" y="1445"/>
                    </a:cubicBezTo>
                    <a:cubicBezTo>
                      <a:pt x="0" y="1468"/>
                      <a:pt x="0" y="1468"/>
                      <a:pt x="0" y="1468"/>
                    </a:cubicBezTo>
                    <a:cubicBezTo>
                      <a:pt x="23" y="1468"/>
                      <a:pt x="23" y="1468"/>
                      <a:pt x="23" y="146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8" name="Freeform 69">
                <a:extLst>
                  <a:ext uri="{FF2B5EF4-FFF2-40B4-BE49-F238E27FC236}">
                    <a16:creationId xmlns:a16="http://schemas.microsoft.com/office/drawing/2014/main" id="{B9023E84-76C1-AB6E-D46E-746BFEA10C15}"/>
                  </a:ext>
                </a:extLst>
              </p:cNvPr>
              <p:cNvSpPr>
                <a:spLocks/>
              </p:cNvSpPr>
              <p:nvPr/>
            </p:nvSpPr>
            <p:spPr bwMode="auto">
              <a:xfrm>
                <a:off x="2016" y="107"/>
                <a:ext cx="53" cy="1907"/>
              </a:xfrm>
              <a:custGeom>
                <a:avLst/>
                <a:gdLst>
                  <a:gd name="T0" fmla="*/ 53 w 53"/>
                  <a:gd name="T1" fmla="*/ 77 h 1907"/>
                  <a:gd name="T2" fmla="*/ 0 w 53"/>
                  <a:gd name="T3" fmla="*/ 77 h 1907"/>
                  <a:gd name="T4" fmla="*/ 0 w 53"/>
                  <a:gd name="T5" fmla="*/ 0 h 1907"/>
                  <a:gd name="T6" fmla="*/ 53 w 53"/>
                  <a:gd name="T7" fmla="*/ 0 h 1907"/>
                  <a:gd name="T8" fmla="*/ 53 w 53"/>
                  <a:gd name="T9" fmla="*/ 77 h 1907"/>
                  <a:gd name="T10" fmla="*/ 53 w 53"/>
                  <a:gd name="T11" fmla="*/ 77 h 1907"/>
                  <a:gd name="T12" fmla="*/ 53 w 53"/>
                  <a:gd name="T13" fmla="*/ 199 h 1907"/>
                  <a:gd name="T14" fmla="*/ 0 w 53"/>
                  <a:gd name="T15" fmla="*/ 199 h 1907"/>
                  <a:gd name="T16" fmla="*/ 0 w 53"/>
                  <a:gd name="T17" fmla="*/ 350 h 1907"/>
                  <a:gd name="T18" fmla="*/ 53 w 53"/>
                  <a:gd name="T19" fmla="*/ 350 h 1907"/>
                  <a:gd name="T20" fmla="*/ 53 w 53"/>
                  <a:gd name="T21" fmla="*/ 199 h 1907"/>
                  <a:gd name="T22" fmla="*/ 53 w 53"/>
                  <a:gd name="T23" fmla="*/ 199 h 1907"/>
                  <a:gd name="T24" fmla="*/ 53 w 53"/>
                  <a:gd name="T25" fmla="*/ 473 h 1907"/>
                  <a:gd name="T26" fmla="*/ 0 w 53"/>
                  <a:gd name="T27" fmla="*/ 473 h 1907"/>
                  <a:gd name="T28" fmla="*/ 0 w 53"/>
                  <a:gd name="T29" fmla="*/ 622 h 1907"/>
                  <a:gd name="T30" fmla="*/ 53 w 53"/>
                  <a:gd name="T31" fmla="*/ 622 h 1907"/>
                  <a:gd name="T32" fmla="*/ 53 w 53"/>
                  <a:gd name="T33" fmla="*/ 473 h 1907"/>
                  <a:gd name="T34" fmla="*/ 53 w 53"/>
                  <a:gd name="T35" fmla="*/ 473 h 1907"/>
                  <a:gd name="T36" fmla="*/ 53 w 53"/>
                  <a:gd name="T37" fmla="*/ 746 h 1907"/>
                  <a:gd name="T38" fmla="*/ 0 w 53"/>
                  <a:gd name="T39" fmla="*/ 746 h 1907"/>
                  <a:gd name="T40" fmla="*/ 0 w 53"/>
                  <a:gd name="T41" fmla="*/ 896 h 1907"/>
                  <a:gd name="T42" fmla="*/ 53 w 53"/>
                  <a:gd name="T43" fmla="*/ 896 h 1907"/>
                  <a:gd name="T44" fmla="*/ 53 w 53"/>
                  <a:gd name="T45" fmla="*/ 746 h 1907"/>
                  <a:gd name="T46" fmla="*/ 53 w 53"/>
                  <a:gd name="T47" fmla="*/ 746 h 1907"/>
                  <a:gd name="T48" fmla="*/ 53 w 53"/>
                  <a:gd name="T49" fmla="*/ 1018 h 1907"/>
                  <a:gd name="T50" fmla="*/ 0 w 53"/>
                  <a:gd name="T51" fmla="*/ 1018 h 1907"/>
                  <a:gd name="T52" fmla="*/ 0 w 53"/>
                  <a:gd name="T53" fmla="*/ 1169 h 1907"/>
                  <a:gd name="T54" fmla="*/ 53 w 53"/>
                  <a:gd name="T55" fmla="*/ 1169 h 1907"/>
                  <a:gd name="T56" fmla="*/ 53 w 53"/>
                  <a:gd name="T57" fmla="*/ 1018 h 1907"/>
                  <a:gd name="T58" fmla="*/ 53 w 53"/>
                  <a:gd name="T59" fmla="*/ 1018 h 1907"/>
                  <a:gd name="T60" fmla="*/ 53 w 53"/>
                  <a:gd name="T61" fmla="*/ 1292 h 1907"/>
                  <a:gd name="T62" fmla="*/ 0 w 53"/>
                  <a:gd name="T63" fmla="*/ 1292 h 1907"/>
                  <a:gd name="T64" fmla="*/ 0 w 53"/>
                  <a:gd name="T65" fmla="*/ 1442 h 1907"/>
                  <a:gd name="T66" fmla="*/ 53 w 53"/>
                  <a:gd name="T67" fmla="*/ 1442 h 1907"/>
                  <a:gd name="T68" fmla="*/ 53 w 53"/>
                  <a:gd name="T69" fmla="*/ 1292 h 1907"/>
                  <a:gd name="T70" fmla="*/ 53 w 53"/>
                  <a:gd name="T71" fmla="*/ 1292 h 1907"/>
                  <a:gd name="T72" fmla="*/ 53 w 53"/>
                  <a:gd name="T73" fmla="*/ 1565 h 1907"/>
                  <a:gd name="T74" fmla="*/ 0 w 53"/>
                  <a:gd name="T75" fmla="*/ 1565 h 1907"/>
                  <a:gd name="T76" fmla="*/ 0 w 53"/>
                  <a:gd name="T77" fmla="*/ 1716 h 1907"/>
                  <a:gd name="T78" fmla="*/ 53 w 53"/>
                  <a:gd name="T79" fmla="*/ 1716 h 1907"/>
                  <a:gd name="T80" fmla="*/ 53 w 53"/>
                  <a:gd name="T81" fmla="*/ 1565 h 1907"/>
                  <a:gd name="T82" fmla="*/ 53 w 53"/>
                  <a:gd name="T83" fmla="*/ 1565 h 1907"/>
                  <a:gd name="T84" fmla="*/ 53 w 53"/>
                  <a:gd name="T85" fmla="*/ 1833 h 1907"/>
                  <a:gd name="T86" fmla="*/ 0 w 53"/>
                  <a:gd name="T87" fmla="*/ 1833 h 1907"/>
                  <a:gd name="T88" fmla="*/ 0 w 53"/>
                  <a:gd name="T89" fmla="*/ 1907 h 1907"/>
                  <a:gd name="T90" fmla="*/ 53 w 53"/>
                  <a:gd name="T91" fmla="*/ 1907 h 1907"/>
                  <a:gd name="T92" fmla="*/ 53 w 53"/>
                  <a:gd name="T93" fmla="*/ 1833 h 1907"/>
                  <a:gd name="T94" fmla="*/ 53 w 53"/>
                  <a:gd name="T95" fmla="*/ 1833 h 1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3" h="1907">
                    <a:moveTo>
                      <a:pt x="53" y="77"/>
                    </a:moveTo>
                    <a:lnTo>
                      <a:pt x="0" y="77"/>
                    </a:lnTo>
                    <a:lnTo>
                      <a:pt x="0" y="0"/>
                    </a:lnTo>
                    <a:lnTo>
                      <a:pt x="53" y="0"/>
                    </a:lnTo>
                    <a:lnTo>
                      <a:pt x="53" y="77"/>
                    </a:lnTo>
                    <a:lnTo>
                      <a:pt x="53" y="77"/>
                    </a:lnTo>
                    <a:close/>
                    <a:moveTo>
                      <a:pt x="53" y="199"/>
                    </a:moveTo>
                    <a:lnTo>
                      <a:pt x="0" y="199"/>
                    </a:lnTo>
                    <a:lnTo>
                      <a:pt x="0" y="350"/>
                    </a:lnTo>
                    <a:lnTo>
                      <a:pt x="53" y="350"/>
                    </a:lnTo>
                    <a:lnTo>
                      <a:pt x="53" y="199"/>
                    </a:lnTo>
                    <a:lnTo>
                      <a:pt x="53" y="199"/>
                    </a:lnTo>
                    <a:close/>
                    <a:moveTo>
                      <a:pt x="53" y="473"/>
                    </a:moveTo>
                    <a:lnTo>
                      <a:pt x="0" y="473"/>
                    </a:lnTo>
                    <a:lnTo>
                      <a:pt x="0" y="622"/>
                    </a:lnTo>
                    <a:lnTo>
                      <a:pt x="53" y="622"/>
                    </a:lnTo>
                    <a:lnTo>
                      <a:pt x="53" y="473"/>
                    </a:lnTo>
                    <a:lnTo>
                      <a:pt x="53" y="473"/>
                    </a:lnTo>
                    <a:close/>
                    <a:moveTo>
                      <a:pt x="53" y="746"/>
                    </a:moveTo>
                    <a:lnTo>
                      <a:pt x="0" y="746"/>
                    </a:lnTo>
                    <a:lnTo>
                      <a:pt x="0" y="896"/>
                    </a:lnTo>
                    <a:lnTo>
                      <a:pt x="53" y="896"/>
                    </a:lnTo>
                    <a:lnTo>
                      <a:pt x="53" y="746"/>
                    </a:lnTo>
                    <a:lnTo>
                      <a:pt x="53" y="746"/>
                    </a:lnTo>
                    <a:close/>
                    <a:moveTo>
                      <a:pt x="53" y="1018"/>
                    </a:moveTo>
                    <a:lnTo>
                      <a:pt x="0" y="1018"/>
                    </a:lnTo>
                    <a:lnTo>
                      <a:pt x="0" y="1169"/>
                    </a:lnTo>
                    <a:lnTo>
                      <a:pt x="53" y="1169"/>
                    </a:lnTo>
                    <a:lnTo>
                      <a:pt x="53" y="1018"/>
                    </a:lnTo>
                    <a:lnTo>
                      <a:pt x="53" y="1018"/>
                    </a:lnTo>
                    <a:close/>
                    <a:moveTo>
                      <a:pt x="53" y="1292"/>
                    </a:moveTo>
                    <a:lnTo>
                      <a:pt x="0" y="1292"/>
                    </a:lnTo>
                    <a:lnTo>
                      <a:pt x="0" y="1442"/>
                    </a:lnTo>
                    <a:lnTo>
                      <a:pt x="53" y="1442"/>
                    </a:lnTo>
                    <a:lnTo>
                      <a:pt x="53" y="1292"/>
                    </a:lnTo>
                    <a:lnTo>
                      <a:pt x="53" y="1292"/>
                    </a:lnTo>
                    <a:close/>
                    <a:moveTo>
                      <a:pt x="53" y="1565"/>
                    </a:moveTo>
                    <a:lnTo>
                      <a:pt x="0" y="1565"/>
                    </a:lnTo>
                    <a:lnTo>
                      <a:pt x="0" y="1716"/>
                    </a:lnTo>
                    <a:lnTo>
                      <a:pt x="53" y="1716"/>
                    </a:lnTo>
                    <a:lnTo>
                      <a:pt x="53" y="1565"/>
                    </a:lnTo>
                    <a:lnTo>
                      <a:pt x="53" y="1565"/>
                    </a:lnTo>
                    <a:close/>
                    <a:moveTo>
                      <a:pt x="53" y="1833"/>
                    </a:moveTo>
                    <a:lnTo>
                      <a:pt x="0" y="1833"/>
                    </a:lnTo>
                    <a:lnTo>
                      <a:pt x="0" y="1907"/>
                    </a:lnTo>
                    <a:lnTo>
                      <a:pt x="53" y="1907"/>
                    </a:lnTo>
                    <a:lnTo>
                      <a:pt x="53" y="1833"/>
                    </a:lnTo>
                    <a:lnTo>
                      <a:pt x="53" y="18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9" name="Freeform 70">
                <a:extLst>
                  <a:ext uri="{FF2B5EF4-FFF2-40B4-BE49-F238E27FC236}">
                    <a16:creationId xmlns:a16="http://schemas.microsoft.com/office/drawing/2014/main" id="{0C773BF2-91DE-FD3A-82CD-C5107C603A38}"/>
                  </a:ext>
                </a:extLst>
              </p:cNvPr>
              <p:cNvSpPr>
                <a:spLocks/>
              </p:cNvSpPr>
              <p:nvPr/>
            </p:nvSpPr>
            <p:spPr bwMode="auto">
              <a:xfrm>
                <a:off x="2292" y="107"/>
                <a:ext cx="21" cy="1907"/>
              </a:xfrm>
              <a:custGeom>
                <a:avLst/>
                <a:gdLst>
                  <a:gd name="T0" fmla="*/ 21 w 21"/>
                  <a:gd name="T1" fmla="*/ 1907 h 1907"/>
                  <a:gd name="T2" fmla="*/ 0 w 21"/>
                  <a:gd name="T3" fmla="*/ 1907 h 1907"/>
                  <a:gd name="T4" fmla="*/ 0 w 21"/>
                  <a:gd name="T5" fmla="*/ 0 h 1907"/>
                  <a:gd name="T6" fmla="*/ 21 w 21"/>
                  <a:gd name="T7" fmla="*/ 0 h 1907"/>
                  <a:gd name="T8" fmla="*/ 21 w 21"/>
                  <a:gd name="T9" fmla="*/ 1886 h 1907"/>
                  <a:gd name="T10" fmla="*/ 21 w 21"/>
                  <a:gd name="T11" fmla="*/ 1907 h 1907"/>
                </a:gdLst>
                <a:ahLst/>
                <a:cxnLst>
                  <a:cxn ang="0">
                    <a:pos x="T0" y="T1"/>
                  </a:cxn>
                  <a:cxn ang="0">
                    <a:pos x="T2" y="T3"/>
                  </a:cxn>
                  <a:cxn ang="0">
                    <a:pos x="T4" y="T5"/>
                  </a:cxn>
                  <a:cxn ang="0">
                    <a:pos x="T6" y="T7"/>
                  </a:cxn>
                  <a:cxn ang="0">
                    <a:pos x="T8" y="T9"/>
                  </a:cxn>
                  <a:cxn ang="0">
                    <a:pos x="T10" y="T11"/>
                  </a:cxn>
                </a:cxnLst>
                <a:rect l="0" t="0" r="r" b="b"/>
                <a:pathLst>
                  <a:path w="21" h="1907">
                    <a:moveTo>
                      <a:pt x="21" y="1907"/>
                    </a:moveTo>
                    <a:lnTo>
                      <a:pt x="0" y="1907"/>
                    </a:lnTo>
                    <a:lnTo>
                      <a:pt x="0" y="0"/>
                    </a:lnTo>
                    <a:lnTo>
                      <a:pt x="21" y="0"/>
                    </a:lnTo>
                    <a:lnTo>
                      <a:pt x="21" y="1886"/>
                    </a:lnTo>
                    <a:lnTo>
                      <a:pt x="21" y="190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0" name="Freeform 71">
                <a:extLst>
                  <a:ext uri="{FF2B5EF4-FFF2-40B4-BE49-F238E27FC236}">
                    <a16:creationId xmlns:a16="http://schemas.microsoft.com/office/drawing/2014/main" id="{7C0E601A-8C4B-84A6-673B-0E74278BC16B}"/>
                  </a:ext>
                </a:extLst>
              </p:cNvPr>
              <p:cNvSpPr>
                <a:spLocks/>
              </p:cNvSpPr>
              <p:nvPr/>
            </p:nvSpPr>
            <p:spPr bwMode="auto">
              <a:xfrm>
                <a:off x="1768" y="107"/>
                <a:ext cx="21" cy="1907"/>
              </a:xfrm>
              <a:custGeom>
                <a:avLst/>
                <a:gdLst>
                  <a:gd name="T0" fmla="*/ 0 w 21"/>
                  <a:gd name="T1" fmla="*/ 0 h 1907"/>
                  <a:gd name="T2" fmla="*/ 21 w 21"/>
                  <a:gd name="T3" fmla="*/ 0 h 1907"/>
                  <a:gd name="T4" fmla="*/ 21 w 21"/>
                  <a:gd name="T5" fmla="*/ 1907 h 1907"/>
                  <a:gd name="T6" fmla="*/ 0 w 21"/>
                  <a:gd name="T7" fmla="*/ 1907 h 1907"/>
                  <a:gd name="T8" fmla="*/ 0 w 21"/>
                  <a:gd name="T9" fmla="*/ 0 h 1907"/>
                  <a:gd name="T10" fmla="*/ 0 w 21"/>
                  <a:gd name="T11" fmla="*/ 0 h 1907"/>
                </a:gdLst>
                <a:ahLst/>
                <a:cxnLst>
                  <a:cxn ang="0">
                    <a:pos x="T0" y="T1"/>
                  </a:cxn>
                  <a:cxn ang="0">
                    <a:pos x="T2" y="T3"/>
                  </a:cxn>
                  <a:cxn ang="0">
                    <a:pos x="T4" y="T5"/>
                  </a:cxn>
                  <a:cxn ang="0">
                    <a:pos x="T6" y="T7"/>
                  </a:cxn>
                  <a:cxn ang="0">
                    <a:pos x="T8" y="T9"/>
                  </a:cxn>
                  <a:cxn ang="0">
                    <a:pos x="T10" y="T11"/>
                  </a:cxn>
                </a:cxnLst>
                <a:rect l="0" t="0" r="r" b="b"/>
                <a:pathLst>
                  <a:path w="21" h="1907">
                    <a:moveTo>
                      <a:pt x="0" y="0"/>
                    </a:moveTo>
                    <a:lnTo>
                      <a:pt x="21" y="0"/>
                    </a:lnTo>
                    <a:lnTo>
                      <a:pt x="21" y="1907"/>
                    </a:lnTo>
                    <a:lnTo>
                      <a:pt x="0" y="1907"/>
                    </a:lnTo>
                    <a:lnTo>
                      <a:pt x="0" y="0"/>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2132" name="Take Truck Group">
            <a:extLst>
              <a:ext uri="{FF2B5EF4-FFF2-40B4-BE49-F238E27FC236}">
                <a16:creationId xmlns:a16="http://schemas.microsoft.com/office/drawing/2014/main" id="{DEA2E21C-69A2-C0C1-33ED-36CF8D04A472}"/>
              </a:ext>
            </a:extLst>
          </p:cNvPr>
          <p:cNvGrpSpPr/>
          <p:nvPr/>
        </p:nvGrpSpPr>
        <p:grpSpPr>
          <a:xfrm flipH="1">
            <a:off x="186537" y="1372290"/>
            <a:ext cx="2671072" cy="653093"/>
            <a:chOff x="207407" y="1563809"/>
            <a:chExt cx="3509963" cy="1073157"/>
          </a:xfrm>
        </p:grpSpPr>
        <p:grpSp>
          <p:nvGrpSpPr>
            <p:cNvPr id="16" name="Truck Shapes">
              <a:extLst>
                <a:ext uri="{FF2B5EF4-FFF2-40B4-BE49-F238E27FC236}">
                  <a16:creationId xmlns:a16="http://schemas.microsoft.com/office/drawing/2014/main" id="{285CC5B6-E8B2-AAF2-1764-92FED2959A4F}"/>
                </a:ext>
              </a:extLst>
            </p:cNvPr>
            <p:cNvGrpSpPr>
              <a:grpSpLocks noChangeAspect="1"/>
            </p:cNvGrpSpPr>
            <p:nvPr/>
          </p:nvGrpSpPr>
          <p:grpSpPr bwMode="auto">
            <a:xfrm rot="5400000" flipH="1">
              <a:off x="1462326" y="308890"/>
              <a:ext cx="1000126" cy="3509963"/>
              <a:chOff x="6313" y="72"/>
              <a:chExt cx="630" cy="2211"/>
            </a:xfrm>
          </p:grpSpPr>
          <p:sp>
            <p:nvSpPr>
              <p:cNvPr id="17" name="Freeform 6">
                <a:extLst>
                  <a:ext uri="{FF2B5EF4-FFF2-40B4-BE49-F238E27FC236}">
                    <a16:creationId xmlns:a16="http://schemas.microsoft.com/office/drawing/2014/main" id="{BE7CC4A3-353B-CD9D-807E-47633ED3B5E8}"/>
                  </a:ext>
                </a:extLst>
              </p:cNvPr>
              <p:cNvSpPr>
                <a:spLocks/>
              </p:cNvSpPr>
              <p:nvPr/>
            </p:nvSpPr>
            <p:spPr bwMode="auto">
              <a:xfrm>
                <a:off x="6327" y="2234"/>
                <a:ext cx="591" cy="49"/>
              </a:xfrm>
              <a:custGeom>
                <a:avLst/>
                <a:gdLst>
                  <a:gd name="T0" fmla="*/ 0 w 591"/>
                  <a:gd name="T1" fmla="*/ 0 h 49"/>
                  <a:gd name="T2" fmla="*/ 0 w 591"/>
                  <a:gd name="T3" fmla="*/ 33 h 49"/>
                  <a:gd name="T4" fmla="*/ 52 w 591"/>
                  <a:gd name="T5" fmla="*/ 33 h 49"/>
                  <a:gd name="T6" fmla="*/ 61 w 591"/>
                  <a:gd name="T7" fmla="*/ 49 h 49"/>
                  <a:gd name="T8" fmla="*/ 550 w 591"/>
                  <a:gd name="T9" fmla="*/ 49 h 49"/>
                  <a:gd name="T10" fmla="*/ 559 w 591"/>
                  <a:gd name="T11" fmla="*/ 25 h 49"/>
                  <a:gd name="T12" fmla="*/ 591 w 591"/>
                  <a:gd name="T13" fmla="*/ 25 h 49"/>
                  <a:gd name="T14" fmla="*/ 591 w 591"/>
                  <a:gd name="T15" fmla="*/ 0 h 49"/>
                  <a:gd name="T16" fmla="*/ 0 w 591"/>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1" h="49">
                    <a:moveTo>
                      <a:pt x="0" y="0"/>
                    </a:moveTo>
                    <a:lnTo>
                      <a:pt x="0" y="33"/>
                    </a:lnTo>
                    <a:lnTo>
                      <a:pt x="52" y="33"/>
                    </a:lnTo>
                    <a:lnTo>
                      <a:pt x="61" y="49"/>
                    </a:lnTo>
                    <a:lnTo>
                      <a:pt x="550" y="49"/>
                    </a:lnTo>
                    <a:lnTo>
                      <a:pt x="559" y="25"/>
                    </a:lnTo>
                    <a:lnTo>
                      <a:pt x="591" y="25"/>
                    </a:lnTo>
                    <a:lnTo>
                      <a:pt x="591"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18" name="Freeform 17">
                <a:extLst>
                  <a:ext uri="{FF2B5EF4-FFF2-40B4-BE49-F238E27FC236}">
                    <a16:creationId xmlns:a16="http://schemas.microsoft.com/office/drawing/2014/main" id="{B9CE3682-F1D9-BD01-565B-6D2E8495CC60}"/>
                  </a:ext>
                </a:extLst>
              </p:cNvPr>
              <p:cNvSpPr>
                <a:spLocks/>
              </p:cNvSpPr>
              <p:nvPr/>
            </p:nvSpPr>
            <p:spPr bwMode="auto">
              <a:xfrm>
                <a:off x="6347" y="2223"/>
                <a:ext cx="550" cy="40"/>
              </a:xfrm>
              <a:custGeom>
                <a:avLst/>
                <a:gdLst>
                  <a:gd name="T0" fmla="*/ 0 w 550"/>
                  <a:gd name="T1" fmla="*/ 0 h 40"/>
                  <a:gd name="T2" fmla="*/ 43 w 550"/>
                  <a:gd name="T3" fmla="*/ 40 h 40"/>
                  <a:gd name="T4" fmla="*/ 514 w 550"/>
                  <a:gd name="T5" fmla="*/ 40 h 40"/>
                  <a:gd name="T6" fmla="*/ 550 w 550"/>
                  <a:gd name="T7" fmla="*/ 0 h 40"/>
                  <a:gd name="T8" fmla="*/ 0 w 550"/>
                  <a:gd name="T9" fmla="*/ 0 h 40"/>
                </a:gdLst>
                <a:ahLst/>
                <a:cxnLst>
                  <a:cxn ang="0">
                    <a:pos x="T0" y="T1"/>
                  </a:cxn>
                  <a:cxn ang="0">
                    <a:pos x="T2" y="T3"/>
                  </a:cxn>
                  <a:cxn ang="0">
                    <a:pos x="T4" y="T5"/>
                  </a:cxn>
                  <a:cxn ang="0">
                    <a:pos x="T6" y="T7"/>
                  </a:cxn>
                  <a:cxn ang="0">
                    <a:pos x="T8" y="T9"/>
                  </a:cxn>
                </a:cxnLst>
                <a:rect l="0" t="0" r="r" b="b"/>
                <a:pathLst>
                  <a:path w="550" h="40">
                    <a:moveTo>
                      <a:pt x="0" y="0"/>
                    </a:moveTo>
                    <a:lnTo>
                      <a:pt x="43" y="40"/>
                    </a:lnTo>
                    <a:lnTo>
                      <a:pt x="514" y="40"/>
                    </a:lnTo>
                    <a:lnTo>
                      <a:pt x="550" y="0"/>
                    </a:lnTo>
                    <a:lnTo>
                      <a:pt x="0"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19" name="Freeform 5">
                <a:extLst>
                  <a:ext uri="{FF2B5EF4-FFF2-40B4-BE49-F238E27FC236}">
                    <a16:creationId xmlns:a16="http://schemas.microsoft.com/office/drawing/2014/main" id="{96479847-BA45-1F8F-8F4B-B7189D8FBDC2}"/>
                  </a:ext>
                </a:extLst>
              </p:cNvPr>
              <p:cNvSpPr>
                <a:spLocks/>
              </p:cNvSpPr>
              <p:nvPr/>
            </p:nvSpPr>
            <p:spPr bwMode="auto">
              <a:xfrm>
                <a:off x="6375" y="72"/>
                <a:ext cx="502" cy="109"/>
              </a:xfrm>
              <a:custGeom>
                <a:avLst/>
                <a:gdLst>
                  <a:gd name="T0" fmla="*/ 274 w 274"/>
                  <a:gd name="T1" fmla="*/ 60 h 60"/>
                  <a:gd name="T2" fmla="*/ 274 w 274"/>
                  <a:gd name="T3" fmla="*/ 25 h 60"/>
                  <a:gd name="T4" fmla="*/ 250 w 274"/>
                  <a:gd name="T5" fmla="*/ 0 h 60"/>
                  <a:gd name="T6" fmla="*/ 23 w 274"/>
                  <a:gd name="T7" fmla="*/ 0 h 60"/>
                  <a:gd name="T8" fmla="*/ 0 w 274"/>
                  <a:gd name="T9" fmla="*/ 23 h 60"/>
                  <a:gd name="T10" fmla="*/ 0 w 274"/>
                  <a:gd name="T11" fmla="*/ 60 h 60"/>
                  <a:gd name="T12" fmla="*/ 274 w 274"/>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274" h="60">
                    <a:moveTo>
                      <a:pt x="274" y="60"/>
                    </a:moveTo>
                    <a:cubicBezTo>
                      <a:pt x="274" y="25"/>
                      <a:pt x="274" y="25"/>
                      <a:pt x="274" y="25"/>
                    </a:cubicBezTo>
                    <a:cubicBezTo>
                      <a:pt x="274" y="11"/>
                      <a:pt x="263" y="0"/>
                      <a:pt x="250" y="0"/>
                    </a:cubicBezTo>
                    <a:cubicBezTo>
                      <a:pt x="23" y="0"/>
                      <a:pt x="23" y="0"/>
                      <a:pt x="23" y="0"/>
                    </a:cubicBezTo>
                    <a:cubicBezTo>
                      <a:pt x="10" y="0"/>
                      <a:pt x="0" y="11"/>
                      <a:pt x="0" y="23"/>
                    </a:cubicBezTo>
                    <a:cubicBezTo>
                      <a:pt x="0" y="60"/>
                      <a:pt x="0" y="60"/>
                      <a:pt x="0" y="60"/>
                    </a:cubicBezTo>
                    <a:lnTo>
                      <a:pt x="274" y="60"/>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0" name="Freeform 7">
                <a:extLst>
                  <a:ext uri="{FF2B5EF4-FFF2-40B4-BE49-F238E27FC236}">
                    <a16:creationId xmlns:a16="http://schemas.microsoft.com/office/drawing/2014/main" id="{FB0831C2-5A45-A2CC-9093-E8A2E428F88E}"/>
                  </a:ext>
                </a:extLst>
              </p:cNvPr>
              <p:cNvSpPr>
                <a:spLocks noEditPoints="1"/>
              </p:cNvSpPr>
              <p:nvPr/>
            </p:nvSpPr>
            <p:spPr bwMode="auto">
              <a:xfrm>
                <a:off x="6340" y="267"/>
                <a:ext cx="570" cy="218"/>
              </a:xfrm>
              <a:custGeom>
                <a:avLst/>
                <a:gdLst>
                  <a:gd name="T0" fmla="*/ 294 w 311"/>
                  <a:gd name="T1" fmla="*/ 120 h 120"/>
                  <a:gd name="T2" fmla="*/ 310 w 311"/>
                  <a:gd name="T3" fmla="*/ 120 h 120"/>
                  <a:gd name="T4" fmla="*/ 311 w 311"/>
                  <a:gd name="T5" fmla="*/ 119 h 120"/>
                  <a:gd name="T6" fmla="*/ 311 w 311"/>
                  <a:gd name="T7" fmla="*/ 1 h 120"/>
                  <a:gd name="T8" fmla="*/ 310 w 311"/>
                  <a:gd name="T9" fmla="*/ 0 h 120"/>
                  <a:gd name="T10" fmla="*/ 294 w 311"/>
                  <a:gd name="T11" fmla="*/ 0 h 120"/>
                  <a:gd name="T12" fmla="*/ 293 w 311"/>
                  <a:gd name="T13" fmla="*/ 1 h 120"/>
                  <a:gd name="T14" fmla="*/ 293 w 311"/>
                  <a:gd name="T15" fmla="*/ 119 h 120"/>
                  <a:gd name="T16" fmla="*/ 294 w 311"/>
                  <a:gd name="T17" fmla="*/ 120 h 120"/>
                  <a:gd name="T18" fmla="*/ 1 w 311"/>
                  <a:gd name="T19" fmla="*/ 120 h 120"/>
                  <a:gd name="T20" fmla="*/ 17 w 311"/>
                  <a:gd name="T21" fmla="*/ 120 h 120"/>
                  <a:gd name="T22" fmla="*/ 18 w 311"/>
                  <a:gd name="T23" fmla="*/ 119 h 120"/>
                  <a:gd name="T24" fmla="*/ 18 w 311"/>
                  <a:gd name="T25" fmla="*/ 1 h 120"/>
                  <a:gd name="T26" fmla="*/ 17 w 311"/>
                  <a:gd name="T27" fmla="*/ 0 h 120"/>
                  <a:gd name="T28" fmla="*/ 1 w 311"/>
                  <a:gd name="T29" fmla="*/ 0 h 120"/>
                  <a:gd name="T30" fmla="*/ 0 w 311"/>
                  <a:gd name="T31" fmla="*/ 1 h 120"/>
                  <a:gd name="T32" fmla="*/ 0 w 311"/>
                  <a:gd name="T33" fmla="*/ 119 h 120"/>
                  <a:gd name="T34" fmla="*/ 1 w 311"/>
                  <a:gd name="T35"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1" h="120">
                    <a:moveTo>
                      <a:pt x="294" y="120"/>
                    </a:moveTo>
                    <a:cubicBezTo>
                      <a:pt x="310" y="120"/>
                      <a:pt x="310" y="120"/>
                      <a:pt x="310" y="120"/>
                    </a:cubicBezTo>
                    <a:cubicBezTo>
                      <a:pt x="311" y="120"/>
                      <a:pt x="311" y="119"/>
                      <a:pt x="311" y="119"/>
                    </a:cubicBezTo>
                    <a:cubicBezTo>
                      <a:pt x="311" y="1"/>
                      <a:pt x="311" y="1"/>
                      <a:pt x="311" y="1"/>
                    </a:cubicBezTo>
                    <a:cubicBezTo>
                      <a:pt x="311" y="1"/>
                      <a:pt x="311" y="0"/>
                      <a:pt x="310" y="0"/>
                    </a:cubicBezTo>
                    <a:cubicBezTo>
                      <a:pt x="294" y="0"/>
                      <a:pt x="294" y="0"/>
                      <a:pt x="294" y="0"/>
                    </a:cubicBezTo>
                    <a:cubicBezTo>
                      <a:pt x="294" y="0"/>
                      <a:pt x="293" y="1"/>
                      <a:pt x="293" y="1"/>
                    </a:cubicBezTo>
                    <a:cubicBezTo>
                      <a:pt x="293" y="119"/>
                      <a:pt x="293" y="119"/>
                      <a:pt x="293" y="119"/>
                    </a:cubicBezTo>
                    <a:cubicBezTo>
                      <a:pt x="293" y="119"/>
                      <a:pt x="294" y="120"/>
                      <a:pt x="294" y="120"/>
                    </a:cubicBezTo>
                    <a:close/>
                    <a:moveTo>
                      <a:pt x="1" y="120"/>
                    </a:moveTo>
                    <a:cubicBezTo>
                      <a:pt x="17" y="120"/>
                      <a:pt x="17" y="120"/>
                      <a:pt x="17" y="120"/>
                    </a:cubicBezTo>
                    <a:cubicBezTo>
                      <a:pt x="17" y="120"/>
                      <a:pt x="18" y="119"/>
                      <a:pt x="18" y="119"/>
                    </a:cubicBezTo>
                    <a:cubicBezTo>
                      <a:pt x="18" y="1"/>
                      <a:pt x="18" y="1"/>
                      <a:pt x="18" y="1"/>
                    </a:cubicBezTo>
                    <a:cubicBezTo>
                      <a:pt x="18" y="1"/>
                      <a:pt x="17" y="0"/>
                      <a:pt x="17" y="0"/>
                    </a:cubicBezTo>
                    <a:cubicBezTo>
                      <a:pt x="1" y="0"/>
                      <a:pt x="1" y="0"/>
                      <a:pt x="1" y="0"/>
                    </a:cubicBezTo>
                    <a:cubicBezTo>
                      <a:pt x="0" y="0"/>
                      <a:pt x="0" y="1"/>
                      <a:pt x="0" y="1"/>
                    </a:cubicBezTo>
                    <a:cubicBezTo>
                      <a:pt x="0" y="119"/>
                      <a:pt x="0" y="119"/>
                      <a:pt x="0" y="119"/>
                    </a:cubicBezTo>
                    <a:cubicBezTo>
                      <a:pt x="0" y="119"/>
                      <a:pt x="0" y="120"/>
                      <a:pt x="1" y="1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 name="Freeform 8">
                <a:extLst>
                  <a:ext uri="{FF2B5EF4-FFF2-40B4-BE49-F238E27FC236}">
                    <a16:creationId xmlns:a16="http://schemas.microsoft.com/office/drawing/2014/main" id="{2F491397-32CA-D78F-A85A-24845C48F94D}"/>
                  </a:ext>
                </a:extLst>
              </p:cNvPr>
              <p:cNvSpPr>
                <a:spLocks/>
              </p:cNvSpPr>
              <p:nvPr/>
            </p:nvSpPr>
            <p:spPr bwMode="auto">
              <a:xfrm>
                <a:off x="6313" y="83"/>
                <a:ext cx="623" cy="650"/>
              </a:xfrm>
              <a:custGeom>
                <a:avLst/>
                <a:gdLst>
                  <a:gd name="T0" fmla="*/ 306 w 340"/>
                  <a:gd name="T1" fmla="*/ 357 h 357"/>
                  <a:gd name="T2" fmla="*/ 306 w 340"/>
                  <a:gd name="T3" fmla="*/ 259 h 357"/>
                  <a:gd name="T4" fmla="*/ 310 w 340"/>
                  <a:gd name="T5" fmla="*/ 237 h 357"/>
                  <a:gd name="T6" fmla="*/ 329 w 340"/>
                  <a:gd name="T7" fmla="*/ 253 h 357"/>
                  <a:gd name="T8" fmla="*/ 337 w 340"/>
                  <a:gd name="T9" fmla="*/ 240 h 357"/>
                  <a:gd name="T10" fmla="*/ 316 w 340"/>
                  <a:gd name="T11" fmla="*/ 214 h 357"/>
                  <a:gd name="T12" fmla="*/ 317 w 340"/>
                  <a:gd name="T13" fmla="*/ 196 h 357"/>
                  <a:gd name="T14" fmla="*/ 315 w 340"/>
                  <a:gd name="T15" fmla="*/ 74 h 357"/>
                  <a:gd name="T16" fmla="*/ 277 w 340"/>
                  <a:gd name="T17" fmla="*/ 31 h 357"/>
                  <a:gd name="T18" fmla="*/ 260 w 340"/>
                  <a:gd name="T19" fmla="*/ 6 h 357"/>
                  <a:gd name="T20" fmla="*/ 170 w 340"/>
                  <a:gd name="T21" fmla="*/ 0 h 357"/>
                  <a:gd name="T22" fmla="*/ 72 w 340"/>
                  <a:gd name="T23" fmla="*/ 10 h 357"/>
                  <a:gd name="T24" fmla="*/ 62 w 340"/>
                  <a:gd name="T25" fmla="*/ 28 h 357"/>
                  <a:gd name="T26" fmla="*/ 24 w 340"/>
                  <a:gd name="T27" fmla="*/ 76 h 357"/>
                  <a:gd name="T28" fmla="*/ 24 w 340"/>
                  <a:gd name="T29" fmla="*/ 199 h 357"/>
                  <a:gd name="T30" fmla="*/ 25 w 340"/>
                  <a:gd name="T31" fmla="*/ 213 h 357"/>
                  <a:gd name="T32" fmla="*/ 2 w 340"/>
                  <a:gd name="T33" fmla="*/ 240 h 357"/>
                  <a:gd name="T34" fmla="*/ 11 w 340"/>
                  <a:gd name="T35" fmla="*/ 253 h 357"/>
                  <a:gd name="T36" fmla="*/ 31 w 340"/>
                  <a:gd name="T37" fmla="*/ 235 h 357"/>
                  <a:gd name="T38" fmla="*/ 36 w 340"/>
                  <a:gd name="T39" fmla="*/ 255 h 357"/>
                  <a:gd name="T40" fmla="*/ 36 w 340"/>
                  <a:gd name="T41" fmla="*/ 357 h 357"/>
                  <a:gd name="T42" fmla="*/ 306 w 340"/>
                  <a:gd name="T43" fmla="*/ 35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0" h="357">
                    <a:moveTo>
                      <a:pt x="306" y="357"/>
                    </a:moveTo>
                    <a:cubicBezTo>
                      <a:pt x="306" y="357"/>
                      <a:pt x="306" y="276"/>
                      <a:pt x="306" y="259"/>
                    </a:cubicBezTo>
                    <a:cubicBezTo>
                      <a:pt x="306" y="252"/>
                      <a:pt x="308" y="245"/>
                      <a:pt x="310" y="237"/>
                    </a:cubicBezTo>
                    <a:cubicBezTo>
                      <a:pt x="314" y="243"/>
                      <a:pt x="327" y="251"/>
                      <a:pt x="329" y="253"/>
                    </a:cubicBezTo>
                    <a:cubicBezTo>
                      <a:pt x="340" y="262"/>
                      <a:pt x="337" y="251"/>
                      <a:pt x="337" y="240"/>
                    </a:cubicBezTo>
                    <a:cubicBezTo>
                      <a:pt x="337" y="231"/>
                      <a:pt x="328" y="224"/>
                      <a:pt x="316" y="214"/>
                    </a:cubicBezTo>
                    <a:cubicBezTo>
                      <a:pt x="316" y="212"/>
                      <a:pt x="317" y="188"/>
                      <a:pt x="317" y="196"/>
                    </a:cubicBezTo>
                    <a:cubicBezTo>
                      <a:pt x="317" y="204"/>
                      <a:pt x="315" y="86"/>
                      <a:pt x="315" y="74"/>
                    </a:cubicBezTo>
                    <a:cubicBezTo>
                      <a:pt x="315" y="58"/>
                      <a:pt x="304" y="44"/>
                      <a:pt x="277" y="31"/>
                    </a:cubicBezTo>
                    <a:cubicBezTo>
                      <a:pt x="273" y="29"/>
                      <a:pt x="278" y="7"/>
                      <a:pt x="260" y="6"/>
                    </a:cubicBezTo>
                    <a:cubicBezTo>
                      <a:pt x="231" y="3"/>
                      <a:pt x="203" y="0"/>
                      <a:pt x="170" y="0"/>
                    </a:cubicBezTo>
                    <a:cubicBezTo>
                      <a:pt x="134" y="0"/>
                      <a:pt x="82" y="4"/>
                      <a:pt x="72" y="10"/>
                    </a:cubicBezTo>
                    <a:cubicBezTo>
                      <a:pt x="62" y="15"/>
                      <a:pt x="65" y="26"/>
                      <a:pt x="62" y="28"/>
                    </a:cubicBezTo>
                    <a:cubicBezTo>
                      <a:pt x="40" y="40"/>
                      <a:pt x="24" y="57"/>
                      <a:pt x="24" y="76"/>
                    </a:cubicBezTo>
                    <a:cubicBezTo>
                      <a:pt x="24" y="93"/>
                      <a:pt x="24" y="195"/>
                      <a:pt x="24" y="199"/>
                    </a:cubicBezTo>
                    <a:cubicBezTo>
                      <a:pt x="24" y="202"/>
                      <a:pt x="25" y="213"/>
                      <a:pt x="25" y="213"/>
                    </a:cubicBezTo>
                    <a:cubicBezTo>
                      <a:pt x="12" y="223"/>
                      <a:pt x="2" y="230"/>
                      <a:pt x="2" y="240"/>
                    </a:cubicBezTo>
                    <a:cubicBezTo>
                      <a:pt x="2" y="251"/>
                      <a:pt x="0" y="262"/>
                      <a:pt x="11" y="253"/>
                    </a:cubicBezTo>
                    <a:cubicBezTo>
                      <a:pt x="13" y="251"/>
                      <a:pt x="28" y="242"/>
                      <a:pt x="31" y="235"/>
                    </a:cubicBezTo>
                    <a:cubicBezTo>
                      <a:pt x="34" y="244"/>
                      <a:pt x="36" y="252"/>
                      <a:pt x="36" y="255"/>
                    </a:cubicBezTo>
                    <a:cubicBezTo>
                      <a:pt x="36" y="263"/>
                      <a:pt x="36" y="357"/>
                      <a:pt x="36" y="357"/>
                    </a:cubicBezTo>
                    <a:lnTo>
                      <a:pt x="306" y="357"/>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2" name="Freeform 9">
                <a:extLst>
                  <a:ext uri="{FF2B5EF4-FFF2-40B4-BE49-F238E27FC236}">
                    <a16:creationId xmlns:a16="http://schemas.microsoft.com/office/drawing/2014/main" id="{49FF0772-9F59-484F-B1AD-DECA96775EDF}"/>
                  </a:ext>
                </a:extLst>
              </p:cNvPr>
              <p:cNvSpPr>
                <a:spLocks noEditPoints="1"/>
              </p:cNvSpPr>
              <p:nvPr/>
            </p:nvSpPr>
            <p:spPr bwMode="auto">
              <a:xfrm>
                <a:off x="6371" y="150"/>
                <a:ext cx="495" cy="82"/>
              </a:xfrm>
              <a:custGeom>
                <a:avLst/>
                <a:gdLst>
                  <a:gd name="T0" fmla="*/ 234 w 270"/>
                  <a:gd name="T1" fmla="*/ 35 h 45"/>
                  <a:gd name="T2" fmla="*/ 215 w 270"/>
                  <a:gd name="T3" fmla="*/ 1 h 45"/>
                  <a:gd name="T4" fmla="*/ 263 w 270"/>
                  <a:gd name="T5" fmla="*/ 37 h 45"/>
                  <a:gd name="T6" fmla="*/ 234 w 270"/>
                  <a:gd name="T7" fmla="*/ 35 h 45"/>
                  <a:gd name="T8" fmla="*/ 38 w 270"/>
                  <a:gd name="T9" fmla="*/ 35 h 45"/>
                  <a:gd name="T10" fmla="*/ 54 w 270"/>
                  <a:gd name="T11" fmla="*/ 1 h 45"/>
                  <a:gd name="T12" fmla="*/ 7 w 270"/>
                  <a:gd name="T13" fmla="*/ 39 h 45"/>
                  <a:gd name="T14" fmla="*/ 38 w 270"/>
                  <a:gd name="T15" fmla="*/ 3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 h="45">
                    <a:moveTo>
                      <a:pt x="234" y="35"/>
                    </a:moveTo>
                    <a:cubicBezTo>
                      <a:pt x="224" y="26"/>
                      <a:pt x="208" y="1"/>
                      <a:pt x="215" y="1"/>
                    </a:cubicBezTo>
                    <a:cubicBezTo>
                      <a:pt x="222" y="0"/>
                      <a:pt x="270" y="31"/>
                      <a:pt x="263" y="37"/>
                    </a:cubicBezTo>
                    <a:cubicBezTo>
                      <a:pt x="257" y="44"/>
                      <a:pt x="239" y="40"/>
                      <a:pt x="234" y="35"/>
                    </a:cubicBezTo>
                    <a:close/>
                    <a:moveTo>
                      <a:pt x="38" y="35"/>
                    </a:moveTo>
                    <a:cubicBezTo>
                      <a:pt x="46" y="25"/>
                      <a:pt x="61" y="1"/>
                      <a:pt x="54" y="1"/>
                    </a:cubicBezTo>
                    <a:cubicBezTo>
                      <a:pt x="47" y="1"/>
                      <a:pt x="0" y="32"/>
                      <a:pt x="7" y="39"/>
                    </a:cubicBezTo>
                    <a:cubicBezTo>
                      <a:pt x="14" y="45"/>
                      <a:pt x="33" y="41"/>
                      <a:pt x="38"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3" name="Freeform 10">
                <a:extLst>
                  <a:ext uri="{FF2B5EF4-FFF2-40B4-BE49-F238E27FC236}">
                    <a16:creationId xmlns:a16="http://schemas.microsoft.com/office/drawing/2014/main" id="{88DE7AF9-23A2-A63E-D31E-A05060FCBB07}"/>
                  </a:ext>
                </a:extLst>
              </p:cNvPr>
              <p:cNvSpPr>
                <a:spLocks/>
              </p:cNvSpPr>
              <p:nvPr/>
            </p:nvSpPr>
            <p:spPr bwMode="auto">
              <a:xfrm>
                <a:off x="6413" y="338"/>
                <a:ext cx="429" cy="173"/>
              </a:xfrm>
              <a:custGeom>
                <a:avLst/>
                <a:gdLst>
                  <a:gd name="T0" fmla="*/ 213 w 234"/>
                  <a:gd name="T1" fmla="*/ 95 h 95"/>
                  <a:gd name="T2" fmla="*/ 231 w 234"/>
                  <a:gd name="T3" fmla="*/ 36 h 95"/>
                  <a:gd name="T4" fmla="*/ 211 w 234"/>
                  <a:gd name="T5" fmla="*/ 15 h 95"/>
                  <a:gd name="T6" fmla="*/ 18 w 234"/>
                  <a:gd name="T7" fmla="*/ 16 h 95"/>
                  <a:gd name="T8" fmla="*/ 3 w 234"/>
                  <a:gd name="T9" fmla="*/ 40 h 95"/>
                  <a:gd name="T10" fmla="*/ 25 w 234"/>
                  <a:gd name="T11" fmla="*/ 95 h 95"/>
                  <a:gd name="T12" fmla="*/ 213 w 234"/>
                  <a:gd name="T13" fmla="*/ 95 h 95"/>
                </a:gdLst>
                <a:ahLst/>
                <a:cxnLst>
                  <a:cxn ang="0">
                    <a:pos x="T0" y="T1"/>
                  </a:cxn>
                  <a:cxn ang="0">
                    <a:pos x="T2" y="T3"/>
                  </a:cxn>
                  <a:cxn ang="0">
                    <a:pos x="T4" y="T5"/>
                  </a:cxn>
                  <a:cxn ang="0">
                    <a:pos x="T6" y="T7"/>
                  </a:cxn>
                  <a:cxn ang="0">
                    <a:pos x="T8" y="T9"/>
                  </a:cxn>
                  <a:cxn ang="0">
                    <a:pos x="T10" y="T11"/>
                  </a:cxn>
                  <a:cxn ang="0">
                    <a:pos x="T12" y="T13"/>
                  </a:cxn>
                </a:cxnLst>
                <a:rect l="0" t="0" r="r" b="b"/>
                <a:pathLst>
                  <a:path w="234" h="95">
                    <a:moveTo>
                      <a:pt x="213" y="95"/>
                    </a:moveTo>
                    <a:cubicBezTo>
                      <a:pt x="220" y="78"/>
                      <a:pt x="228" y="53"/>
                      <a:pt x="231" y="36"/>
                    </a:cubicBezTo>
                    <a:cubicBezTo>
                      <a:pt x="234" y="26"/>
                      <a:pt x="221" y="20"/>
                      <a:pt x="211" y="15"/>
                    </a:cubicBezTo>
                    <a:cubicBezTo>
                      <a:pt x="175" y="0"/>
                      <a:pt x="53" y="1"/>
                      <a:pt x="18" y="16"/>
                    </a:cubicBezTo>
                    <a:cubicBezTo>
                      <a:pt x="6" y="21"/>
                      <a:pt x="0" y="29"/>
                      <a:pt x="3" y="40"/>
                    </a:cubicBezTo>
                    <a:cubicBezTo>
                      <a:pt x="5" y="53"/>
                      <a:pt x="19" y="82"/>
                      <a:pt x="25" y="95"/>
                    </a:cubicBezTo>
                    <a:cubicBezTo>
                      <a:pt x="66" y="95"/>
                      <a:pt x="213" y="95"/>
                      <a:pt x="213" y="9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4" name="Freeform 11">
                <a:extLst>
                  <a:ext uri="{FF2B5EF4-FFF2-40B4-BE49-F238E27FC236}">
                    <a16:creationId xmlns:a16="http://schemas.microsoft.com/office/drawing/2014/main" id="{47E806AA-6B58-9EA8-D5EE-751E6DD87E5D}"/>
                  </a:ext>
                </a:extLst>
              </p:cNvPr>
              <p:cNvSpPr>
                <a:spLocks/>
              </p:cNvSpPr>
              <p:nvPr/>
            </p:nvSpPr>
            <p:spPr bwMode="auto">
              <a:xfrm>
                <a:off x="6424" y="347"/>
                <a:ext cx="407" cy="157"/>
              </a:xfrm>
              <a:custGeom>
                <a:avLst/>
                <a:gdLst>
                  <a:gd name="T0" fmla="*/ 204 w 222"/>
                  <a:gd name="T1" fmla="*/ 86 h 86"/>
                  <a:gd name="T2" fmla="*/ 220 w 222"/>
                  <a:gd name="T3" fmla="*/ 32 h 86"/>
                  <a:gd name="T4" fmla="*/ 201 w 222"/>
                  <a:gd name="T5" fmla="*/ 15 h 86"/>
                  <a:gd name="T6" fmla="*/ 17 w 222"/>
                  <a:gd name="T7" fmla="*/ 16 h 86"/>
                  <a:gd name="T8" fmla="*/ 2 w 222"/>
                  <a:gd name="T9" fmla="*/ 35 h 86"/>
                  <a:gd name="T10" fmla="*/ 21 w 222"/>
                  <a:gd name="T11" fmla="*/ 86 h 86"/>
                  <a:gd name="T12" fmla="*/ 204 w 222"/>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222" h="86">
                    <a:moveTo>
                      <a:pt x="204" y="86"/>
                    </a:moveTo>
                    <a:cubicBezTo>
                      <a:pt x="212" y="66"/>
                      <a:pt x="216" y="48"/>
                      <a:pt x="220" y="32"/>
                    </a:cubicBezTo>
                    <a:cubicBezTo>
                      <a:pt x="222" y="23"/>
                      <a:pt x="210" y="19"/>
                      <a:pt x="201" y="15"/>
                    </a:cubicBezTo>
                    <a:cubicBezTo>
                      <a:pt x="166" y="0"/>
                      <a:pt x="50" y="1"/>
                      <a:pt x="17" y="16"/>
                    </a:cubicBezTo>
                    <a:cubicBezTo>
                      <a:pt x="6" y="21"/>
                      <a:pt x="0" y="25"/>
                      <a:pt x="2" y="35"/>
                    </a:cubicBezTo>
                    <a:cubicBezTo>
                      <a:pt x="4" y="48"/>
                      <a:pt x="16" y="73"/>
                      <a:pt x="21" y="86"/>
                    </a:cubicBezTo>
                    <a:cubicBezTo>
                      <a:pt x="60" y="86"/>
                      <a:pt x="204" y="86"/>
                      <a:pt x="204"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5" name="Freeform 12">
                <a:extLst>
                  <a:ext uri="{FF2B5EF4-FFF2-40B4-BE49-F238E27FC236}">
                    <a16:creationId xmlns:a16="http://schemas.microsoft.com/office/drawing/2014/main" id="{FCE71E2C-511E-5154-149E-4CAB1BB4C30E}"/>
                  </a:ext>
                </a:extLst>
              </p:cNvPr>
              <p:cNvSpPr>
                <a:spLocks/>
              </p:cNvSpPr>
              <p:nvPr/>
            </p:nvSpPr>
            <p:spPr bwMode="auto">
              <a:xfrm>
                <a:off x="6813" y="482"/>
                <a:ext cx="33" cy="209"/>
              </a:xfrm>
              <a:custGeom>
                <a:avLst/>
                <a:gdLst>
                  <a:gd name="T0" fmla="*/ 13 w 18"/>
                  <a:gd name="T1" fmla="*/ 2 h 115"/>
                  <a:gd name="T2" fmla="*/ 0 w 18"/>
                  <a:gd name="T3" fmla="*/ 26 h 115"/>
                  <a:gd name="T4" fmla="*/ 0 w 18"/>
                  <a:gd name="T5" fmla="*/ 98 h 115"/>
                  <a:gd name="T6" fmla="*/ 11 w 18"/>
                  <a:gd name="T7" fmla="*/ 110 h 115"/>
                  <a:gd name="T8" fmla="*/ 17 w 18"/>
                  <a:gd name="T9" fmla="*/ 109 h 115"/>
                  <a:gd name="T10" fmla="*/ 17 w 18"/>
                  <a:gd name="T11" fmla="*/ 7 h 115"/>
                  <a:gd name="T12" fmla="*/ 13 w 18"/>
                  <a:gd name="T13" fmla="*/ 2 h 115"/>
                </a:gdLst>
                <a:ahLst/>
                <a:cxnLst>
                  <a:cxn ang="0">
                    <a:pos x="T0" y="T1"/>
                  </a:cxn>
                  <a:cxn ang="0">
                    <a:pos x="T2" y="T3"/>
                  </a:cxn>
                  <a:cxn ang="0">
                    <a:pos x="T4" y="T5"/>
                  </a:cxn>
                  <a:cxn ang="0">
                    <a:pos x="T6" y="T7"/>
                  </a:cxn>
                  <a:cxn ang="0">
                    <a:pos x="T8" y="T9"/>
                  </a:cxn>
                  <a:cxn ang="0">
                    <a:pos x="T10" y="T11"/>
                  </a:cxn>
                  <a:cxn ang="0">
                    <a:pos x="T12" y="T13"/>
                  </a:cxn>
                </a:cxnLst>
                <a:rect l="0" t="0" r="r" b="b"/>
                <a:pathLst>
                  <a:path w="18" h="115">
                    <a:moveTo>
                      <a:pt x="13" y="2"/>
                    </a:moveTo>
                    <a:cubicBezTo>
                      <a:pt x="9" y="9"/>
                      <a:pt x="0" y="26"/>
                      <a:pt x="0" y="26"/>
                    </a:cubicBezTo>
                    <a:cubicBezTo>
                      <a:pt x="0" y="98"/>
                      <a:pt x="0" y="98"/>
                      <a:pt x="0" y="98"/>
                    </a:cubicBezTo>
                    <a:cubicBezTo>
                      <a:pt x="0" y="98"/>
                      <a:pt x="7" y="106"/>
                      <a:pt x="11" y="110"/>
                    </a:cubicBezTo>
                    <a:cubicBezTo>
                      <a:pt x="15" y="114"/>
                      <a:pt x="16" y="115"/>
                      <a:pt x="17" y="109"/>
                    </a:cubicBezTo>
                    <a:cubicBezTo>
                      <a:pt x="18" y="99"/>
                      <a:pt x="18" y="34"/>
                      <a:pt x="17" y="7"/>
                    </a:cubicBezTo>
                    <a:cubicBezTo>
                      <a:pt x="16" y="0"/>
                      <a:pt x="14" y="0"/>
                      <a:pt x="13"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6" name="Freeform 13">
                <a:extLst>
                  <a:ext uri="{FF2B5EF4-FFF2-40B4-BE49-F238E27FC236}">
                    <a16:creationId xmlns:a16="http://schemas.microsoft.com/office/drawing/2014/main" id="{1FF45C32-DA50-26DE-C8EC-8883A5ECFF07}"/>
                  </a:ext>
                </a:extLst>
              </p:cNvPr>
              <p:cNvSpPr>
                <a:spLocks/>
              </p:cNvSpPr>
              <p:nvPr/>
            </p:nvSpPr>
            <p:spPr bwMode="auto">
              <a:xfrm>
                <a:off x="6426" y="482"/>
                <a:ext cx="33" cy="209"/>
              </a:xfrm>
              <a:custGeom>
                <a:avLst/>
                <a:gdLst>
                  <a:gd name="T0" fmla="*/ 5 w 18"/>
                  <a:gd name="T1" fmla="*/ 2 h 115"/>
                  <a:gd name="T2" fmla="*/ 18 w 18"/>
                  <a:gd name="T3" fmla="*/ 26 h 115"/>
                  <a:gd name="T4" fmla="*/ 18 w 18"/>
                  <a:gd name="T5" fmla="*/ 98 h 115"/>
                  <a:gd name="T6" fmla="*/ 7 w 18"/>
                  <a:gd name="T7" fmla="*/ 110 h 115"/>
                  <a:gd name="T8" fmla="*/ 1 w 18"/>
                  <a:gd name="T9" fmla="*/ 109 h 115"/>
                  <a:gd name="T10" fmla="*/ 1 w 18"/>
                  <a:gd name="T11" fmla="*/ 7 h 115"/>
                  <a:gd name="T12" fmla="*/ 5 w 18"/>
                  <a:gd name="T13" fmla="*/ 2 h 115"/>
                </a:gdLst>
                <a:ahLst/>
                <a:cxnLst>
                  <a:cxn ang="0">
                    <a:pos x="T0" y="T1"/>
                  </a:cxn>
                  <a:cxn ang="0">
                    <a:pos x="T2" y="T3"/>
                  </a:cxn>
                  <a:cxn ang="0">
                    <a:pos x="T4" y="T5"/>
                  </a:cxn>
                  <a:cxn ang="0">
                    <a:pos x="T6" y="T7"/>
                  </a:cxn>
                  <a:cxn ang="0">
                    <a:pos x="T8" y="T9"/>
                  </a:cxn>
                  <a:cxn ang="0">
                    <a:pos x="T10" y="T11"/>
                  </a:cxn>
                  <a:cxn ang="0">
                    <a:pos x="T12" y="T13"/>
                  </a:cxn>
                </a:cxnLst>
                <a:rect l="0" t="0" r="r" b="b"/>
                <a:pathLst>
                  <a:path w="18" h="115">
                    <a:moveTo>
                      <a:pt x="5" y="2"/>
                    </a:moveTo>
                    <a:cubicBezTo>
                      <a:pt x="9" y="9"/>
                      <a:pt x="18" y="26"/>
                      <a:pt x="18" y="26"/>
                    </a:cubicBezTo>
                    <a:cubicBezTo>
                      <a:pt x="18" y="98"/>
                      <a:pt x="18" y="98"/>
                      <a:pt x="18" y="98"/>
                    </a:cubicBezTo>
                    <a:cubicBezTo>
                      <a:pt x="18" y="98"/>
                      <a:pt x="11" y="106"/>
                      <a:pt x="7" y="110"/>
                    </a:cubicBezTo>
                    <a:cubicBezTo>
                      <a:pt x="3" y="114"/>
                      <a:pt x="2" y="115"/>
                      <a:pt x="1" y="109"/>
                    </a:cubicBezTo>
                    <a:cubicBezTo>
                      <a:pt x="0" y="99"/>
                      <a:pt x="0" y="34"/>
                      <a:pt x="1" y="7"/>
                    </a:cubicBezTo>
                    <a:cubicBezTo>
                      <a:pt x="2" y="0"/>
                      <a:pt x="4" y="0"/>
                      <a:pt x="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7" name="Freeform 14">
                <a:extLst>
                  <a:ext uri="{FF2B5EF4-FFF2-40B4-BE49-F238E27FC236}">
                    <a16:creationId xmlns:a16="http://schemas.microsoft.com/office/drawing/2014/main" id="{FAC09EFF-18EE-0434-70AB-9EF2BFB431E5}"/>
                  </a:ext>
                </a:extLst>
              </p:cNvPr>
              <p:cNvSpPr>
                <a:spLocks/>
              </p:cNvSpPr>
              <p:nvPr/>
            </p:nvSpPr>
            <p:spPr bwMode="auto">
              <a:xfrm>
                <a:off x="6507" y="549"/>
                <a:ext cx="251" cy="16"/>
              </a:xfrm>
              <a:custGeom>
                <a:avLst/>
                <a:gdLst>
                  <a:gd name="T0" fmla="*/ 135 w 137"/>
                  <a:gd name="T1" fmla="*/ 9 h 9"/>
                  <a:gd name="T2" fmla="*/ 2 w 137"/>
                  <a:gd name="T3" fmla="*/ 9 h 9"/>
                  <a:gd name="T4" fmla="*/ 0 w 137"/>
                  <a:gd name="T5" fmla="*/ 7 h 9"/>
                  <a:gd name="T6" fmla="*/ 0 w 137"/>
                  <a:gd name="T7" fmla="*/ 2 h 9"/>
                  <a:gd name="T8" fmla="*/ 2 w 137"/>
                  <a:gd name="T9" fmla="*/ 0 h 9"/>
                  <a:gd name="T10" fmla="*/ 135 w 137"/>
                  <a:gd name="T11" fmla="*/ 0 h 9"/>
                  <a:gd name="T12" fmla="*/ 137 w 137"/>
                  <a:gd name="T13" fmla="*/ 2 h 9"/>
                  <a:gd name="T14" fmla="*/ 137 w 137"/>
                  <a:gd name="T15" fmla="*/ 7 h 9"/>
                  <a:gd name="T16" fmla="*/ 135 w 137"/>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9">
                    <a:moveTo>
                      <a:pt x="135" y="9"/>
                    </a:moveTo>
                    <a:cubicBezTo>
                      <a:pt x="2" y="9"/>
                      <a:pt x="2" y="9"/>
                      <a:pt x="2" y="9"/>
                    </a:cubicBezTo>
                    <a:cubicBezTo>
                      <a:pt x="0" y="9"/>
                      <a:pt x="0" y="8"/>
                      <a:pt x="0" y="7"/>
                    </a:cubicBezTo>
                    <a:cubicBezTo>
                      <a:pt x="0" y="2"/>
                      <a:pt x="0" y="2"/>
                      <a:pt x="0" y="2"/>
                    </a:cubicBezTo>
                    <a:cubicBezTo>
                      <a:pt x="0" y="1"/>
                      <a:pt x="0" y="0"/>
                      <a:pt x="2" y="0"/>
                    </a:cubicBezTo>
                    <a:cubicBezTo>
                      <a:pt x="135" y="0"/>
                      <a:pt x="135" y="0"/>
                      <a:pt x="135" y="0"/>
                    </a:cubicBezTo>
                    <a:cubicBezTo>
                      <a:pt x="136" y="0"/>
                      <a:pt x="137" y="1"/>
                      <a:pt x="137" y="2"/>
                    </a:cubicBezTo>
                    <a:cubicBezTo>
                      <a:pt x="137" y="7"/>
                      <a:pt x="137" y="7"/>
                      <a:pt x="137" y="7"/>
                    </a:cubicBezTo>
                    <a:cubicBezTo>
                      <a:pt x="137" y="8"/>
                      <a:pt x="136" y="9"/>
                      <a:pt x="135" y="9"/>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8" name="Freeform 15">
                <a:extLst>
                  <a:ext uri="{FF2B5EF4-FFF2-40B4-BE49-F238E27FC236}">
                    <a16:creationId xmlns:a16="http://schemas.microsoft.com/office/drawing/2014/main" id="{F39687CF-D696-F772-6C90-C5AA9DEE6C10}"/>
                  </a:ext>
                </a:extLst>
              </p:cNvPr>
              <p:cNvSpPr>
                <a:spLocks/>
              </p:cNvSpPr>
              <p:nvPr/>
            </p:nvSpPr>
            <p:spPr bwMode="auto">
              <a:xfrm>
                <a:off x="6507" y="660"/>
                <a:ext cx="251" cy="16"/>
              </a:xfrm>
              <a:custGeom>
                <a:avLst/>
                <a:gdLst>
                  <a:gd name="T0" fmla="*/ 135 w 137"/>
                  <a:gd name="T1" fmla="*/ 9 h 9"/>
                  <a:gd name="T2" fmla="*/ 2 w 137"/>
                  <a:gd name="T3" fmla="*/ 9 h 9"/>
                  <a:gd name="T4" fmla="*/ 0 w 137"/>
                  <a:gd name="T5" fmla="*/ 7 h 9"/>
                  <a:gd name="T6" fmla="*/ 0 w 137"/>
                  <a:gd name="T7" fmla="*/ 2 h 9"/>
                  <a:gd name="T8" fmla="*/ 2 w 137"/>
                  <a:gd name="T9" fmla="*/ 0 h 9"/>
                  <a:gd name="T10" fmla="*/ 135 w 137"/>
                  <a:gd name="T11" fmla="*/ 0 h 9"/>
                  <a:gd name="T12" fmla="*/ 137 w 137"/>
                  <a:gd name="T13" fmla="*/ 2 h 9"/>
                  <a:gd name="T14" fmla="*/ 137 w 137"/>
                  <a:gd name="T15" fmla="*/ 7 h 9"/>
                  <a:gd name="T16" fmla="*/ 135 w 137"/>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9">
                    <a:moveTo>
                      <a:pt x="135" y="9"/>
                    </a:moveTo>
                    <a:cubicBezTo>
                      <a:pt x="2" y="9"/>
                      <a:pt x="2" y="9"/>
                      <a:pt x="2" y="9"/>
                    </a:cubicBezTo>
                    <a:cubicBezTo>
                      <a:pt x="0" y="9"/>
                      <a:pt x="0" y="8"/>
                      <a:pt x="0" y="7"/>
                    </a:cubicBezTo>
                    <a:cubicBezTo>
                      <a:pt x="0" y="2"/>
                      <a:pt x="0" y="2"/>
                      <a:pt x="0" y="2"/>
                    </a:cubicBezTo>
                    <a:cubicBezTo>
                      <a:pt x="0" y="1"/>
                      <a:pt x="0" y="0"/>
                      <a:pt x="2" y="0"/>
                    </a:cubicBezTo>
                    <a:cubicBezTo>
                      <a:pt x="135" y="0"/>
                      <a:pt x="135" y="0"/>
                      <a:pt x="135" y="0"/>
                    </a:cubicBezTo>
                    <a:cubicBezTo>
                      <a:pt x="136" y="0"/>
                      <a:pt x="137" y="1"/>
                      <a:pt x="137" y="2"/>
                    </a:cubicBezTo>
                    <a:cubicBezTo>
                      <a:pt x="137" y="7"/>
                      <a:pt x="137" y="7"/>
                      <a:pt x="137" y="7"/>
                    </a:cubicBezTo>
                    <a:cubicBezTo>
                      <a:pt x="137" y="8"/>
                      <a:pt x="136" y="9"/>
                      <a:pt x="135" y="9"/>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9" name="Rectangle 16">
                <a:extLst>
                  <a:ext uri="{FF2B5EF4-FFF2-40B4-BE49-F238E27FC236}">
                    <a16:creationId xmlns:a16="http://schemas.microsoft.com/office/drawing/2014/main" id="{D1FBD5C2-F8FA-7FAB-5E46-B2C6A9F37091}"/>
                  </a:ext>
                </a:extLst>
              </p:cNvPr>
              <p:cNvSpPr>
                <a:spLocks noChangeArrowheads="1"/>
              </p:cNvSpPr>
              <p:nvPr/>
            </p:nvSpPr>
            <p:spPr bwMode="auto">
              <a:xfrm>
                <a:off x="6327" y="759"/>
                <a:ext cx="616" cy="1502"/>
              </a:xfrm>
              <a:prstGeom prst="rect">
                <a:avLst/>
              </a:prstGeom>
              <a:solidFill>
                <a:schemeClr val="bg1"/>
              </a:solidFill>
              <a:ln>
                <a:noFill/>
              </a:ln>
              <a:effectLst>
                <a:outerShdw blurRad="88900" dist="101600" dir="3600000" algn="tl" rotWithShape="0">
                  <a:prstClr val="black">
                    <a:alpha val="58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grpSp>
        <p:sp>
          <p:nvSpPr>
            <p:cNvPr id="30" name="Truck Label">
              <a:extLst>
                <a:ext uri="{FF2B5EF4-FFF2-40B4-BE49-F238E27FC236}">
                  <a16:creationId xmlns:a16="http://schemas.microsoft.com/office/drawing/2014/main" id="{4F06E060-50BB-A062-58FE-488BB89C3726}"/>
                </a:ext>
              </a:extLst>
            </p:cNvPr>
            <p:cNvSpPr txBox="1"/>
            <p:nvPr/>
          </p:nvSpPr>
          <p:spPr>
            <a:xfrm>
              <a:off x="347105" y="1574920"/>
              <a:ext cx="2124075" cy="1062046"/>
            </a:xfrm>
            <a:prstGeom prst="rect">
              <a:avLst/>
            </a:prstGeom>
            <a:noFill/>
          </p:spPr>
          <p:txBody>
            <a:bodyPr wrap="square" rtlCol="0">
              <a:spAutoFit/>
            </a:bodyPr>
            <a:lstStyle/>
            <a:p>
              <a:pPr algn="ctr"/>
              <a:r>
                <a:rPr lang="en-GB" sz="3600" dirty="0">
                  <a:solidFill>
                    <a:schemeClr val="accent5"/>
                  </a:solidFill>
                  <a:latin typeface="Arial Black" panose="020B0A04020102020204" pitchFamily="34" charset="0"/>
                </a:rPr>
                <a:t>TAKE</a:t>
              </a:r>
              <a:endParaRPr lang="en-GB" sz="1400" dirty="0">
                <a:solidFill>
                  <a:schemeClr val="accent5"/>
                </a:solidFill>
                <a:latin typeface="Arial Black" panose="020B0A04020102020204" pitchFamily="34" charset="0"/>
              </a:endParaRPr>
            </a:p>
          </p:txBody>
        </p:sp>
      </p:grpSp>
      <p:grpSp>
        <p:nvGrpSpPr>
          <p:cNvPr id="2133" name="Make Truck Group">
            <a:extLst>
              <a:ext uri="{FF2B5EF4-FFF2-40B4-BE49-F238E27FC236}">
                <a16:creationId xmlns:a16="http://schemas.microsoft.com/office/drawing/2014/main" id="{0B44E0F0-EF22-A6A7-670C-F5CB9EA293CB}"/>
              </a:ext>
            </a:extLst>
          </p:cNvPr>
          <p:cNvGrpSpPr>
            <a:grpSpLocks/>
          </p:cNvGrpSpPr>
          <p:nvPr/>
        </p:nvGrpSpPr>
        <p:grpSpPr>
          <a:xfrm flipH="1">
            <a:off x="3293436" y="1372290"/>
            <a:ext cx="2671072" cy="653094"/>
            <a:chOff x="207407" y="1563809"/>
            <a:chExt cx="3509963" cy="1073159"/>
          </a:xfrm>
        </p:grpSpPr>
        <p:grpSp>
          <p:nvGrpSpPr>
            <p:cNvPr id="2134" name="Truck Shapes">
              <a:extLst>
                <a:ext uri="{FF2B5EF4-FFF2-40B4-BE49-F238E27FC236}">
                  <a16:creationId xmlns:a16="http://schemas.microsoft.com/office/drawing/2014/main" id="{597D38DB-56B4-2950-3D33-A8A55C8C196F}"/>
                </a:ext>
              </a:extLst>
            </p:cNvPr>
            <p:cNvGrpSpPr>
              <a:grpSpLocks noChangeAspect="1"/>
            </p:cNvGrpSpPr>
            <p:nvPr/>
          </p:nvGrpSpPr>
          <p:grpSpPr bwMode="auto">
            <a:xfrm rot="5400000" flipH="1">
              <a:off x="1462326" y="308890"/>
              <a:ext cx="1000126" cy="3509963"/>
              <a:chOff x="6313" y="72"/>
              <a:chExt cx="630" cy="2211"/>
            </a:xfrm>
          </p:grpSpPr>
          <p:sp>
            <p:nvSpPr>
              <p:cNvPr id="2136" name="Freeform 6">
                <a:extLst>
                  <a:ext uri="{FF2B5EF4-FFF2-40B4-BE49-F238E27FC236}">
                    <a16:creationId xmlns:a16="http://schemas.microsoft.com/office/drawing/2014/main" id="{739FEE7C-A228-6214-7CF9-6C75715D530A}"/>
                  </a:ext>
                </a:extLst>
              </p:cNvPr>
              <p:cNvSpPr>
                <a:spLocks/>
              </p:cNvSpPr>
              <p:nvPr/>
            </p:nvSpPr>
            <p:spPr bwMode="auto">
              <a:xfrm>
                <a:off x="6327" y="2234"/>
                <a:ext cx="591" cy="49"/>
              </a:xfrm>
              <a:custGeom>
                <a:avLst/>
                <a:gdLst>
                  <a:gd name="T0" fmla="*/ 0 w 591"/>
                  <a:gd name="T1" fmla="*/ 0 h 49"/>
                  <a:gd name="T2" fmla="*/ 0 w 591"/>
                  <a:gd name="T3" fmla="*/ 33 h 49"/>
                  <a:gd name="T4" fmla="*/ 52 w 591"/>
                  <a:gd name="T5" fmla="*/ 33 h 49"/>
                  <a:gd name="T6" fmla="*/ 61 w 591"/>
                  <a:gd name="T7" fmla="*/ 49 h 49"/>
                  <a:gd name="T8" fmla="*/ 550 w 591"/>
                  <a:gd name="T9" fmla="*/ 49 h 49"/>
                  <a:gd name="T10" fmla="*/ 559 w 591"/>
                  <a:gd name="T11" fmla="*/ 25 h 49"/>
                  <a:gd name="T12" fmla="*/ 591 w 591"/>
                  <a:gd name="T13" fmla="*/ 25 h 49"/>
                  <a:gd name="T14" fmla="*/ 591 w 591"/>
                  <a:gd name="T15" fmla="*/ 0 h 49"/>
                  <a:gd name="T16" fmla="*/ 0 w 591"/>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1" h="49">
                    <a:moveTo>
                      <a:pt x="0" y="0"/>
                    </a:moveTo>
                    <a:lnTo>
                      <a:pt x="0" y="33"/>
                    </a:lnTo>
                    <a:lnTo>
                      <a:pt x="52" y="33"/>
                    </a:lnTo>
                    <a:lnTo>
                      <a:pt x="61" y="49"/>
                    </a:lnTo>
                    <a:lnTo>
                      <a:pt x="550" y="49"/>
                    </a:lnTo>
                    <a:lnTo>
                      <a:pt x="559" y="25"/>
                    </a:lnTo>
                    <a:lnTo>
                      <a:pt x="591" y="25"/>
                    </a:lnTo>
                    <a:lnTo>
                      <a:pt x="591"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37" name="Freeform 17">
                <a:extLst>
                  <a:ext uri="{FF2B5EF4-FFF2-40B4-BE49-F238E27FC236}">
                    <a16:creationId xmlns:a16="http://schemas.microsoft.com/office/drawing/2014/main" id="{24F478AF-27C4-1EA3-2BF0-6858BC768150}"/>
                  </a:ext>
                </a:extLst>
              </p:cNvPr>
              <p:cNvSpPr>
                <a:spLocks/>
              </p:cNvSpPr>
              <p:nvPr/>
            </p:nvSpPr>
            <p:spPr bwMode="auto">
              <a:xfrm>
                <a:off x="6347" y="2223"/>
                <a:ext cx="550" cy="40"/>
              </a:xfrm>
              <a:custGeom>
                <a:avLst/>
                <a:gdLst>
                  <a:gd name="T0" fmla="*/ 0 w 550"/>
                  <a:gd name="T1" fmla="*/ 0 h 40"/>
                  <a:gd name="T2" fmla="*/ 43 w 550"/>
                  <a:gd name="T3" fmla="*/ 40 h 40"/>
                  <a:gd name="T4" fmla="*/ 514 w 550"/>
                  <a:gd name="T5" fmla="*/ 40 h 40"/>
                  <a:gd name="T6" fmla="*/ 550 w 550"/>
                  <a:gd name="T7" fmla="*/ 0 h 40"/>
                  <a:gd name="T8" fmla="*/ 0 w 550"/>
                  <a:gd name="T9" fmla="*/ 0 h 40"/>
                </a:gdLst>
                <a:ahLst/>
                <a:cxnLst>
                  <a:cxn ang="0">
                    <a:pos x="T0" y="T1"/>
                  </a:cxn>
                  <a:cxn ang="0">
                    <a:pos x="T2" y="T3"/>
                  </a:cxn>
                  <a:cxn ang="0">
                    <a:pos x="T4" y="T5"/>
                  </a:cxn>
                  <a:cxn ang="0">
                    <a:pos x="T6" y="T7"/>
                  </a:cxn>
                  <a:cxn ang="0">
                    <a:pos x="T8" y="T9"/>
                  </a:cxn>
                </a:cxnLst>
                <a:rect l="0" t="0" r="r" b="b"/>
                <a:pathLst>
                  <a:path w="550" h="40">
                    <a:moveTo>
                      <a:pt x="0" y="0"/>
                    </a:moveTo>
                    <a:lnTo>
                      <a:pt x="43" y="40"/>
                    </a:lnTo>
                    <a:lnTo>
                      <a:pt x="514" y="40"/>
                    </a:lnTo>
                    <a:lnTo>
                      <a:pt x="550" y="0"/>
                    </a:lnTo>
                    <a:lnTo>
                      <a:pt x="0"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38" name="Freeform 5">
                <a:extLst>
                  <a:ext uri="{FF2B5EF4-FFF2-40B4-BE49-F238E27FC236}">
                    <a16:creationId xmlns:a16="http://schemas.microsoft.com/office/drawing/2014/main" id="{951AFDC9-B11A-700E-06B3-5A634DE78268}"/>
                  </a:ext>
                </a:extLst>
              </p:cNvPr>
              <p:cNvSpPr>
                <a:spLocks/>
              </p:cNvSpPr>
              <p:nvPr/>
            </p:nvSpPr>
            <p:spPr bwMode="auto">
              <a:xfrm>
                <a:off x="6375" y="72"/>
                <a:ext cx="502" cy="109"/>
              </a:xfrm>
              <a:custGeom>
                <a:avLst/>
                <a:gdLst>
                  <a:gd name="T0" fmla="*/ 274 w 274"/>
                  <a:gd name="T1" fmla="*/ 60 h 60"/>
                  <a:gd name="T2" fmla="*/ 274 w 274"/>
                  <a:gd name="T3" fmla="*/ 25 h 60"/>
                  <a:gd name="T4" fmla="*/ 250 w 274"/>
                  <a:gd name="T5" fmla="*/ 0 h 60"/>
                  <a:gd name="T6" fmla="*/ 23 w 274"/>
                  <a:gd name="T7" fmla="*/ 0 h 60"/>
                  <a:gd name="T8" fmla="*/ 0 w 274"/>
                  <a:gd name="T9" fmla="*/ 23 h 60"/>
                  <a:gd name="T10" fmla="*/ 0 w 274"/>
                  <a:gd name="T11" fmla="*/ 60 h 60"/>
                  <a:gd name="T12" fmla="*/ 274 w 274"/>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274" h="60">
                    <a:moveTo>
                      <a:pt x="274" y="60"/>
                    </a:moveTo>
                    <a:cubicBezTo>
                      <a:pt x="274" y="25"/>
                      <a:pt x="274" y="25"/>
                      <a:pt x="274" y="25"/>
                    </a:cubicBezTo>
                    <a:cubicBezTo>
                      <a:pt x="274" y="11"/>
                      <a:pt x="263" y="0"/>
                      <a:pt x="250" y="0"/>
                    </a:cubicBezTo>
                    <a:cubicBezTo>
                      <a:pt x="23" y="0"/>
                      <a:pt x="23" y="0"/>
                      <a:pt x="23" y="0"/>
                    </a:cubicBezTo>
                    <a:cubicBezTo>
                      <a:pt x="10" y="0"/>
                      <a:pt x="0" y="11"/>
                      <a:pt x="0" y="23"/>
                    </a:cubicBezTo>
                    <a:cubicBezTo>
                      <a:pt x="0" y="60"/>
                      <a:pt x="0" y="60"/>
                      <a:pt x="0" y="60"/>
                    </a:cubicBezTo>
                    <a:lnTo>
                      <a:pt x="274" y="60"/>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39" name="Freeform 7">
                <a:extLst>
                  <a:ext uri="{FF2B5EF4-FFF2-40B4-BE49-F238E27FC236}">
                    <a16:creationId xmlns:a16="http://schemas.microsoft.com/office/drawing/2014/main" id="{2D6595E4-7939-03AD-F953-166E93C2F1CE}"/>
                  </a:ext>
                </a:extLst>
              </p:cNvPr>
              <p:cNvSpPr>
                <a:spLocks/>
              </p:cNvSpPr>
              <p:nvPr/>
            </p:nvSpPr>
            <p:spPr bwMode="auto">
              <a:xfrm>
                <a:off x="6340" y="267"/>
                <a:ext cx="570" cy="218"/>
              </a:xfrm>
              <a:custGeom>
                <a:avLst/>
                <a:gdLst>
                  <a:gd name="T0" fmla="*/ 294 w 311"/>
                  <a:gd name="T1" fmla="*/ 120 h 120"/>
                  <a:gd name="T2" fmla="*/ 310 w 311"/>
                  <a:gd name="T3" fmla="*/ 120 h 120"/>
                  <a:gd name="T4" fmla="*/ 311 w 311"/>
                  <a:gd name="T5" fmla="*/ 119 h 120"/>
                  <a:gd name="T6" fmla="*/ 311 w 311"/>
                  <a:gd name="T7" fmla="*/ 1 h 120"/>
                  <a:gd name="T8" fmla="*/ 310 w 311"/>
                  <a:gd name="T9" fmla="*/ 0 h 120"/>
                  <a:gd name="T10" fmla="*/ 294 w 311"/>
                  <a:gd name="T11" fmla="*/ 0 h 120"/>
                  <a:gd name="T12" fmla="*/ 293 w 311"/>
                  <a:gd name="T13" fmla="*/ 1 h 120"/>
                  <a:gd name="T14" fmla="*/ 293 w 311"/>
                  <a:gd name="T15" fmla="*/ 119 h 120"/>
                  <a:gd name="T16" fmla="*/ 294 w 311"/>
                  <a:gd name="T17" fmla="*/ 120 h 120"/>
                  <a:gd name="T18" fmla="*/ 1 w 311"/>
                  <a:gd name="T19" fmla="*/ 120 h 120"/>
                  <a:gd name="T20" fmla="*/ 17 w 311"/>
                  <a:gd name="T21" fmla="*/ 120 h 120"/>
                  <a:gd name="T22" fmla="*/ 18 w 311"/>
                  <a:gd name="T23" fmla="*/ 119 h 120"/>
                  <a:gd name="T24" fmla="*/ 18 w 311"/>
                  <a:gd name="T25" fmla="*/ 1 h 120"/>
                  <a:gd name="T26" fmla="*/ 17 w 311"/>
                  <a:gd name="T27" fmla="*/ 0 h 120"/>
                  <a:gd name="T28" fmla="*/ 1 w 311"/>
                  <a:gd name="T29" fmla="*/ 0 h 120"/>
                  <a:gd name="T30" fmla="*/ 0 w 311"/>
                  <a:gd name="T31" fmla="*/ 1 h 120"/>
                  <a:gd name="T32" fmla="*/ 0 w 311"/>
                  <a:gd name="T33" fmla="*/ 119 h 120"/>
                  <a:gd name="T34" fmla="*/ 1 w 311"/>
                  <a:gd name="T35"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1" h="120">
                    <a:moveTo>
                      <a:pt x="294" y="120"/>
                    </a:moveTo>
                    <a:cubicBezTo>
                      <a:pt x="310" y="120"/>
                      <a:pt x="310" y="120"/>
                      <a:pt x="310" y="120"/>
                    </a:cubicBezTo>
                    <a:cubicBezTo>
                      <a:pt x="311" y="120"/>
                      <a:pt x="311" y="119"/>
                      <a:pt x="311" y="119"/>
                    </a:cubicBezTo>
                    <a:cubicBezTo>
                      <a:pt x="311" y="1"/>
                      <a:pt x="311" y="1"/>
                      <a:pt x="311" y="1"/>
                    </a:cubicBezTo>
                    <a:cubicBezTo>
                      <a:pt x="311" y="1"/>
                      <a:pt x="311" y="0"/>
                      <a:pt x="310" y="0"/>
                    </a:cubicBezTo>
                    <a:cubicBezTo>
                      <a:pt x="294" y="0"/>
                      <a:pt x="294" y="0"/>
                      <a:pt x="294" y="0"/>
                    </a:cubicBezTo>
                    <a:cubicBezTo>
                      <a:pt x="294" y="0"/>
                      <a:pt x="293" y="1"/>
                      <a:pt x="293" y="1"/>
                    </a:cubicBezTo>
                    <a:cubicBezTo>
                      <a:pt x="293" y="119"/>
                      <a:pt x="293" y="119"/>
                      <a:pt x="293" y="119"/>
                    </a:cubicBezTo>
                    <a:cubicBezTo>
                      <a:pt x="293" y="119"/>
                      <a:pt x="294" y="120"/>
                      <a:pt x="294" y="120"/>
                    </a:cubicBezTo>
                    <a:close/>
                    <a:moveTo>
                      <a:pt x="1" y="120"/>
                    </a:moveTo>
                    <a:cubicBezTo>
                      <a:pt x="17" y="120"/>
                      <a:pt x="17" y="120"/>
                      <a:pt x="17" y="120"/>
                    </a:cubicBezTo>
                    <a:cubicBezTo>
                      <a:pt x="17" y="120"/>
                      <a:pt x="18" y="119"/>
                      <a:pt x="18" y="119"/>
                    </a:cubicBezTo>
                    <a:cubicBezTo>
                      <a:pt x="18" y="1"/>
                      <a:pt x="18" y="1"/>
                      <a:pt x="18" y="1"/>
                    </a:cubicBezTo>
                    <a:cubicBezTo>
                      <a:pt x="18" y="1"/>
                      <a:pt x="17" y="0"/>
                      <a:pt x="17" y="0"/>
                    </a:cubicBezTo>
                    <a:cubicBezTo>
                      <a:pt x="1" y="0"/>
                      <a:pt x="1" y="0"/>
                      <a:pt x="1" y="0"/>
                    </a:cubicBezTo>
                    <a:cubicBezTo>
                      <a:pt x="0" y="0"/>
                      <a:pt x="0" y="1"/>
                      <a:pt x="0" y="1"/>
                    </a:cubicBezTo>
                    <a:cubicBezTo>
                      <a:pt x="0" y="119"/>
                      <a:pt x="0" y="119"/>
                      <a:pt x="0" y="119"/>
                    </a:cubicBezTo>
                    <a:cubicBezTo>
                      <a:pt x="0" y="119"/>
                      <a:pt x="0" y="120"/>
                      <a:pt x="1" y="1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40" name="Freeform 8">
                <a:extLst>
                  <a:ext uri="{FF2B5EF4-FFF2-40B4-BE49-F238E27FC236}">
                    <a16:creationId xmlns:a16="http://schemas.microsoft.com/office/drawing/2014/main" id="{4FD34063-D76A-D0C1-F04A-7AAC626D28CF}"/>
                  </a:ext>
                </a:extLst>
              </p:cNvPr>
              <p:cNvSpPr>
                <a:spLocks/>
              </p:cNvSpPr>
              <p:nvPr/>
            </p:nvSpPr>
            <p:spPr bwMode="auto">
              <a:xfrm>
                <a:off x="6313" y="83"/>
                <a:ext cx="623" cy="650"/>
              </a:xfrm>
              <a:custGeom>
                <a:avLst/>
                <a:gdLst>
                  <a:gd name="T0" fmla="*/ 306 w 340"/>
                  <a:gd name="T1" fmla="*/ 357 h 357"/>
                  <a:gd name="T2" fmla="*/ 306 w 340"/>
                  <a:gd name="T3" fmla="*/ 259 h 357"/>
                  <a:gd name="T4" fmla="*/ 310 w 340"/>
                  <a:gd name="T5" fmla="*/ 237 h 357"/>
                  <a:gd name="T6" fmla="*/ 329 w 340"/>
                  <a:gd name="T7" fmla="*/ 253 h 357"/>
                  <a:gd name="T8" fmla="*/ 337 w 340"/>
                  <a:gd name="T9" fmla="*/ 240 h 357"/>
                  <a:gd name="T10" fmla="*/ 316 w 340"/>
                  <a:gd name="T11" fmla="*/ 214 h 357"/>
                  <a:gd name="T12" fmla="*/ 317 w 340"/>
                  <a:gd name="T13" fmla="*/ 196 h 357"/>
                  <a:gd name="T14" fmla="*/ 315 w 340"/>
                  <a:gd name="T15" fmla="*/ 74 h 357"/>
                  <a:gd name="T16" fmla="*/ 277 w 340"/>
                  <a:gd name="T17" fmla="*/ 31 h 357"/>
                  <a:gd name="T18" fmla="*/ 260 w 340"/>
                  <a:gd name="T19" fmla="*/ 6 h 357"/>
                  <a:gd name="T20" fmla="*/ 170 w 340"/>
                  <a:gd name="T21" fmla="*/ 0 h 357"/>
                  <a:gd name="T22" fmla="*/ 72 w 340"/>
                  <a:gd name="T23" fmla="*/ 10 h 357"/>
                  <a:gd name="T24" fmla="*/ 62 w 340"/>
                  <a:gd name="T25" fmla="*/ 28 h 357"/>
                  <a:gd name="T26" fmla="*/ 24 w 340"/>
                  <a:gd name="T27" fmla="*/ 76 h 357"/>
                  <a:gd name="T28" fmla="*/ 24 w 340"/>
                  <a:gd name="T29" fmla="*/ 199 h 357"/>
                  <a:gd name="T30" fmla="*/ 25 w 340"/>
                  <a:gd name="T31" fmla="*/ 213 h 357"/>
                  <a:gd name="T32" fmla="*/ 2 w 340"/>
                  <a:gd name="T33" fmla="*/ 240 h 357"/>
                  <a:gd name="T34" fmla="*/ 11 w 340"/>
                  <a:gd name="T35" fmla="*/ 253 h 357"/>
                  <a:gd name="T36" fmla="*/ 31 w 340"/>
                  <a:gd name="T37" fmla="*/ 235 h 357"/>
                  <a:gd name="T38" fmla="*/ 36 w 340"/>
                  <a:gd name="T39" fmla="*/ 255 h 357"/>
                  <a:gd name="T40" fmla="*/ 36 w 340"/>
                  <a:gd name="T41" fmla="*/ 357 h 357"/>
                  <a:gd name="T42" fmla="*/ 306 w 340"/>
                  <a:gd name="T43" fmla="*/ 35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0" h="357">
                    <a:moveTo>
                      <a:pt x="306" y="357"/>
                    </a:moveTo>
                    <a:cubicBezTo>
                      <a:pt x="306" y="357"/>
                      <a:pt x="306" y="276"/>
                      <a:pt x="306" y="259"/>
                    </a:cubicBezTo>
                    <a:cubicBezTo>
                      <a:pt x="306" y="252"/>
                      <a:pt x="308" y="245"/>
                      <a:pt x="310" y="237"/>
                    </a:cubicBezTo>
                    <a:cubicBezTo>
                      <a:pt x="314" y="243"/>
                      <a:pt x="327" y="251"/>
                      <a:pt x="329" y="253"/>
                    </a:cubicBezTo>
                    <a:cubicBezTo>
                      <a:pt x="340" y="262"/>
                      <a:pt x="337" y="251"/>
                      <a:pt x="337" y="240"/>
                    </a:cubicBezTo>
                    <a:cubicBezTo>
                      <a:pt x="337" y="231"/>
                      <a:pt x="328" y="224"/>
                      <a:pt x="316" y="214"/>
                    </a:cubicBezTo>
                    <a:cubicBezTo>
                      <a:pt x="316" y="212"/>
                      <a:pt x="317" y="188"/>
                      <a:pt x="317" y="196"/>
                    </a:cubicBezTo>
                    <a:cubicBezTo>
                      <a:pt x="317" y="204"/>
                      <a:pt x="315" y="86"/>
                      <a:pt x="315" y="74"/>
                    </a:cubicBezTo>
                    <a:cubicBezTo>
                      <a:pt x="315" y="58"/>
                      <a:pt x="304" y="44"/>
                      <a:pt x="277" y="31"/>
                    </a:cubicBezTo>
                    <a:cubicBezTo>
                      <a:pt x="273" y="29"/>
                      <a:pt x="278" y="7"/>
                      <a:pt x="260" y="6"/>
                    </a:cubicBezTo>
                    <a:cubicBezTo>
                      <a:pt x="231" y="3"/>
                      <a:pt x="203" y="0"/>
                      <a:pt x="170" y="0"/>
                    </a:cubicBezTo>
                    <a:cubicBezTo>
                      <a:pt x="134" y="0"/>
                      <a:pt x="82" y="4"/>
                      <a:pt x="72" y="10"/>
                    </a:cubicBezTo>
                    <a:cubicBezTo>
                      <a:pt x="62" y="15"/>
                      <a:pt x="65" y="26"/>
                      <a:pt x="62" y="28"/>
                    </a:cubicBezTo>
                    <a:cubicBezTo>
                      <a:pt x="40" y="40"/>
                      <a:pt x="24" y="57"/>
                      <a:pt x="24" y="76"/>
                    </a:cubicBezTo>
                    <a:cubicBezTo>
                      <a:pt x="24" y="93"/>
                      <a:pt x="24" y="195"/>
                      <a:pt x="24" y="199"/>
                    </a:cubicBezTo>
                    <a:cubicBezTo>
                      <a:pt x="24" y="202"/>
                      <a:pt x="25" y="213"/>
                      <a:pt x="25" y="213"/>
                    </a:cubicBezTo>
                    <a:cubicBezTo>
                      <a:pt x="12" y="223"/>
                      <a:pt x="2" y="230"/>
                      <a:pt x="2" y="240"/>
                    </a:cubicBezTo>
                    <a:cubicBezTo>
                      <a:pt x="2" y="251"/>
                      <a:pt x="0" y="262"/>
                      <a:pt x="11" y="253"/>
                    </a:cubicBezTo>
                    <a:cubicBezTo>
                      <a:pt x="13" y="251"/>
                      <a:pt x="28" y="242"/>
                      <a:pt x="31" y="235"/>
                    </a:cubicBezTo>
                    <a:cubicBezTo>
                      <a:pt x="34" y="244"/>
                      <a:pt x="36" y="252"/>
                      <a:pt x="36" y="255"/>
                    </a:cubicBezTo>
                    <a:cubicBezTo>
                      <a:pt x="36" y="263"/>
                      <a:pt x="36" y="357"/>
                      <a:pt x="36" y="357"/>
                    </a:cubicBezTo>
                    <a:lnTo>
                      <a:pt x="306" y="35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41" name="Freeform 9">
                <a:extLst>
                  <a:ext uri="{FF2B5EF4-FFF2-40B4-BE49-F238E27FC236}">
                    <a16:creationId xmlns:a16="http://schemas.microsoft.com/office/drawing/2014/main" id="{16204FBD-1729-86EC-4261-07DCE1860297}"/>
                  </a:ext>
                </a:extLst>
              </p:cNvPr>
              <p:cNvSpPr>
                <a:spLocks/>
              </p:cNvSpPr>
              <p:nvPr/>
            </p:nvSpPr>
            <p:spPr bwMode="auto">
              <a:xfrm>
                <a:off x="6371" y="150"/>
                <a:ext cx="495" cy="82"/>
              </a:xfrm>
              <a:custGeom>
                <a:avLst/>
                <a:gdLst>
                  <a:gd name="T0" fmla="*/ 234 w 270"/>
                  <a:gd name="T1" fmla="*/ 35 h 45"/>
                  <a:gd name="T2" fmla="*/ 215 w 270"/>
                  <a:gd name="T3" fmla="*/ 1 h 45"/>
                  <a:gd name="T4" fmla="*/ 263 w 270"/>
                  <a:gd name="T5" fmla="*/ 37 h 45"/>
                  <a:gd name="T6" fmla="*/ 234 w 270"/>
                  <a:gd name="T7" fmla="*/ 35 h 45"/>
                  <a:gd name="T8" fmla="*/ 38 w 270"/>
                  <a:gd name="T9" fmla="*/ 35 h 45"/>
                  <a:gd name="T10" fmla="*/ 54 w 270"/>
                  <a:gd name="T11" fmla="*/ 1 h 45"/>
                  <a:gd name="T12" fmla="*/ 7 w 270"/>
                  <a:gd name="T13" fmla="*/ 39 h 45"/>
                  <a:gd name="T14" fmla="*/ 38 w 270"/>
                  <a:gd name="T15" fmla="*/ 3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 h="45">
                    <a:moveTo>
                      <a:pt x="234" y="35"/>
                    </a:moveTo>
                    <a:cubicBezTo>
                      <a:pt x="224" y="26"/>
                      <a:pt x="208" y="1"/>
                      <a:pt x="215" y="1"/>
                    </a:cubicBezTo>
                    <a:cubicBezTo>
                      <a:pt x="222" y="0"/>
                      <a:pt x="270" y="31"/>
                      <a:pt x="263" y="37"/>
                    </a:cubicBezTo>
                    <a:cubicBezTo>
                      <a:pt x="257" y="44"/>
                      <a:pt x="239" y="40"/>
                      <a:pt x="234" y="35"/>
                    </a:cubicBezTo>
                    <a:close/>
                    <a:moveTo>
                      <a:pt x="38" y="35"/>
                    </a:moveTo>
                    <a:cubicBezTo>
                      <a:pt x="46" y="25"/>
                      <a:pt x="61" y="1"/>
                      <a:pt x="54" y="1"/>
                    </a:cubicBezTo>
                    <a:cubicBezTo>
                      <a:pt x="47" y="1"/>
                      <a:pt x="0" y="32"/>
                      <a:pt x="7" y="39"/>
                    </a:cubicBezTo>
                    <a:cubicBezTo>
                      <a:pt x="14" y="45"/>
                      <a:pt x="33" y="41"/>
                      <a:pt x="38"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42" name="Freeform 10">
                <a:extLst>
                  <a:ext uri="{FF2B5EF4-FFF2-40B4-BE49-F238E27FC236}">
                    <a16:creationId xmlns:a16="http://schemas.microsoft.com/office/drawing/2014/main" id="{310FDAB4-4D86-04AC-CC1F-4DD1E2EE7F50}"/>
                  </a:ext>
                </a:extLst>
              </p:cNvPr>
              <p:cNvSpPr>
                <a:spLocks/>
              </p:cNvSpPr>
              <p:nvPr/>
            </p:nvSpPr>
            <p:spPr bwMode="auto">
              <a:xfrm>
                <a:off x="6413" y="338"/>
                <a:ext cx="429" cy="173"/>
              </a:xfrm>
              <a:custGeom>
                <a:avLst/>
                <a:gdLst>
                  <a:gd name="T0" fmla="*/ 213 w 234"/>
                  <a:gd name="T1" fmla="*/ 95 h 95"/>
                  <a:gd name="T2" fmla="*/ 231 w 234"/>
                  <a:gd name="T3" fmla="*/ 36 h 95"/>
                  <a:gd name="T4" fmla="*/ 211 w 234"/>
                  <a:gd name="T5" fmla="*/ 15 h 95"/>
                  <a:gd name="T6" fmla="*/ 18 w 234"/>
                  <a:gd name="T7" fmla="*/ 16 h 95"/>
                  <a:gd name="T8" fmla="*/ 3 w 234"/>
                  <a:gd name="T9" fmla="*/ 40 h 95"/>
                  <a:gd name="T10" fmla="*/ 25 w 234"/>
                  <a:gd name="T11" fmla="*/ 95 h 95"/>
                  <a:gd name="T12" fmla="*/ 213 w 234"/>
                  <a:gd name="T13" fmla="*/ 95 h 95"/>
                </a:gdLst>
                <a:ahLst/>
                <a:cxnLst>
                  <a:cxn ang="0">
                    <a:pos x="T0" y="T1"/>
                  </a:cxn>
                  <a:cxn ang="0">
                    <a:pos x="T2" y="T3"/>
                  </a:cxn>
                  <a:cxn ang="0">
                    <a:pos x="T4" y="T5"/>
                  </a:cxn>
                  <a:cxn ang="0">
                    <a:pos x="T6" y="T7"/>
                  </a:cxn>
                  <a:cxn ang="0">
                    <a:pos x="T8" y="T9"/>
                  </a:cxn>
                  <a:cxn ang="0">
                    <a:pos x="T10" y="T11"/>
                  </a:cxn>
                  <a:cxn ang="0">
                    <a:pos x="T12" y="T13"/>
                  </a:cxn>
                </a:cxnLst>
                <a:rect l="0" t="0" r="r" b="b"/>
                <a:pathLst>
                  <a:path w="234" h="95">
                    <a:moveTo>
                      <a:pt x="213" y="95"/>
                    </a:moveTo>
                    <a:cubicBezTo>
                      <a:pt x="220" y="78"/>
                      <a:pt x="228" y="53"/>
                      <a:pt x="231" y="36"/>
                    </a:cubicBezTo>
                    <a:cubicBezTo>
                      <a:pt x="234" y="26"/>
                      <a:pt x="221" y="20"/>
                      <a:pt x="211" y="15"/>
                    </a:cubicBezTo>
                    <a:cubicBezTo>
                      <a:pt x="175" y="0"/>
                      <a:pt x="53" y="1"/>
                      <a:pt x="18" y="16"/>
                    </a:cubicBezTo>
                    <a:cubicBezTo>
                      <a:pt x="6" y="21"/>
                      <a:pt x="0" y="29"/>
                      <a:pt x="3" y="40"/>
                    </a:cubicBezTo>
                    <a:cubicBezTo>
                      <a:pt x="5" y="53"/>
                      <a:pt x="19" y="82"/>
                      <a:pt x="25" y="95"/>
                    </a:cubicBezTo>
                    <a:cubicBezTo>
                      <a:pt x="66" y="95"/>
                      <a:pt x="213" y="95"/>
                      <a:pt x="213" y="9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43" name="Freeform 11">
                <a:extLst>
                  <a:ext uri="{FF2B5EF4-FFF2-40B4-BE49-F238E27FC236}">
                    <a16:creationId xmlns:a16="http://schemas.microsoft.com/office/drawing/2014/main" id="{D927504A-57B7-1601-9AE4-C1921005DFF0}"/>
                  </a:ext>
                </a:extLst>
              </p:cNvPr>
              <p:cNvSpPr>
                <a:spLocks/>
              </p:cNvSpPr>
              <p:nvPr/>
            </p:nvSpPr>
            <p:spPr bwMode="auto">
              <a:xfrm>
                <a:off x="6424" y="347"/>
                <a:ext cx="407" cy="157"/>
              </a:xfrm>
              <a:custGeom>
                <a:avLst/>
                <a:gdLst>
                  <a:gd name="T0" fmla="*/ 204 w 222"/>
                  <a:gd name="T1" fmla="*/ 86 h 86"/>
                  <a:gd name="T2" fmla="*/ 220 w 222"/>
                  <a:gd name="T3" fmla="*/ 32 h 86"/>
                  <a:gd name="T4" fmla="*/ 201 w 222"/>
                  <a:gd name="T5" fmla="*/ 15 h 86"/>
                  <a:gd name="T6" fmla="*/ 17 w 222"/>
                  <a:gd name="T7" fmla="*/ 16 h 86"/>
                  <a:gd name="T8" fmla="*/ 2 w 222"/>
                  <a:gd name="T9" fmla="*/ 35 h 86"/>
                  <a:gd name="T10" fmla="*/ 21 w 222"/>
                  <a:gd name="T11" fmla="*/ 86 h 86"/>
                  <a:gd name="T12" fmla="*/ 204 w 222"/>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222" h="86">
                    <a:moveTo>
                      <a:pt x="204" y="86"/>
                    </a:moveTo>
                    <a:cubicBezTo>
                      <a:pt x="212" y="66"/>
                      <a:pt x="216" y="48"/>
                      <a:pt x="220" y="32"/>
                    </a:cubicBezTo>
                    <a:cubicBezTo>
                      <a:pt x="222" y="23"/>
                      <a:pt x="210" y="19"/>
                      <a:pt x="201" y="15"/>
                    </a:cubicBezTo>
                    <a:cubicBezTo>
                      <a:pt x="166" y="0"/>
                      <a:pt x="50" y="1"/>
                      <a:pt x="17" y="16"/>
                    </a:cubicBezTo>
                    <a:cubicBezTo>
                      <a:pt x="6" y="21"/>
                      <a:pt x="0" y="25"/>
                      <a:pt x="2" y="35"/>
                    </a:cubicBezTo>
                    <a:cubicBezTo>
                      <a:pt x="4" y="48"/>
                      <a:pt x="16" y="73"/>
                      <a:pt x="21" y="86"/>
                    </a:cubicBezTo>
                    <a:cubicBezTo>
                      <a:pt x="60" y="86"/>
                      <a:pt x="204" y="86"/>
                      <a:pt x="204"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44" name="Freeform 12">
                <a:extLst>
                  <a:ext uri="{FF2B5EF4-FFF2-40B4-BE49-F238E27FC236}">
                    <a16:creationId xmlns:a16="http://schemas.microsoft.com/office/drawing/2014/main" id="{12258251-FDF7-791E-5F2E-81355215911B}"/>
                  </a:ext>
                </a:extLst>
              </p:cNvPr>
              <p:cNvSpPr>
                <a:spLocks/>
              </p:cNvSpPr>
              <p:nvPr/>
            </p:nvSpPr>
            <p:spPr bwMode="auto">
              <a:xfrm>
                <a:off x="6813" y="482"/>
                <a:ext cx="33" cy="209"/>
              </a:xfrm>
              <a:custGeom>
                <a:avLst/>
                <a:gdLst>
                  <a:gd name="T0" fmla="*/ 13 w 18"/>
                  <a:gd name="T1" fmla="*/ 2 h 115"/>
                  <a:gd name="T2" fmla="*/ 0 w 18"/>
                  <a:gd name="T3" fmla="*/ 26 h 115"/>
                  <a:gd name="T4" fmla="*/ 0 w 18"/>
                  <a:gd name="T5" fmla="*/ 98 h 115"/>
                  <a:gd name="T6" fmla="*/ 11 w 18"/>
                  <a:gd name="T7" fmla="*/ 110 h 115"/>
                  <a:gd name="T8" fmla="*/ 17 w 18"/>
                  <a:gd name="T9" fmla="*/ 109 h 115"/>
                  <a:gd name="T10" fmla="*/ 17 w 18"/>
                  <a:gd name="T11" fmla="*/ 7 h 115"/>
                  <a:gd name="T12" fmla="*/ 13 w 18"/>
                  <a:gd name="T13" fmla="*/ 2 h 115"/>
                </a:gdLst>
                <a:ahLst/>
                <a:cxnLst>
                  <a:cxn ang="0">
                    <a:pos x="T0" y="T1"/>
                  </a:cxn>
                  <a:cxn ang="0">
                    <a:pos x="T2" y="T3"/>
                  </a:cxn>
                  <a:cxn ang="0">
                    <a:pos x="T4" y="T5"/>
                  </a:cxn>
                  <a:cxn ang="0">
                    <a:pos x="T6" y="T7"/>
                  </a:cxn>
                  <a:cxn ang="0">
                    <a:pos x="T8" y="T9"/>
                  </a:cxn>
                  <a:cxn ang="0">
                    <a:pos x="T10" y="T11"/>
                  </a:cxn>
                  <a:cxn ang="0">
                    <a:pos x="T12" y="T13"/>
                  </a:cxn>
                </a:cxnLst>
                <a:rect l="0" t="0" r="r" b="b"/>
                <a:pathLst>
                  <a:path w="18" h="115">
                    <a:moveTo>
                      <a:pt x="13" y="2"/>
                    </a:moveTo>
                    <a:cubicBezTo>
                      <a:pt x="9" y="9"/>
                      <a:pt x="0" y="26"/>
                      <a:pt x="0" y="26"/>
                    </a:cubicBezTo>
                    <a:cubicBezTo>
                      <a:pt x="0" y="98"/>
                      <a:pt x="0" y="98"/>
                      <a:pt x="0" y="98"/>
                    </a:cubicBezTo>
                    <a:cubicBezTo>
                      <a:pt x="0" y="98"/>
                      <a:pt x="7" y="106"/>
                      <a:pt x="11" y="110"/>
                    </a:cubicBezTo>
                    <a:cubicBezTo>
                      <a:pt x="15" y="114"/>
                      <a:pt x="16" y="115"/>
                      <a:pt x="17" y="109"/>
                    </a:cubicBezTo>
                    <a:cubicBezTo>
                      <a:pt x="18" y="99"/>
                      <a:pt x="18" y="34"/>
                      <a:pt x="17" y="7"/>
                    </a:cubicBezTo>
                    <a:cubicBezTo>
                      <a:pt x="16" y="0"/>
                      <a:pt x="14" y="0"/>
                      <a:pt x="13"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45" name="Freeform 13">
                <a:extLst>
                  <a:ext uri="{FF2B5EF4-FFF2-40B4-BE49-F238E27FC236}">
                    <a16:creationId xmlns:a16="http://schemas.microsoft.com/office/drawing/2014/main" id="{DBB2651D-5E5D-EA9A-987A-FE61CFFF603F}"/>
                  </a:ext>
                </a:extLst>
              </p:cNvPr>
              <p:cNvSpPr>
                <a:spLocks/>
              </p:cNvSpPr>
              <p:nvPr/>
            </p:nvSpPr>
            <p:spPr bwMode="auto">
              <a:xfrm>
                <a:off x="6426" y="482"/>
                <a:ext cx="33" cy="209"/>
              </a:xfrm>
              <a:custGeom>
                <a:avLst/>
                <a:gdLst>
                  <a:gd name="T0" fmla="*/ 5 w 18"/>
                  <a:gd name="T1" fmla="*/ 2 h 115"/>
                  <a:gd name="T2" fmla="*/ 18 w 18"/>
                  <a:gd name="T3" fmla="*/ 26 h 115"/>
                  <a:gd name="T4" fmla="*/ 18 w 18"/>
                  <a:gd name="T5" fmla="*/ 98 h 115"/>
                  <a:gd name="T6" fmla="*/ 7 w 18"/>
                  <a:gd name="T7" fmla="*/ 110 h 115"/>
                  <a:gd name="T8" fmla="*/ 1 w 18"/>
                  <a:gd name="T9" fmla="*/ 109 h 115"/>
                  <a:gd name="T10" fmla="*/ 1 w 18"/>
                  <a:gd name="T11" fmla="*/ 7 h 115"/>
                  <a:gd name="T12" fmla="*/ 5 w 18"/>
                  <a:gd name="T13" fmla="*/ 2 h 115"/>
                </a:gdLst>
                <a:ahLst/>
                <a:cxnLst>
                  <a:cxn ang="0">
                    <a:pos x="T0" y="T1"/>
                  </a:cxn>
                  <a:cxn ang="0">
                    <a:pos x="T2" y="T3"/>
                  </a:cxn>
                  <a:cxn ang="0">
                    <a:pos x="T4" y="T5"/>
                  </a:cxn>
                  <a:cxn ang="0">
                    <a:pos x="T6" y="T7"/>
                  </a:cxn>
                  <a:cxn ang="0">
                    <a:pos x="T8" y="T9"/>
                  </a:cxn>
                  <a:cxn ang="0">
                    <a:pos x="T10" y="T11"/>
                  </a:cxn>
                  <a:cxn ang="0">
                    <a:pos x="T12" y="T13"/>
                  </a:cxn>
                </a:cxnLst>
                <a:rect l="0" t="0" r="r" b="b"/>
                <a:pathLst>
                  <a:path w="18" h="115">
                    <a:moveTo>
                      <a:pt x="5" y="2"/>
                    </a:moveTo>
                    <a:cubicBezTo>
                      <a:pt x="9" y="9"/>
                      <a:pt x="18" y="26"/>
                      <a:pt x="18" y="26"/>
                    </a:cubicBezTo>
                    <a:cubicBezTo>
                      <a:pt x="18" y="98"/>
                      <a:pt x="18" y="98"/>
                      <a:pt x="18" y="98"/>
                    </a:cubicBezTo>
                    <a:cubicBezTo>
                      <a:pt x="18" y="98"/>
                      <a:pt x="11" y="106"/>
                      <a:pt x="7" y="110"/>
                    </a:cubicBezTo>
                    <a:cubicBezTo>
                      <a:pt x="3" y="114"/>
                      <a:pt x="2" y="115"/>
                      <a:pt x="1" y="109"/>
                    </a:cubicBezTo>
                    <a:cubicBezTo>
                      <a:pt x="0" y="99"/>
                      <a:pt x="0" y="34"/>
                      <a:pt x="1" y="7"/>
                    </a:cubicBezTo>
                    <a:cubicBezTo>
                      <a:pt x="2" y="0"/>
                      <a:pt x="4" y="0"/>
                      <a:pt x="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46" name="Freeform 14">
                <a:extLst>
                  <a:ext uri="{FF2B5EF4-FFF2-40B4-BE49-F238E27FC236}">
                    <a16:creationId xmlns:a16="http://schemas.microsoft.com/office/drawing/2014/main" id="{1AC1E719-285D-D9FA-DBFE-EC52936E3A0D}"/>
                  </a:ext>
                </a:extLst>
              </p:cNvPr>
              <p:cNvSpPr>
                <a:spLocks/>
              </p:cNvSpPr>
              <p:nvPr/>
            </p:nvSpPr>
            <p:spPr bwMode="auto">
              <a:xfrm>
                <a:off x="6507" y="549"/>
                <a:ext cx="251" cy="16"/>
              </a:xfrm>
              <a:custGeom>
                <a:avLst/>
                <a:gdLst>
                  <a:gd name="T0" fmla="*/ 135 w 137"/>
                  <a:gd name="T1" fmla="*/ 9 h 9"/>
                  <a:gd name="T2" fmla="*/ 2 w 137"/>
                  <a:gd name="T3" fmla="*/ 9 h 9"/>
                  <a:gd name="T4" fmla="*/ 0 w 137"/>
                  <a:gd name="T5" fmla="*/ 7 h 9"/>
                  <a:gd name="T6" fmla="*/ 0 w 137"/>
                  <a:gd name="T7" fmla="*/ 2 h 9"/>
                  <a:gd name="T8" fmla="*/ 2 w 137"/>
                  <a:gd name="T9" fmla="*/ 0 h 9"/>
                  <a:gd name="T10" fmla="*/ 135 w 137"/>
                  <a:gd name="T11" fmla="*/ 0 h 9"/>
                  <a:gd name="T12" fmla="*/ 137 w 137"/>
                  <a:gd name="T13" fmla="*/ 2 h 9"/>
                  <a:gd name="T14" fmla="*/ 137 w 137"/>
                  <a:gd name="T15" fmla="*/ 7 h 9"/>
                  <a:gd name="T16" fmla="*/ 135 w 137"/>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9">
                    <a:moveTo>
                      <a:pt x="135" y="9"/>
                    </a:moveTo>
                    <a:cubicBezTo>
                      <a:pt x="2" y="9"/>
                      <a:pt x="2" y="9"/>
                      <a:pt x="2" y="9"/>
                    </a:cubicBezTo>
                    <a:cubicBezTo>
                      <a:pt x="0" y="9"/>
                      <a:pt x="0" y="8"/>
                      <a:pt x="0" y="7"/>
                    </a:cubicBezTo>
                    <a:cubicBezTo>
                      <a:pt x="0" y="2"/>
                      <a:pt x="0" y="2"/>
                      <a:pt x="0" y="2"/>
                    </a:cubicBezTo>
                    <a:cubicBezTo>
                      <a:pt x="0" y="1"/>
                      <a:pt x="0" y="0"/>
                      <a:pt x="2" y="0"/>
                    </a:cubicBezTo>
                    <a:cubicBezTo>
                      <a:pt x="135" y="0"/>
                      <a:pt x="135" y="0"/>
                      <a:pt x="135" y="0"/>
                    </a:cubicBezTo>
                    <a:cubicBezTo>
                      <a:pt x="136" y="0"/>
                      <a:pt x="137" y="1"/>
                      <a:pt x="137" y="2"/>
                    </a:cubicBezTo>
                    <a:cubicBezTo>
                      <a:pt x="137" y="7"/>
                      <a:pt x="137" y="7"/>
                      <a:pt x="137" y="7"/>
                    </a:cubicBezTo>
                    <a:cubicBezTo>
                      <a:pt x="137" y="8"/>
                      <a:pt x="136" y="9"/>
                      <a:pt x="135" y="9"/>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47" name="Freeform 15">
                <a:extLst>
                  <a:ext uri="{FF2B5EF4-FFF2-40B4-BE49-F238E27FC236}">
                    <a16:creationId xmlns:a16="http://schemas.microsoft.com/office/drawing/2014/main" id="{57898821-9983-E23E-3B62-CDA5631D11FC}"/>
                  </a:ext>
                </a:extLst>
              </p:cNvPr>
              <p:cNvSpPr>
                <a:spLocks/>
              </p:cNvSpPr>
              <p:nvPr/>
            </p:nvSpPr>
            <p:spPr bwMode="auto">
              <a:xfrm>
                <a:off x="6507" y="660"/>
                <a:ext cx="251" cy="16"/>
              </a:xfrm>
              <a:custGeom>
                <a:avLst/>
                <a:gdLst>
                  <a:gd name="T0" fmla="*/ 135 w 137"/>
                  <a:gd name="T1" fmla="*/ 9 h 9"/>
                  <a:gd name="T2" fmla="*/ 2 w 137"/>
                  <a:gd name="T3" fmla="*/ 9 h 9"/>
                  <a:gd name="T4" fmla="*/ 0 w 137"/>
                  <a:gd name="T5" fmla="*/ 7 h 9"/>
                  <a:gd name="T6" fmla="*/ 0 w 137"/>
                  <a:gd name="T7" fmla="*/ 2 h 9"/>
                  <a:gd name="T8" fmla="*/ 2 w 137"/>
                  <a:gd name="T9" fmla="*/ 0 h 9"/>
                  <a:gd name="T10" fmla="*/ 135 w 137"/>
                  <a:gd name="T11" fmla="*/ 0 h 9"/>
                  <a:gd name="T12" fmla="*/ 137 w 137"/>
                  <a:gd name="T13" fmla="*/ 2 h 9"/>
                  <a:gd name="T14" fmla="*/ 137 w 137"/>
                  <a:gd name="T15" fmla="*/ 7 h 9"/>
                  <a:gd name="T16" fmla="*/ 135 w 137"/>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9">
                    <a:moveTo>
                      <a:pt x="135" y="9"/>
                    </a:moveTo>
                    <a:cubicBezTo>
                      <a:pt x="2" y="9"/>
                      <a:pt x="2" y="9"/>
                      <a:pt x="2" y="9"/>
                    </a:cubicBezTo>
                    <a:cubicBezTo>
                      <a:pt x="0" y="9"/>
                      <a:pt x="0" y="8"/>
                      <a:pt x="0" y="7"/>
                    </a:cubicBezTo>
                    <a:cubicBezTo>
                      <a:pt x="0" y="2"/>
                      <a:pt x="0" y="2"/>
                      <a:pt x="0" y="2"/>
                    </a:cubicBezTo>
                    <a:cubicBezTo>
                      <a:pt x="0" y="1"/>
                      <a:pt x="0" y="0"/>
                      <a:pt x="2" y="0"/>
                    </a:cubicBezTo>
                    <a:cubicBezTo>
                      <a:pt x="135" y="0"/>
                      <a:pt x="135" y="0"/>
                      <a:pt x="135" y="0"/>
                    </a:cubicBezTo>
                    <a:cubicBezTo>
                      <a:pt x="136" y="0"/>
                      <a:pt x="137" y="1"/>
                      <a:pt x="137" y="2"/>
                    </a:cubicBezTo>
                    <a:cubicBezTo>
                      <a:pt x="137" y="7"/>
                      <a:pt x="137" y="7"/>
                      <a:pt x="137" y="7"/>
                    </a:cubicBezTo>
                    <a:cubicBezTo>
                      <a:pt x="137" y="8"/>
                      <a:pt x="136" y="9"/>
                      <a:pt x="135" y="9"/>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48" name="Rectangle 16">
                <a:extLst>
                  <a:ext uri="{FF2B5EF4-FFF2-40B4-BE49-F238E27FC236}">
                    <a16:creationId xmlns:a16="http://schemas.microsoft.com/office/drawing/2014/main" id="{DA924461-2507-8BBA-ECE0-BE690CC299FE}"/>
                  </a:ext>
                </a:extLst>
              </p:cNvPr>
              <p:cNvSpPr>
                <a:spLocks/>
              </p:cNvSpPr>
              <p:nvPr/>
            </p:nvSpPr>
            <p:spPr bwMode="auto">
              <a:xfrm>
                <a:off x="6327" y="759"/>
                <a:ext cx="616" cy="1502"/>
              </a:xfrm>
              <a:prstGeom prst="rect">
                <a:avLst/>
              </a:prstGeom>
              <a:solidFill>
                <a:schemeClr val="bg1"/>
              </a:solidFill>
              <a:ln>
                <a:noFill/>
              </a:ln>
              <a:effectLst>
                <a:outerShdw blurRad="88900" dist="101600" dir="3600000" algn="tl" rotWithShape="0">
                  <a:prstClr val="black">
                    <a:alpha val="58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grpSp>
        <p:sp>
          <p:nvSpPr>
            <p:cNvPr id="2135" name="Truck Label">
              <a:extLst>
                <a:ext uri="{FF2B5EF4-FFF2-40B4-BE49-F238E27FC236}">
                  <a16:creationId xmlns:a16="http://schemas.microsoft.com/office/drawing/2014/main" id="{E398F535-E847-C754-D4FA-F1C65F7C71FC}"/>
                </a:ext>
              </a:extLst>
            </p:cNvPr>
            <p:cNvSpPr txBox="1">
              <a:spLocks/>
            </p:cNvSpPr>
            <p:nvPr/>
          </p:nvSpPr>
          <p:spPr>
            <a:xfrm>
              <a:off x="231297" y="1574922"/>
              <a:ext cx="2239883" cy="1062046"/>
            </a:xfrm>
            <a:prstGeom prst="rect">
              <a:avLst/>
            </a:prstGeom>
            <a:noFill/>
          </p:spPr>
          <p:txBody>
            <a:bodyPr wrap="square" rtlCol="0">
              <a:spAutoFit/>
            </a:bodyPr>
            <a:lstStyle/>
            <a:p>
              <a:pPr algn="ctr"/>
              <a:r>
                <a:rPr lang="en-GB" sz="3600">
                  <a:solidFill>
                    <a:schemeClr val="accent2"/>
                  </a:solidFill>
                  <a:latin typeface="Arial Black" panose="020B0A04020102020204" pitchFamily="34" charset="0"/>
                </a:rPr>
                <a:t>MAKE</a:t>
              </a:r>
              <a:endParaRPr lang="en-GB" sz="1400">
                <a:solidFill>
                  <a:schemeClr val="accent2"/>
                </a:solidFill>
                <a:latin typeface="Arial Black" panose="020B0A04020102020204" pitchFamily="34" charset="0"/>
              </a:endParaRPr>
            </a:p>
          </p:txBody>
        </p:sp>
      </p:grpSp>
      <p:grpSp>
        <p:nvGrpSpPr>
          <p:cNvPr id="2149" name="Use Truck Group">
            <a:extLst>
              <a:ext uri="{FF2B5EF4-FFF2-40B4-BE49-F238E27FC236}">
                <a16:creationId xmlns:a16="http://schemas.microsoft.com/office/drawing/2014/main" id="{6B5E69C1-9500-3A38-78B2-380796F305DE}"/>
              </a:ext>
            </a:extLst>
          </p:cNvPr>
          <p:cNvGrpSpPr/>
          <p:nvPr/>
        </p:nvGrpSpPr>
        <p:grpSpPr>
          <a:xfrm flipH="1">
            <a:off x="6435918" y="1372290"/>
            <a:ext cx="2671072" cy="653093"/>
            <a:chOff x="207407" y="1563809"/>
            <a:chExt cx="3509963" cy="1073157"/>
          </a:xfrm>
        </p:grpSpPr>
        <p:grpSp>
          <p:nvGrpSpPr>
            <p:cNvPr id="2150" name="Truck Shapes">
              <a:extLst>
                <a:ext uri="{FF2B5EF4-FFF2-40B4-BE49-F238E27FC236}">
                  <a16:creationId xmlns:a16="http://schemas.microsoft.com/office/drawing/2014/main" id="{4E441AC8-8BCB-110E-9BCB-58E401CBDC9B}"/>
                </a:ext>
              </a:extLst>
            </p:cNvPr>
            <p:cNvGrpSpPr>
              <a:grpSpLocks noChangeAspect="1"/>
            </p:cNvGrpSpPr>
            <p:nvPr/>
          </p:nvGrpSpPr>
          <p:grpSpPr bwMode="auto">
            <a:xfrm rot="5400000" flipH="1">
              <a:off x="1462326" y="308890"/>
              <a:ext cx="1000126" cy="3509963"/>
              <a:chOff x="6313" y="72"/>
              <a:chExt cx="630" cy="2211"/>
            </a:xfrm>
          </p:grpSpPr>
          <p:sp>
            <p:nvSpPr>
              <p:cNvPr id="2152" name="Freeform 6">
                <a:extLst>
                  <a:ext uri="{FF2B5EF4-FFF2-40B4-BE49-F238E27FC236}">
                    <a16:creationId xmlns:a16="http://schemas.microsoft.com/office/drawing/2014/main" id="{6BC412C9-58BB-20E0-4744-FC78AB1F6889}"/>
                  </a:ext>
                </a:extLst>
              </p:cNvPr>
              <p:cNvSpPr>
                <a:spLocks/>
              </p:cNvSpPr>
              <p:nvPr/>
            </p:nvSpPr>
            <p:spPr bwMode="auto">
              <a:xfrm>
                <a:off x="6327" y="2234"/>
                <a:ext cx="591" cy="49"/>
              </a:xfrm>
              <a:custGeom>
                <a:avLst/>
                <a:gdLst>
                  <a:gd name="T0" fmla="*/ 0 w 591"/>
                  <a:gd name="T1" fmla="*/ 0 h 49"/>
                  <a:gd name="T2" fmla="*/ 0 w 591"/>
                  <a:gd name="T3" fmla="*/ 33 h 49"/>
                  <a:gd name="T4" fmla="*/ 52 w 591"/>
                  <a:gd name="T5" fmla="*/ 33 h 49"/>
                  <a:gd name="T6" fmla="*/ 61 w 591"/>
                  <a:gd name="T7" fmla="*/ 49 h 49"/>
                  <a:gd name="T8" fmla="*/ 550 w 591"/>
                  <a:gd name="T9" fmla="*/ 49 h 49"/>
                  <a:gd name="T10" fmla="*/ 559 w 591"/>
                  <a:gd name="T11" fmla="*/ 25 h 49"/>
                  <a:gd name="T12" fmla="*/ 591 w 591"/>
                  <a:gd name="T13" fmla="*/ 25 h 49"/>
                  <a:gd name="T14" fmla="*/ 591 w 591"/>
                  <a:gd name="T15" fmla="*/ 0 h 49"/>
                  <a:gd name="T16" fmla="*/ 0 w 591"/>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1" h="49">
                    <a:moveTo>
                      <a:pt x="0" y="0"/>
                    </a:moveTo>
                    <a:lnTo>
                      <a:pt x="0" y="33"/>
                    </a:lnTo>
                    <a:lnTo>
                      <a:pt x="52" y="33"/>
                    </a:lnTo>
                    <a:lnTo>
                      <a:pt x="61" y="49"/>
                    </a:lnTo>
                    <a:lnTo>
                      <a:pt x="550" y="49"/>
                    </a:lnTo>
                    <a:lnTo>
                      <a:pt x="559" y="25"/>
                    </a:lnTo>
                    <a:lnTo>
                      <a:pt x="591" y="25"/>
                    </a:lnTo>
                    <a:lnTo>
                      <a:pt x="591"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53" name="Freeform 17">
                <a:extLst>
                  <a:ext uri="{FF2B5EF4-FFF2-40B4-BE49-F238E27FC236}">
                    <a16:creationId xmlns:a16="http://schemas.microsoft.com/office/drawing/2014/main" id="{4F858DED-76BE-AAC4-65B1-63BAC4AF7521}"/>
                  </a:ext>
                </a:extLst>
              </p:cNvPr>
              <p:cNvSpPr>
                <a:spLocks/>
              </p:cNvSpPr>
              <p:nvPr/>
            </p:nvSpPr>
            <p:spPr bwMode="auto">
              <a:xfrm>
                <a:off x="6347" y="2223"/>
                <a:ext cx="550" cy="40"/>
              </a:xfrm>
              <a:custGeom>
                <a:avLst/>
                <a:gdLst>
                  <a:gd name="T0" fmla="*/ 0 w 550"/>
                  <a:gd name="T1" fmla="*/ 0 h 40"/>
                  <a:gd name="T2" fmla="*/ 43 w 550"/>
                  <a:gd name="T3" fmla="*/ 40 h 40"/>
                  <a:gd name="T4" fmla="*/ 514 w 550"/>
                  <a:gd name="T5" fmla="*/ 40 h 40"/>
                  <a:gd name="T6" fmla="*/ 550 w 550"/>
                  <a:gd name="T7" fmla="*/ 0 h 40"/>
                  <a:gd name="T8" fmla="*/ 0 w 550"/>
                  <a:gd name="T9" fmla="*/ 0 h 40"/>
                </a:gdLst>
                <a:ahLst/>
                <a:cxnLst>
                  <a:cxn ang="0">
                    <a:pos x="T0" y="T1"/>
                  </a:cxn>
                  <a:cxn ang="0">
                    <a:pos x="T2" y="T3"/>
                  </a:cxn>
                  <a:cxn ang="0">
                    <a:pos x="T4" y="T5"/>
                  </a:cxn>
                  <a:cxn ang="0">
                    <a:pos x="T6" y="T7"/>
                  </a:cxn>
                  <a:cxn ang="0">
                    <a:pos x="T8" y="T9"/>
                  </a:cxn>
                </a:cxnLst>
                <a:rect l="0" t="0" r="r" b="b"/>
                <a:pathLst>
                  <a:path w="550" h="40">
                    <a:moveTo>
                      <a:pt x="0" y="0"/>
                    </a:moveTo>
                    <a:lnTo>
                      <a:pt x="43" y="40"/>
                    </a:lnTo>
                    <a:lnTo>
                      <a:pt x="514" y="40"/>
                    </a:lnTo>
                    <a:lnTo>
                      <a:pt x="550" y="0"/>
                    </a:lnTo>
                    <a:lnTo>
                      <a:pt x="0"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54" name="Freeform 5">
                <a:extLst>
                  <a:ext uri="{FF2B5EF4-FFF2-40B4-BE49-F238E27FC236}">
                    <a16:creationId xmlns:a16="http://schemas.microsoft.com/office/drawing/2014/main" id="{53902395-5CFC-EB6E-C9ED-98280C2089CF}"/>
                  </a:ext>
                </a:extLst>
              </p:cNvPr>
              <p:cNvSpPr>
                <a:spLocks/>
              </p:cNvSpPr>
              <p:nvPr/>
            </p:nvSpPr>
            <p:spPr bwMode="auto">
              <a:xfrm>
                <a:off x="6375" y="72"/>
                <a:ext cx="502" cy="109"/>
              </a:xfrm>
              <a:custGeom>
                <a:avLst/>
                <a:gdLst>
                  <a:gd name="T0" fmla="*/ 274 w 274"/>
                  <a:gd name="T1" fmla="*/ 60 h 60"/>
                  <a:gd name="T2" fmla="*/ 274 w 274"/>
                  <a:gd name="T3" fmla="*/ 25 h 60"/>
                  <a:gd name="T4" fmla="*/ 250 w 274"/>
                  <a:gd name="T5" fmla="*/ 0 h 60"/>
                  <a:gd name="T6" fmla="*/ 23 w 274"/>
                  <a:gd name="T7" fmla="*/ 0 h 60"/>
                  <a:gd name="T8" fmla="*/ 0 w 274"/>
                  <a:gd name="T9" fmla="*/ 23 h 60"/>
                  <a:gd name="T10" fmla="*/ 0 w 274"/>
                  <a:gd name="T11" fmla="*/ 60 h 60"/>
                  <a:gd name="T12" fmla="*/ 274 w 274"/>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274" h="60">
                    <a:moveTo>
                      <a:pt x="274" y="60"/>
                    </a:moveTo>
                    <a:cubicBezTo>
                      <a:pt x="274" y="25"/>
                      <a:pt x="274" y="25"/>
                      <a:pt x="274" y="25"/>
                    </a:cubicBezTo>
                    <a:cubicBezTo>
                      <a:pt x="274" y="11"/>
                      <a:pt x="263" y="0"/>
                      <a:pt x="250" y="0"/>
                    </a:cubicBezTo>
                    <a:cubicBezTo>
                      <a:pt x="23" y="0"/>
                      <a:pt x="23" y="0"/>
                      <a:pt x="23" y="0"/>
                    </a:cubicBezTo>
                    <a:cubicBezTo>
                      <a:pt x="10" y="0"/>
                      <a:pt x="0" y="11"/>
                      <a:pt x="0" y="23"/>
                    </a:cubicBezTo>
                    <a:cubicBezTo>
                      <a:pt x="0" y="60"/>
                      <a:pt x="0" y="60"/>
                      <a:pt x="0" y="60"/>
                    </a:cubicBezTo>
                    <a:lnTo>
                      <a:pt x="274" y="60"/>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55" name="Freeform 7">
                <a:extLst>
                  <a:ext uri="{FF2B5EF4-FFF2-40B4-BE49-F238E27FC236}">
                    <a16:creationId xmlns:a16="http://schemas.microsoft.com/office/drawing/2014/main" id="{07EE86D4-CBC6-C006-04CB-418288CF971C}"/>
                  </a:ext>
                </a:extLst>
              </p:cNvPr>
              <p:cNvSpPr>
                <a:spLocks noEditPoints="1"/>
              </p:cNvSpPr>
              <p:nvPr/>
            </p:nvSpPr>
            <p:spPr bwMode="auto">
              <a:xfrm>
                <a:off x="6340" y="267"/>
                <a:ext cx="570" cy="218"/>
              </a:xfrm>
              <a:custGeom>
                <a:avLst/>
                <a:gdLst>
                  <a:gd name="T0" fmla="*/ 294 w 311"/>
                  <a:gd name="T1" fmla="*/ 120 h 120"/>
                  <a:gd name="T2" fmla="*/ 310 w 311"/>
                  <a:gd name="T3" fmla="*/ 120 h 120"/>
                  <a:gd name="T4" fmla="*/ 311 w 311"/>
                  <a:gd name="T5" fmla="*/ 119 h 120"/>
                  <a:gd name="T6" fmla="*/ 311 w 311"/>
                  <a:gd name="T7" fmla="*/ 1 h 120"/>
                  <a:gd name="T8" fmla="*/ 310 w 311"/>
                  <a:gd name="T9" fmla="*/ 0 h 120"/>
                  <a:gd name="T10" fmla="*/ 294 w 311"/>
                  <a:gd name="T11" fmla="*/ 0 h 120"/>
                  <a:gd name="T12" fmla="*/ 293 w 311"/>
                  <a:gd name="T13" fmla="*/ 1 h 120"/>
                  <a:gd name="T14" fmla="*/ 293 w 311"/>
                  <a:gd name="T15" fmla="*/ 119 h 120"/>
                  <a:gd name="T16" fmla="*/ 294 w 311"/>
                  <a:gd name="T17" fmla="*/ 120 h 120"/>
                  <a:gd name="T18" fmla="*/ 1 w 311"/>
                  <a:gd name="T19" fmla="*/ 120 h 120"/>
                  <a:gd name="T20" fmla="*/ 17 w 311"/>
                  <a:gd name="T21" fmla="*/ 120 h 120"/>
                  <a:gd name="T22" fmla="*/ 18 w 311"/>
                  <a:gd name="T23" fmla="*/ 119 h 120"/>
                  <a:gd name="T24" fmla="*/ 18 w 311"/>
                  <a:gd name="T25" fmla="*/ 1 h 120"/>
                  <a:gd name="T26" fmla="*/ 17 w 311"/>
                  <a:gd name="T27" fmla="*/ 0 h 120"/>
                  <a:gd name="T28" fmla="*/ 1 w 311"/>
                  <a:gd name="T29" fmla="*/ 0 h 120"/>
                  <a:gd name="T30" fmla="*/ 0 w 311"/>
                  <a:gd name="T31" fmla="*/ 1 h 120"/>
                  <a:gd name="T32" fmla="*/ 0 w 311"/>
                  <a:gd name="T33" fmla="*/ 119 h 120"/>
                  <a:gd name="T34" fmla="*/ 1 w 311"/>
                  <a:gd name="T35"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1" h="120">
                    <a:moveTo>
                      <a:pt x="294" y="120"/>
                    </a:moveTo>
                    <a:cubicBezTo>
                      <a:pt x="310" y="120"/>
                      <a:pt x="310" y="120"/>
                      <a:pt x="310" y="120"/>
                    </a:cubicBezTo>
                    <a:cubicBezTo>
                      <a:pt x="311" y="120"/>
                      <a:pt x="311" y="119"/>
                      <a:pt x="311" y="119"/>
                    </a:cubicBezTo>
                    <a:cubicBezTo>
                      <a:pt x="311" y="1"/>
                      <a:pt x="311" y="1"/>
                      <a:pt x="311" y="1"/>
                    </a:cubicBezTo>
                    <a:cubicBezTo>
                      <a:pt x="311" y="1"/>
                      <a:pt x="311" y="0"/>
                      <a:pt x="310" y="0"/>
                    </a:cubicBezTo>
                    <a:cubicBezTo>
                      <a:pt x="294" y="0"/>
                      <a:pt x="294" y="0"/>
                      <a:pt x="294" y="0"/>
                    </a:cubicBezTo>
                    <a:cubicBezTo>
                      <a:pt x="294" y="0"/>
                      <a:pt x="293" y="1"/>
                      <a:pt x="293" y="1"/>
                    </a:cubicBezTo>
                    <a:cubicBezTo>
                      <a:pt x="293" y="119"/>
                      <a:pt x="293" y="119"/>
                      <a:pt x="293" y="119"/>
                    </a:cubicBezTo>
                    <a:cubicBezTo>
                      <a:pt x="293" y="119"/>
                      <a:pt x="294" y="120"/>
                      <a:pt x="294" y="120"/>
                    </a:cubicBezTo>
                    <a:close/>
                    <a:moveTo>
                      <a:pt x="1" y="120"/>
                    </a:moveTo>
                    <a:cubicBezTo>
                      <a:pt x="17" y="120"/>
                      <a:pt x="17" y="120"/>
                      <a:pt x="17" y="120"/>
                    </a:cubicBezTo>
                    <a:cubicBezTo>
                      <a:pt x="17" y="120"/>
                      <a:pt x="18" y="119"/>
                      <a:pt x="18" y="119"/>
                    </a:cubicBezTo>
                    <a:cubicBezTo>
                      <a:pt x="18" y="1"/>
                      <a:pt x="18" y="1"/>
                      <a:pt x="18" y="1"/>
                    </a:cubicBezTo>
                    <a:cubicBezTo>
                      <a:pt x="18" y="1"/>
                      <a:pt x="17" y="0"/>
                      <a:pt x="17" y="0"/>
                    </a:cubicBezTo>
                    <a:cubicBezTo>
                      <a:pt x="1" y="0"/>
                      <a:pt x="1" y="0"/>
                      <a:pt x="1" y="0"/>
                    </a:cubicBezTo>
                    <a:cubicBezTo>
                      <a:pt x="0" y="0"/>
                      <a:pt x="0" y="1"/>
                      <a:pt x="0" y="1"/>
                    </a:cubicBezTo>
                    <a:cubicBezTo>
                      <a:pt x="0" y="119"/>
                      <a:pt x="0" y="119"/>
                      <a:pt x="0" y="119"/>
                    </a:cubicBezTo>
                    <a:cubicBezTo>
                      <a:pt x="0" y="119"/>
                      <a:pt x="0" y="120"/>
                      <a:pt x="1" y="1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56" name="Freeform 8">
                <a:extLst>
                  <a:ext uri="{FF2B5EF4-FFF2-40B4-BE49-F238E27FC236}">
                    <a16:creationId xmlns:a16="http://schemas.microsoft.com/office/drawing/2014/main" id="{D9DC35B9-04B6-AB0E-490D-B755B01C25A1}"/>
                  </a:ext>
                </a:extLst>
              </p:cNvPr>
              <p:cNvSpPr>
                <a:spLocks/>
              </p:cNvSpPr>
              <p:nvPr/>
            </p:nvSpPr>
            <p:spPr bwMode="auto">
              <a:xfrm>
                <a:off x="6313" y="83"/>
                <a:ext cx="623" cy="650"/>
              </a:xfrm>
              <a:custGeom>
                <a:avLst/>
                <a:gdLst>
                  <a:gd name="T0" fmla="*/ 306 w 340"/>
                  <a:gd name="T1" fmla="*/ 357 h 357"/>
                  <a:gd name="T2" fmla="*/ 306 w 340"/>
                  <a:gd name="T3" fmla="*/ 259 h 357"/>
                  <a:gd name="T4" fmla="*/ 310 w 340"/>
                  <a:gd name="T5" fmla="*/ 237 h 357"/>
                  <a:gd name="T6" fmla="*/ 329 w 340"/>
                  <a:gd name="T7" fmla="*/ 253 h 357"/>
                  <a:gd name="T8" fmla="*/ 337 w 340"/>
                  <a:gd name="T9" fmla="*/ 240 h 357"/>
                  <a:gd name="T10" fmla="*/ 316 w 340"/>
                  <a:gd name="T11" fmla="*/ 214 h 357"/>
                  <a:gd name="T12" fmla="*/ 317 w 340"/>
                  <a:gd name="T13" fmla="*/ 196 h 357"/>
                  <a:gd name="T14" fmla="*/ 315 w 340"/>
                  <a:gd name="T15" fmla="*/ 74 h 357"/>
                  <a:gd name="T16" fmla="*/ 277 w 340"/>
                  <a:gd name="T17" fmla="*/ 31 h 357"/>
                  <a:gd name="T18" fmla="*/ 260 w 340"/>
                  <a:gd name="T19" fmla="*/ 6 h 357"/>
                  <a:gd name="T20" fmla="*/ 170 w 340"/>
                  <a:gd name="T21" fmla="*/ 0 h 357"/>
                  <a:gd name="T22" fmla="*/ 72 w 340"/>
                  <a:gd name="T23" fmla="*/ 10 h 357"/>
                  <a:gd name="T24" fmla="*/ 62 w 340"/>
                  <a:gd name="T25" fmla="*/ 28 h 357"/>
                  <a:gd name="T26" fmla="*/ 24 w 340"/>
                  <a:gd name="T27" fmla="*/ 76 h 357"/>
                  <a:gd name="T28" fmla="*/ 24 w 340"/>
                  <a:gd name="T29" fmla="*/ 199 h 357"/>
                  <a:gd name="T30" fmla="*/ 25 w 340"/>
                  <a:gd name="T31" fmla="*/ 213 h 357"/>
                  <a:gd name="T32" fmla="*/ 2 w 340"/>
                  <a:gd name="T33" fmla="*/ 240 h 357"/>
                  <a:gd name="T34" fmla="*/ 11 w 340"/>
                  <a:gd name="T35" fmla="*/ 253 h 357"/>
                  <a:gd name="T36" fmla="*/ 31 w 340"/>
                  <a:gd name="T37" fmla="*/ 235 h 357"/>
                  <a:gd name="T38" fmla="*/ 36 w 340"/>
                  <a:gd name="T39" fmla="*/ 255 h 357"/>
                  <a:gd name="T40" fmla="*/ 36 w 340"/>
                  <a:gd name="T41" fmla="*/ 357 h 357"/>
                  <a:gd name="T42" fmla="*/ 306 w 340"/>
                  <a:gd name="T43" fmla="*/ 35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0" h="357">
                    <a:moveTo>
                      <a:pt x="306" y="357"/>
                    </a:moveTo>
                    <a:cubicBezTo>
                      <a:pt x="306" y="357"/>
                      <a:pt x="306" y="276"/>
                      <a:pt x="306" y="259"/>
                    </a:cubicBezTo>
                    <a:cubicBezTo>
                      <a:pt x="306" y="252"/>
                      <a:pt x="308" y="245"/>
                      <a:pt x="310" y="237"/>
                    </a:cubicBezTo>
                    <a:cubicBezTo>
                      <a:pt x="314" y="243"/>
                      <a:pt x="327" y="251"/>
                      <a:pt x="329" y="253"/>
                    </a:cubicBezTo>
                    <a:cubicBezTo>
                      <a:pt x="340" y="262"/>
                      <a:pt x="337" y="251"/>
                      <a:pt x="337" y="240"/>
                    </a:cubicBezTo>
                    <a:cubicBezTo>
                      <a:pt x="337" y="231"/>
                      <a:pt x="328" y="224"/>
                      <a:pt x="316" y="214"/>
                    </a:cubicBezTo>
                    <a:cubicBezTo>
                      <a:pt x="316" y="212"/>
                      <a:pt x="317" y="188"/>
                      <a:pt x="317" y="196"/>
                    </a:cubicBezTo>
                    <a:cubicBezTo>
                      <a:pt x="317" y="204"/>
                      <a:pt x="315" y="86"/>
                      <a:pt x="315" y="74"/>
                    </a:cubicBezTo>
                    <a:cubicBezTo>
                      <a:pt x="315" y="58"/>
                      <a:pt x="304" y="44"/>
                      <a:pt x="277" y="31"/>
                    </a:cubicBezTo>
                    <a:cubicBezTo>
                      <a:pt x="273" y="29"/>
                      <a:pt x="278" y="7"/>
                      <a:pt x="260" y="6"/>
                    </a:cubicBezTo>
                    <a:cubicBezTo>
                      <a:pt x="231" y="3"/>
                      <a:pt x="203" y="0"/>
                      <a:pt x="170" y="0"/>
                    </a:cubicBezTo>
                    <a:cubicBezTo>
                      <a:pt x="134" y="0"/>
                      <a:pt x="82" y="4"/>
                      <a:pt x="72" y="10"/>
                    </a:cubicBezTo>
                    <a:cubicBezTo>
                      <a:pt x="62" y="15"/>
                      <a:pt x="65" y="26"/>
                      <a:pt x="62" y="28"/>
                    </a:cubicBezTo>
                    <a:cubicBezTo>
                      <a:pt x="40" y="40"/>
                      <a:pt x="24" y="57"/>
                      <a:pt x="24" y="76"/>
                    </a:cubicBezTo>
                    <a:cubicBezTo>
                      <a:pt x="24" y="93"/>
                      <a:pt x="24" y="195"/>
                      <a:pt x="24" y="199"/>
                    </a:cubicBezTo>
                    <a:cubicBezTo>
                      <a:pt x="24" y="202"/>
                      <a:pt x="25" y="213"/>
                      <a:pt x="25" y="213"/>
                    </a:cubicBezTo>
                    <a:cubicBezTo>
                      <a:pt x="12" y="223"/>
                      <a:pt x="2" y="230"/>
                      <a:pt x="2" y="240"/>
                    </a:cubicBezTo>
                    <a:cubicBezTo>
                      <a:pt x="2" y="251"/>
                      <a:pt x="0" y="262"/>
                      <a:pt x="11" y="253"/>
                    </a:cubicBezTo>
                    <a:cubicBezTo>
                      <a:pt x="13" y="251"/>
                      <a:pt x="28" y="242"/>
                      <a:pt x="31" y="235"/>
                    </a:cubicBezTo>
                    <a:cubicBezTo>
                      <a:pt x="34" y="244"/>
                      <a:pt x="36" y="252"/>
                      <a:pt x="36" y="255"/>
                    </a:cubicBezTo>
                    <a:cubicBezTo>
                      <a:pt x="36" y="263"/>
                      <a:pt x="36" y="357"/>
                      <a:pt x="36" y="357"/>
                    </a:cubicBezTo>
                    <a:lnTo>
                      <a:pt x="306" y="357"/>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57" name="Freeform 9">
                <a:extLst>
                  <a:ext uri="{FF2B5EF4-FFF2-40B4-BE49-F238E27FC236}">
                    <a16:creationId xmlns:a16="http://schemas.microsoft.com/office/drawing/2014/main" id="{1D8C08F1-D1E3-364A-B354-4A82A7F5C1A9}"/>
                  </a:ext>
                </a:extLst>
              </p:cNvPr>
              <p:cNvSpPr>
                <a:spLocks noEditPoints="1"/>
              </p:cNvSpPr>
              <p:nvPr/>
            </p:nvSpPr>
            <p:spPr bwMode="auto">
              <a:xfrm>
                <a:off x="6371" y="150"/>
                <a:ext cx="495" cy="82"/>
              </a:xfrm>
              <a:custGeom>
                <a:avLst/>
                <a:gdLst>
                  <a:gd name="T0" fmla="*/ 234 w 270"/>
                  <a:gd name="T1" fmla="*/ 35 h 45"/>
                  <a:gd name="T2" fmla="*/ 215 w 270"/>
                  <a:gd name="T3" fmla="*/ 1 h 45"/>
                  <a:gd name="T4" fmla="*/ 263 w 270"/>
                  <a:gd name="T5" fmla="*/ 37 h 45"/>
                  <a:gd name="T6" fmla="*/ 234 w 270"/>
                  <a:gd name="T7" fmla="*/ 35 h 45"/>
                  <a:gd name="T8" fmla="*/ 38 w 270"/>
                  <a:gd name="T9" fmla="*/ 35 h 45"/>
                  <a:gd name="T10" fmla="*/ 54 w 270"/>
                  <a:gd name="T11" fmla="*/ 1 h 45"/>
                  <a:gd name="T12" fmla="*/ 7 w 270"/>
                  <a:gd name="T13" fmla="*/ 39 h 45"/>
                  <a:gd name="T14" fmla="*/ 38 w 270"/>
                  <a:gd name="T15" fmla="*/ 3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 h="45">
                    <a:moveTo>
                      <a:pt x="234" y="35"/>
                    </a:moveTo>
                    <a:cubicBezTo>
                      <a:pt x="224" y="26"/>
                      <a:pt x="208" y="1"/>
                      <a:pt x="215" y="1"/>
                    </a:cubicBezTo>
                    <a:cubicBezTo>
                      <a:pt x="222" y="0"/>
                      <a:pt x="270" y="31"/>
                      <a:pt x="263" y="37"/>
                    </a:cubicBezTo>
                    <a:cubicBezTo>
                      <a:pt x="257" y="44"/>
                      <a:pt x="239" y="40"/>
                      <a:pt x="234" y="35"/>
                    </a:cubicBezTo>
                    <a:close/>
                    <a:moveTo>
                      <a:pt x="38" y="35"/>
                    </a:moveTo>
                    <a:cubicBezTo>
                      <a:pt x="46" y="25"/>
                      <a:pt x="61" y="1"/>
                      <a:pt x="54" y="1"/>
                    </a:cubicBezTo>
                    <a:cubicBezTo>
                      <a:pt x="47" y="1"/>
                      <a:pt x="0" y="32"/>
                      <a:pt x="7" y="39"/>
                    </a:cubicBezTo>
                    <a:cubicBezTo>
                      <a:pt x="14" y="45"/>
                      <a:pt x="33" y="41"/>
                      <a:pt x="38"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58" name="Freeform 10">
                <a:extLst>
                  <a:ext uri="{FF2B5EF4-FFF2-40B4-BE49-F238E27FC236}">
                    <a16:creationId xmlns:a16="http://schemas.microsoft.com/office/drawing/2014/main" id="{16769200-6A67-FDAB-AAFF-E985F4881A33}"/>
                  </a:ext>
                </a:extLst>
              </p:cNvPr>
              <p:cNvSpPr>
                <a:spLocks/>
              </p:cNvSpPr>
              <p:nvPr/>
            </p:nvSpPr>
            <p:spPr bwMode="auto">
              <a:xfrm>
                <a:off x="6413" y="338"/>
                <a:ext cx="429" cy="173"/>
              </a:xfrm>
              <a:custGeom>
                <a:avLst/>
                <a:gdLst>
                  <a:gd name="T0" fmla="*/ 213 w 234"/>
                  <a:gd name="T1" fmla="*/ 95 h 95"/>
                  <a:gd name="T2" fmla="*/ 231 w 234"/>
                  <a:gd name="T3" fmla="*/ 36 h 95"/>
                  <a:gd name="T4" fmla="*/ 211 w 234"/>
                  <a:gd name="T5" fmla="*/ 15 h 95"/>
                  <a:gd name="T6" fmla="*/ 18 w 234"/>
                  <a:gd name="T7" fmla="*/ 16 h 95"/>
                  <a:gd name="T8" fmla="*/ 3 w 234"/>
                  <a:gd name="T9" fmla="*/ 40 h 95"/>
                  <a:gd name="T10" fmla="*/ 25 w 234"/>
                  <a:gd name="T11" fmla="*/ 95 h 95"/>
                  <a:gd name="T12" fmla="*/ 213 w 234"/>
                  <a:gd name="T13" fmla="*/ 95 h 95"/>
                </a:gdLst>
                <a:ahLst/>
                <a:cxnLst>
                  <a:cxn ang="0">
                    <a:pos x="T0" y="T1"/>
                  </a:cxn>
                  <a:cxn ang="0">
                    <a:pos x="T2" y="T3"/>
                  </a:cxn>
                  <a:cxn ang="0">
                    <a:pos x="T4" y="T5"/>
                  </a:cxn>
                  <a:cxn ang="0">
                    <a:pos x="T6" y="T7"/>
                  </a:cxn>
                  <a:cxn ang="0">
                    <a:pos x="T8" y="T9"/>
                  </a:cxn>
                  <a:cxn ang="0">
                    <a:pos x="T10" y="T11"/>
                  </a:cxn>
                  <a:cxn ang="0">
                    <a:pos x="T12" y="T13"/>
                  </a:cxn>
                </a:cxnLst>
                <a:rect l="0" t="0" r="r" b="b"/>
                <a:pathLst>
                  <a:path w="234" h="95">
                    <a:moveTo>
                      <a:pt x="213" y="95"/>
                    </a:moveTo>
                    <a:cubicBezTo>
                      <a:pt x="220" y="78"/>
                      <a:pt x="228" y="53"/>
                      <a:pt x="231" y="36"/>
                    </a:cubicBezTo>
                    <a:cubicBezTo>
                      <a:pt x="234" y="26"/>
                      <a:pt x="221" y="20"/>
                      <a:pt x="211" y="15"/>
                    </a:cubicBezTo>
                    <a:cubicBezTo>
                      <a:pt x="175" y="0"/>
                      <a:pt x="53" y="1"/>
                      <a:pt x="18" y="16"/>
                    </a:cubicBezTo>
                    <a:cubicBezTo>
                      <a:pt x="6" y="21"/>
                      <a:pt x="0" y="29"/>
                      <a:pt x="3" y="40"/>
                    </a:cubicBezTo>
                    <a:cubicBezTo>
                      <a:pt x="5" y="53"/>
                      <a:pt x="19" y="82"/>
                      <a:pt x="25" y="95"/>
                    </a:cubicBezTo>
                    <a:cubicBezTo>
                      <a:pt x="66" y="95"/>
                      <a:pt x="213" y="95"/>
                      <a:pt x="213" y="9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59" name="Freeform 11">
                <a:extLst>
                  <a:ext uri="{FF2B5EF4-FFF2-40B4-BE49-F238E27FC236}">
                    <a16:creationId xmlns:a16="http://schemas.microsoft.com/office/drawing/2014/main" id="{1938C422-B968-D19D-36ED-5155B35FE1F5}"/>
                  </a:ext>
                </a:extLst>
              </p:cNvPr>
              <p:cNvSpPr>
                <a:spLocks/>
              </p:cNvSpPr>
              <p:nvPr/>
            </p:nvSpPr>
            <p:spPr bwMode="auto">
              <a:xfrm>
                <a:off x="6424" y="347"/>
                <a:ext cx="407" cy="157"/>
              </a:xfrm>
              <a:custGeom>
                <a:avLst/>
                <a:gdLst>
                  <a:gd name="T0" fmla="*/ 204 w 222"/>
                  <a:gd name="T1" fmla="*/ 86 h 86"/>
                  <a:gd name="T2" fmla="*/ 220 w 222"/>
                  <a:gd name="T3" fmla="*/ 32 h 86"/>
                  <a:gd name="T4" fmla="*/ 201 w 222"/>
                  <a:gd name="T5" fmla="*/ 15 h 86"/>
                  <a:gd name="T6" fmla="*/ 17 w 222"/>
                  <a:gd name="T7" fmla="*/ 16 h 86"/>
                  <a:gd name="T8" fmla="*/ 2 w 222"/>
                  <a:gd name="T9" fmla="*/ 35 h 86"/>
                  <a:gd name="T10" fmla="*/ 21 w 222"/>
                  <a:gd name="T11" fmla="*/ 86 h 86"/>
                  <a:gd name="T12" fmla="*/ 204 w 222"/>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222" h="86">
                    <a:moveTo>
                      <a:pt x="204" y="86"/>
                    </a:moveTo>
                    <a:cubicBezTo>
                      <a:pt x="212" y="66"/>
                      <a:pt x="216" y="48"/>
                      <a:pt x="220" y="32"/>
                    </a:cubicBezTo>
                    <a:cubicBezTo>
                      <a:pt x="222" y="23"/>
                      <a:pt x="210" y="19"/>
                      <a:pt x="201" y="15"/>
                    </a:cubicBezTo>
                    <a:cubicBezTo>
                      <a:pt x="166" y="0"/>
                      <a:pt x="50" y="1"/>
                      <a:pt x="17" y="16"/>
                    </a:cubicBezTo>
                    <a:cubicBezTo>
                      <a:pt x="6" y="21"/>
                      <a:pt x="0" y="25"/>
                      <a:pt x="2" y="35"/>
                    </a:cubicBezTo>
                    <a:cubicBezTo>
                      <a:pt x="4" y="48"/>
                      <a:pt x="16" y="73"/>
                      <a:pt x="21" y="86"/>
                    </a:cubicBezTo>
                    <a:cubicBezTo>
                      <a:pt x="60" y="86"/>
                      <a:pt x="204" y="86"/>
                      <a:pt x="204"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60" name="Freeform 12">
                <a:extLst>
                  <a:ext uri="{FF2B5EF4-FFF2-40B4-BE49-F238E27FC236}">
                    <a16:creationId xmlns:a16="http://schemas.microsoft.com/office/drawing/2014/main" id="{0A8D2F3D-5C7A-DE41-EB8C-ACFD9E09A056}"/>
                  </a:ext>
                </a:extLst>
              </p:cNvPr>
              <p:cNvSpPr>
                <a:spLocks/>
              </p:cNvSpPr>
              <p:nvPr/>
            </p:nvSpPr>
            <p:spPr bwMode="auto">
              <a:xfrm>
                <a:off x="6813" y="482"/>
                <a:ext cx="33" cy="209"/>
              </a:xfrm>
              <a:custGeom>
                <a:avLst/>
                <a:gdLst>
                  <a:gd name="T0" fmla="*/ 13 w 18"/>
                  <a:gd name="T1" fmla="*/ 2 h 115"/>
                  <a:gd name="T2" fmla="*/ 0 w 18"/>
                  <a:gd name="T3" fmla="*/ 26 h 115"/>
                  <a:gd name="T4" fmla="*/ 0 w 18"/>
                  <a:gd name="T5" fmla="*/ 98 h 115"/>
                  <a:gd name="T6" fmla="*/ 11 w 18"/>
                  <a:gd name="T7" fmla="*/ 110 h 115"/>
                  <a:gd name="T8" fmla="*/ 17 w 18"/>
                  <a:gd name="T9" fmla="*/ 109 h 115"/>
                  <a:gd name="T10" fmla="*/ 17 w 18"/>
                  <a:gd name="T11" fmla="*/ 7 h 115"/>
                  <a:gd name="T12" fmla="*/ 13 w 18"/>
                  <a:gd name="T13" fmla="*/ 2 h 115"/>
                </a:gdLst>
                <a:ahLst/>
                <a:cxnLst>
                  <a:cxn ang="0">
                    <a:pos x="T0" y="T1"/>
                  </a:cxn>
                  <a:cxn ang="0">
                    <a:pos x="T2" y="T3"/>
                  </a:cxn>
                  <a:cxn ang="0">
                    <a:pos x="T4" y="T5"/>
                  </a:cxn>
                  <a:cxn ang="0">
                    <a:pos x="T6" y="T7"/>
                  </a:cxn>
                  <a:cxn ang="0">
                    <a:pos x="T8" y="T9"/>
                  </a:cxn>
                  <a:cxn ang="0">
                    <a:pos x="T10" y="T11"/>
                  </a:cxn>
                  <a:cxn ang="0">
                    <a:pos x="T12" y="T13"/>
                  </a:cxn>
                </a:cxnLst>
                <a:rect l="0" t="0" r="r" b="b"/>
                <a:pathLst>
                  <a:path w="18" h="115">
                    <a:moveTo>
                      <a:pt x="13" y="2"/>
                    </a:moveTo>
                    <a:cubicBezTo>
                      <a:pt x="9" y="9"/>
                      <a:pt x="0" y="26"/>
                      <a:pt x="0" y="26"/>
                    </a:cubicBezTo>
                    <a:cubicBezTo>
                      <a:pt x="0" y="98"/>
                      <a:pt x="0" y="98"/>
                      <a:pt x="0" y="98"/>
                    </a:cubicBezTo>
                    <a:cubicBezTo>
                      <a:pt x="0" y="98"/>
                      <a:pt x="7" y="106"/>
                      <a:pt x="11" y="110"/>
                    </a:cubicBezTo>
                    <a:cubicBezTo>
                      <a:pt x="15" y="114"/>
                      <a:pt x="16" y="115"/>
                      <a:pt x="17" y="109"/>
                    </a:cubicBezTo>
                    <a:cubicBezTo>
                      <a:pt x="18" y="99"/>
                      <a:pt x="18" y="34"/>
                      <a:pt x="17" y="7"/>
                    </a:cubicBezTo>
                    <a:cubicBezTo>
                      <a:pt x="16" y="0"/>
                      <a:pt x="14" y="0"/>
                      <a:pt x="13"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61" name="Freeform 13">
                <a:extLst>
                  <a:ext uri="{FF2B5EF4-FFF2-40B4-BE49-F238E27FC236}">
                    <a16:creationId xmlns:a16="http://schemas.microsoft.com/office/drawing/2014/main" id="{4D080AE9-EF99-6A3D-2B23-AED2C02475E4}"/>
                  </a:ext>
                </a:extLst>
              </p:cNvPr>
              <p:cNvSpPr>
                <a:spLocks/>
              </p:cNvSpPr>
              <p:nvPr/>
            </p:nvSpPr>
            <p:spPr bwMode="auto">
              <a:xfrm>
                <a:off x="6426" y="482"/>
                <a:ext cx="33" cy="209"/>
              </a:xfrm>
              <a:custGeom>
                <a:avLst/>
                <a:gdLst>
                  <a:gd name="T0" fmla="*/ 5 w 18"/>
                  <a:gd name="T1" fmla="*/ 2 h 115"/>
                  <a:gd name="T2" fmla="*/ 18 w 18"/>
                  <a:gd name="T3" fmla="*/ 26 h 115"/>
                  <a:gd name="T4" fmla="*/ 18 w 18"/>
                  <a:gd name="T5" fmla="*/ 98 h 115"/>
                  <a:gd name="T6" fmla="*/ 7 w 18"/>
                  <a:gd name="T7" fmla="*/ 110 h 115"/>
                  <a:gd name="T8" fmla="*/ 1 w 18"/>
                  <a:gd name="T9" fmla="*/ 109 h 115"/>
                  <a:gd name="T10" fmla="*/ 1 w 18"/>
                  <a:gd name="T11" fmla="*/ 7 h 115"/>
                  <a:gd name="T12" fmla="*/ 5 w 18"/>
                  <a:gd name="T13" fmla="*/ 2 h 115"/>
                </a:gdLst>
                <a:ahLst/>
                <a:cxnLst>
                  <a:cxn ang="0">
                    <a:pos x="T0" y="T1"/>
                  </a:cxn>
                  <a:cxn ang="0">
                    <a:pos x="T2" y="T3"/>
                  </a:cxn>
                  <a:cxn ang="0">
                    <a:pos x="T4" y="T5"/>
                  </a:cxn>
                  <a:cxn ang="0">
                    <a:pos x="T6" y="T7"/>
                  </a:cxn>
                  <a:cxn ang="0">
                    <a:pos x="T8" y="T9"/>
                  </a:cxn>
                  <a:cxn ang="0">
                    <a:pos x="T10" y="T11"/>
                  </a:cxn>
                  <a:cxn ang="0">
                    <a:pos x="T12" y="T13"/>
                  </a:cxn>
                </a:cxnLst>
                <a:rect l="0" t="0" r="r" b="b"/>
                <a:pathLst>
                  <a:path w="18" h="115">
                    <a:moveTo>
                      <a:pt x="5" y="2"/>
                    </a:moveTo>
                    <a:cubicBezTo>
                      <a:pt x="9" y="9"/>
                      <a:pt x="18" y="26"/>
                      <a:pt x="18" y="26"/>
                    </a:cubicBezTo>
                    <a:cubicBezTo>
                      <a:pt x="18" y="98"/>
                      <a:pt x="18" y="98"/>
                      <a:pt x="18" y="98"/>
                    </a:cubicBezTo>
                    <a:cubicBezTo>
                      <a:pt x="18" y="98"/>
                      <a:pt x="11" y="106"/>
                      <a:pt x="7" y="110"/>
                    </a:cubicBezTo>
                    <a:cubicBezTo>
                      <a:pt x="3" y="114"/>
                      <a:pt x="2" y="115"/>
                      <a:pt x="1" y="109"/>
                    </a:cubicBezTo>
                    <a:cubicBezTo>
                      <a:pt x="0" y="99"/>
                      <a:pt x="0" y="34"/>
                      <a:pt x="1" y="7"/>
                    </a:cubicBezTo>
                    <a:cubicBezTo>
                      <a:pt x="2" y="0"/>
                      <a:pt x="4" y="0"/>
                      <a:pt x="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62" name="Freeform 14">
                <a:extLst>
                  <a:ext uri="{FF2B5EF4-FFF2-40B4-BE49-F238E27FC236}">
                    <a16:creationId xmlns:a16="http://schemas.microsoft.com/office/drawing/2014/main" id="{998CEDFF-7551-9E0E-CB96-5FDD9AFC8F06}"/>
                  </a:ext>
                </a:extLst>
              </p:cNvPr>
              <p:cNvSpPr>
                <a:spLocks/>
              </p:cNvSpPr>
              <p:nvPr/>
            </p:nvSpPr>
            <p:spPr bwMode="auto">
              <a:xfrm>
                <a:off x="6507" y="549"/>
                <a:ext cx="251" cy="16"/>
              </a:xfrm>
              <a:custGeom>
                <a:avLst/>
                <a:gdLst>
                  <a:gd name="T0" fmla="*/ 135 w 137"/>
                  <a:gd name="T1" fmla="*/ 9 h 9"/>
                  <a:gd name="T2" fmla="*/ 2 w 137"/>
                  <a:gd name="T3" fmla="*/ 9 h 9"/>
                  <a:gd name="T4" fmla="*/ 0 w 137"/>
                  <a:gd name="T5" fmla="*/ 7 h 9"/>
                  <a:gd name="T6" fmla="*/ 0 w 137"/>
                  <a:gd name="T7" fmla="*/ 2 h 9"/>
                  <a:gd name="T8" fmla="*/ 2 w 137"/>
                  <a:gd name="T9" fmla="*/ 0 h 9"/>
                  <a:gd name="T10" fmla="*/ 135 w 137"/>
                  <a:gd name="T11" fmla="*/ 0 h 9"/>
                  <a:gd name="T12" fmla="*/ 137 w 137"/>
                  <a:gd name="T13" fmla="*/ 2 h 9"/>
                  <a:gd name="T14" fmla="*/ 137 w 137"/>
                  <a:gd name="T15" fmla="*/ 7 h 9"/>
                  <a:gd name="T16" fmla="*/ 135 w 137"/>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9">
                    <a:moveTo>
                      <a:pt x="135" y="9"/>
                    </a:moveTo>
                    <a:cubicBezTo>
                      <a:pt x="2" y="9"/>
                      <a:pt x="2" y="9"/>
                      <a:pt x="2" y="9"/>
                    </a:cubicBezTo>
                    <a:cubicBezTo>
                      <a:pt x="0" y="9"/>
                      <a:pt x="0" y="8"/>
                      <a:pt x="0" y="7"/>
                    </a:cubicBezTo>
                    <a:cubicBezTo>
                      <a:pt x="0" y="2"/>
                      <a:pt x="0" y="2"/>
                      <a:pt x="0" y="2"/>
                    </a:cubicBezTo>
                    <a:cubicBezTo>
                      <a:pt x="0" y="1"/>
                      <a:pt x="0" y="0"/>
                      <a:pt x="2" y="0"/>
                    </a:cubicBezTo>
                    <a:cubicBezTo>
                      <a:pt x="135" y="0"/>
                      <a:pt x="135" y="0"/>
                      <a:pt x="135" y="0"/>
                    </a:cubicBezTo>
                    <a:cubicBezTo>
                      <a:pt x="136" y="0"/>
                      <a:pt x="137" y="1"/>
                      <a:pt x="137" y="2"/>
                    </a:cubicBezTo>
                    <a:cubicBezTo>
                      <a:pt x="137" y="7"/>
                      <a:pt x="137" y="7"/>
                      <a:pt x="137" y="7"/>
                    </a:cubicBezTo>
                    <a:cubicBezTo>
                      <a:pt x="137" y="8"/>
                      <a:pt x="136" y="9"/>
                      <a:pt x="135" y="9"/>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63" name="Freeform 15">
                <a:extLst>
                  <a:ext uri="{FF2B5EF4-FFF2-40B4-BE49-F238E27FC236}">
                    <a16:creationId xmlns:a16="http://schemas.microsoft.com/office/drawing/2014/main" id="{636D24E7-46EF-C7E1-4827-94ABF637E55C}"/>
                  </a:ext>
                </a:extLst>
              </p:cNvPr>
              <p:cNvSpPr>
                <a:spLocks/>
              </p:cNvSpPr>
              <p:nvPr/>
            </p:nvSpPr>
            <p:spPr bwMode="auto">
              <a:xfrm>
                <a:off x="6507" y="660"/>
                <a:ext cx="251" cy="16"/>
              </a:xfrm>
              <a:custGeom>
                <a:avLst/>
                <a:gdLst>
                  <a:gd name="T0" fmla="*/ 135 w 137"/>
                  <a:gd name="T1" fmla="*/ 9 h 9"/>
                  <a:gd name="T2" fmla="*/ 2 w 137"/>
                  <a:gd name="T3" fmla="*/ 9 h 9"/>
                  <a:gd name="T4" fmla="*/ 0 w 137"/>
                  <a:gd name="T5" fmla="*/ 7 h 9"/>
                  <a:gd name="T6" fmla="*/ 0 w 137"/>
                  <a:gd name="T7" fmla="*/ 2 h 9"/>
                  <a:gd name="T8" fmla="*/ 2 w 137"/>
                  <a:gd name="T9" fmla="*/ 0 h 9"/>
                  <a:gd name="T10" fmla="*/ 135 w 137"/>
                  <a:gd name="T11" fmla="*/ 0 h 9"/>
                  <a:gd name="T12" fmla="*/ 137 w 137"/>
                  <a:gd name="T13" fmla="*/ 2 h 9"/>
                  <a:gd name="T14" fmla="*/ 137 w 137"/>
                  <a:gd name="T15" fmla="*/ 7 h 9"/>
                  <a:gd name="T16" fmla="*/ 135 w 137"/>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9">
                    <a:moveTo>
                      <a:pt x="135" y="9"/>
                    </a:moveTo>
                    <a:cubicBezTo>
                      <a:pt x="2" y="9"/>
                      <a:pt x="2" y="9"/>
                      <a:pt x="2" y="9"/>
                    </a:cubicBezTo>
                    <a:cubicBezTo>
                      <a:pt x="0" y="9"/>
                      <a:pt x="0" y="8"/>
                      <a:pt x="0" y="7"/>
                    </a:cubicBezTo>
                    <a:cubicBezTo>
                      <a:pt x="0" y="2"/>
                      <a:pt x="0" y="2"/>
                      <a:pt x="0" y="2"/>
                    </a:cubicBezTo>
                    <a:cubicBezTo>
                      <a:pt x="0" y="1"/>
                      <a:pt x="0" y="0"/>
                      <a:pt x="2" y="0"/>
                    </a:cubicBezTo>
                    <a:cubicBezTo>
                      <a:pt x="135" y="0"/>
                      <a:pt x="135" y="0"/>
                      <a:pt x="135" y="0"/>
                    </a:cubicBezTo>
                    <a:cubicBezTo>
                      <a:pt x="136" y="0"/>
                      <a:pt x="137" y="1"/>
                      <a:pt x="137" y="2"/>
                    </a:cubicBezTo>
                    <a:cubicBezTo>
                      <a:pt x="137" y="7"/>
                      <a:pt x="137" y="7"/>
                      <a:pt x="137" y="7"/>
                    </a:cubicBezTo>
                    <a:cubicBezTo>
                      <a:pt x="137" y="8"/>
                      <a:pt x="136" y="9"/>
                      <a:pt x="135" y="9"/>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64" name="Rectangle 16">
                <a:extLst>
                  <a:ext uri="{FF2B5EF4-FFF2-40B4-BE49-F238E27FC236}">
                    <a16:creationId xmlns:a16="http://schemas.microsoft.com/office/drawing/2014/main" id="{FFED25A2-EFA5-6E95-D194-81D16B87DE15}"/>
                  </a:ext>
                </a:extLst>
              </p:cNvPr>
              <p:cNvSpPr>
                <a:spLocks noChangeArrowheads="1"/>
              </p:cNvSpPr>
              <p:nvPr/>
            </p:nvSpPr>
            <p:spPr bwMode="auto">
              <a:xfrm>
                <a:off x="6327" y="759"/>
                <a:ext cx="616" cy="1502"/>
              </a:xfrm>
              <a:prstGeom prst="rect">
                <a:avLst/>
              </a:prstGeom>
              <a:solidFill>
                <a:schemeClr val="bg1"/>
              </a:solidFill>
              <a:ln>
                <a:noFill/>
              </a:ln>
              <a:effectLst>
                <a:outerShdw blurRad="88900" dist="101600" dir="3600000" algn="tl" rotWithShape="0">
                  <a:prstClr val="black">
                    <a:alpha val="58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grpSp>
        <p:sp>
          <p:nvSpPr>
            <p:cNvPr id="2151" name="Truck Label">
              <a:extLst>
                <a:ext uri="{FF2B5EF4-FFF2-40B4-BE49-F238E27FC236}">
                  <a16:creationId xmlns:a16="http://schemas.microsoft.com/office/drawing/2014/main" id="{471F5377-0997-072F-540E-FEB1A7D2B7B0}"/>
                </a:ext>
              </a:extLst>
            </p:cNvPr>
            <p:cNvSpPr txBox="1"/>
            <p:nvPr/>
          </p:nvSpPr>
          <p:spPr>
            <a:xfrm>
              <a:off x="347105" y="1574920"/>
              <a:ext cx="2124075" cy="1062046"/>
            </a:xfrm>
            <a:prstGeom prst="rect">
              <a:avLst/>
            </a:prstGeom>
            <a:noFill/>
          </p:spPr>
          <p:txBody>
            <a:bodyPr wrap="square" rtlCol="0">
              <a:spAutoFit/>
            </a:bodyPr>
            <a:lstStyle/>
            <a:p>
              <a:pPr algn="ctr"/>
              <a:r>
                <a:rPr lang="en-GB" sz="3600">
                  <a:solidFill>
                    <a:schemeClr val="accent4"/>
                  </a:solidFill>
                  <a:latin typeface="Arial Black" panose="020B0A04020102020204" pitchFamily="34" charset="0"/>
                </a:rPr>
                <a:t>USE</a:t>
              </a:r>
              <a:endParaRPr lang="en-GB" sz="1400">
                <a:solidFill>
                  <a:schemeClr val="accent4"/>
                </a:solidFill>
                <a:latin typeface="Arial Black" panose="020B0A04020102020204" pitchFamily="34" charset="0"/>
              </a:endParaRPr>
            </a:p>
          </p:txBody>
        </p:sp>
      </p:grpSp>
      <p:grpSp>
        <p:nvGrpSpPr>
          <p:cNvPr id="2165" name="Waste Truck Group">
            <a:extLst>
              <a:ext uri="{FF2B5EF4-FFF2-40B4-BE49-F238E27FC236}">
                <a16:creationId xmlns:a16="http://schemas.microsoft.com/office/drawing/2014/main" id="{785EE75F-7361-E632-E7C5-F67C0C487056}"/>
              </a:ext>
            </a:extLst>
          </p:cNvPr>
          <p:cNvGrpSpPr/>
          <p:nvPr/>
        </p:nvGrpSpPr>
        <p:grpSpPr>
          <a:xfrm flipH="1">
            <a:off x="9360627" y="1372290"/>
            <a:ext cx="2747646" cy="653093"/>
            <a:chOff x="106782" y="1563809"/>
            <a:chExt cx="3610588" cy="1073157"/>
          </a:xfrm>
        </p:grpSpPr>
        <p:grpSp>
          <p:nvGrpSpPr>
            <p:cNvPr id="2166" name="Truck Shapes">
              <a:extLst>
                <a:ext uri="{FF2B5EF4-FFF2-40B4-BE49-F238E27FC236}">
                  <a16:creationId xmlns:a16="http://schemas.microsoft.com/office/drawing/2014/main" id="{C8F14241-728C-2AD6-F2B3-58DA5052B424}"/>
                </a:ext>
              </a:extLst>
            </p:cNvPr>
            <p:cNvGrpSpPr>
              <a:grpSpLocks noChangeAspect="1"/>
            </p:cNvGrpSpPr>
            <p:nvPr/>
          </p:nvGrpSpPr>
          <p:grpSpPr bwMode="auto">
            <a:xfrm rot="5400000" flipH="1">
              <a:off x="1462326" y="308890"/>
              <a:ext cx="1000126" cy="3509963"/>
              <a:chOff x="6313" y="72"/>
              <a:chExt cx="630" cy="2211"/>
            </a:xfrm>
          </p:grpSpPr>
          <p:sp>
            <p:nvSpPr>
              <p:cNvPr id="2168" name="Freeform 6">
                <a:extLst>
                  <a:ext uri="{FF2B5EF4-FFF2-40B4-BE49-F238E27FC236}">
                    <a16:creationId xmlns:a16="http://schemas.microsoft.com/office/drawing/2014/main" id="{03FF50BD-9F71-6224-2EC9-577A3809A13B}"/>
                  </a:ext>
                </a:extLst>
              </p:cNvPr>
              <p:cNvSpPr>
                <a:spLocks/>
              </p:cNvSpPr>
              <p:nvPr/>
            </p:nvSpPr>
            <p:spPr bwMode="auto">
              <a:xfrm>
                <a:off x="6327" y="2234"/>
                <a:ext cx="591" cy="49"/>
              </a:xfrm>
              <a:custGeom>
                <a:avLst/>
                <a:gdLst>
                  <a:gd name="T0" fmla="*/ 0 w 591"/>
                  <a:gd name="T1" fmla="*/ 0 h 49"/>
                  <a:gd name="T2" fmla="*/ 0 w 591"/>
                  <a:gd name="T3" fmla="*/ 33 h 49"/>
                  <a:gd name="T4" fmla="*/ 52 w 591"/>
                  <a:gd name="T5" fmla="*/ 33 h 49"/>
                  <a:gd name="T6" fmla="*/ 61 w 591"/>
                  <a:gd name="T7" fmla="*/ 49 h 49"/>
                  <a:gd name="T8" fmla="*/ 550 w 591"/>
                  <a:gd name="T9" fmla="*/ 49 h 49"/>
                  <a:gd name="T10" fmla="*/ 559 w 591"/>
                  <a:gd name="T11" fmla="*/ 25 h 49"/>
                  <a:gd name="T12" fmla="*/ 591 w 591"/>
                  <a:gd name="T13" fmla="*/ 25 h 49"/>
                  <a:gd name="T14" fmla="*/ 591 w 591"/>
                  <a:gd name="T15" fmla="*/ 0 h 49"/>
                  <a:gd name="T16" fmla="*/ 0 w 591"/>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1" h="49">
                    <a:moveTo>
                      <a:pt x="0" y="0"/>
                    </a:moveTo>
                    <a:lnTo>
                      <a:pt x="0" y="33"/>
                    </a:lnTo>
                    <a:lnTo>
                      <a:pt x="52" y="33"/>
                    </a:lnTo>
                    <a:lnTo>
                      <a:pt x="61" y="49"/>
                    </a:lnTo>
                    <a:lnTo>
                      <a:pt x="550" y="49"/>
                    </a:lnTo>
                    <a:lnTo>
                      <a:pt x="559" y="25"/>
                    </a:lnTo>
                    <a:lnTo>
                      <a:pt x="591" y="25"/>
                    </a:lnTo>
                    <a:lnTo>
                      <a:pt x="591"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69" name="Freeform 17">
                <a:extLst>
                  <a:ext uri="{FF2B5EF4-FFF2-40B4-BE49-F238E27FC236}">
                    <a16:creationId xmlns:a16="http://schemas.microsoft.com/office/drawing/2014/main" id="{69C3A999-759F-DEAD-E547-76B75EF7C59B}"/>
                  </a:ext>
                </a:extLst>
              </p:cNvPr>
              <p:cNvSpPr>
                <a:spLocks/>
              </p:cNvSpPr>
              <p:nvPr/>
            </p:nvSpPr>
            <p:spPr bwMode="auto">
              <a:xfrm>
                <a:off x="6347" y="2223"/>
                <a:ext cx="550" cy="40"/>
              </a:xfrm>
              <a:custGeom>
                <a:avLst/>
                <a:gdLst>
                  <a:gd name="T0" fmla="*/ 0 w 550"/>
                  <a:gd name="T1" fmla="*/ 0 h 40"/>
                  <a:gd name="T2" fmla="*/ 43 w 550"/>
                  <a:gd name="T3" fmla="*/ 40 h 40"/>
                  <a:gd name="T4" fmla="*/ 514 w 550"/>
                  <a:gd name="T5" fmla="*/ 40 h 40"/>
                  <a:gd name="T6" fmla="*/ 550 w 550"/>
                  <a:gd name="T7" fmla="*/ 0 h 40"/>
                  <a:gd name="T8" fmla="*/ 0 w 550"/>
                  <a:gd name="T9" fmla="*/ 0 h 40"/>
                </a:gdLst>
                <a:ahLst/>
                <a:cxnLst>
                  <a:cxn ang="0">
                    <a:pos x="T0" y="T1"/>
                  </a:cxn>
                  <a:cxn ang="0">
                    <a:pos x="T2" y="T3"/>
                  </a:cxn>
                  <a:cxn ang="0">
                    <a:pos x="T4" y="T5"/>
                  </a:cxn>
                  <a:cxn ang="0">
                    <a:pos x="T6" y="T7"/>
                  </a:cxn>
                  <a:cxn ang="0">
                    <a:pos x="T8" y="T9"/>
                  </a:cxn>
                </a:cxnLst>
                <a:rect l="0" t="0" r="r" b="b"/>
                <a:pathLst>
                  <a:path w="550" h="40">
                    <a:moveTo>
                      <a:pt x="0" y="0"/>
                    </a:moveTo>
                    <a:lnTo>
                      <a:pt x="43" y="40"/>
                    </a:lnTo>
                    <a:lnTo>
                      <a:pt x="514" y="40"/>
                    </a:lnTo>
                    <a:lnTo>
                      <a:pt x="550" y="0"/>
                    </a:lnTo>
                    <a:lnTo>
                      <a:pt x="0"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70" name="Freeform 5">
                <a:extLst>
                  <a:ext uri="{FF2B5EF4-FFF2-40B4-BE49-F238E27FC236}">
                    <a16:creationId xmlns:a16="http://schemas.microsoft.com/office/drawing/2014/main" id="{78B619D4-F171-67DC-010B-95DE7AD70BE9}"/>
                  </a:ext>
                </a:extLst>
              </p:cNvPr>
              <p:cNvSpPr>
                <a:spLocks/>
              </p:cNvSpPr>
              <p:nvPr/>
            </p:nvSpPr>
            <p:spPr bwMode="auto">
              <a:xfrm>
                <a:off x="6375" y="72"/>
                <a:ext cx="502" cy="109"/>
              </a:xfrm>
              <a:custGeom>
                <a:avLst/>
                <a:gdLst>
                  <a:gd name="T0" fmla="*/ 274 w 274"/>
                  <a:gd name="T1" fmla="*/ 60 h 60"/>
                  <a:gd name="T2" fmla="*/ 274 w 274"/>
                  <a:gd name="T3" fmla="*/ 25 h 60"/>
                  <a:gd name="T4" fmla="*/ 250 w 274"/>
                  <a:gd name="T5" fmla="*/ 0 h 60"/>
                  <a:gd name="T6" fmla="*/ 23 w 274"/>
                  <a:gd name="T7" fmla="*/ 0 h 60"/>
                  <a:gd name="T8" fmla="*/ 0 w 274"/>
                  <a:gd name="T9" fmla="*/ 23 h 60"/>
                  <a:gd name="T10" fmla="*/ 0 w 274"/>
                  <a:gd name="T11" fmla="*/ 60 h 60"/>
                  <a:gd name="T12" fmla="*/ 274 w 274"/>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274" h="60">
                    <a:moveTo>
                      <a:pt x="274" y="60"/>
                    </a:moveTo>
                    <a:cubicBezTo>
                      <a:pt x="274" y="25"/>
                      <a:pt x="274" y="25"/>
                      <a:pt x="274" y="25"/>
                    </a:cubicBezTo>
                    <a:cubicBezTo>
                      <a:pt x="274" y="11"/>
                      <a:pt x="263" y="0"/>
                      <a:pt x="250" y="0"/>
                    </a:cubicBezTo>
                    <a:cubicBezTo>
                      <a:pt x="23" y="0"/>
                      <a:pt x="23" y="0"/>
                      <a:pt x="23" y="0"/>
                    </a:cubicBezTo>
                    <a:cubicBezTo>
                      <a:pt x="10" y="0"/>
                      <a:pt x="0" y="11"/>
                      <a:pt x="0" y="23"/>
                    </a:cubicBezTo>
                    <a:cubicBezTo>
                      <a:pt x="0" y="60"/>
                      <a:pt x="0" y="60"/>
                      <a:pt x="0" y="60"/>
                    </a:cubicBezTo>
                    <a:lnTo>
                      <a:pt x="274" y="60"/>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71" name="Freeform 7">
                <a:extLst>
                  <a:ext uri="{FF2B5EF4-FFF2-40B4-BE49-F238E27FC236}">
                    <a16:creationId xmlns:a16="http://schemas.microsoft.com/office/drawing/2014/main" id="{95517F4C-3958-35F5-5D68-5AE2F992E4F0}"/>
                  </a:ext>
                </a:extLst>
              </p:cNvPr>
              <p:cNvSpPr>
                <a:spLocks noEditPoints="1"/>
              </p:cNvSpPr>
              <p:nvPr/>
            </p:nvSpPr>
            <p:spPr bwMode="auto">
              <a:xfrm>
                <a:off x="6340" y="267"/>
                <a:ext cx="570" cy="218"/>
              </a:xfrm>
              <a:custGeom>
                <a:avLst/>
                <a:gdLst>
                  <a:gd name="T0" fmla="*/ 294 w 311"/>
                  <a:gd name="T1" fmla="*/ 120 h 120"/>
                  <a:gd name="T2" fmla="*/ 310 w 311"/>
                  <a:gd name="T3" fmla="*/ 120 h 120"/>
                  <a:gd name="T4" fmla="*/ 311 w 311"/>
                  <a:gd name="T5" fmla="*/ 119 h 120"/>
                  <a:gd name="T6" fmla="*/ 311 w 311"/>
                  <a:gd name="T7" fmla="*/ 1 h 120"/>
                  <a:gd name="T8" fmla="*/ 310 w 311"/>
                  <a:gd name="T9" fmla="*/ 0 h 120"/>
                  <a:gd name="T10" fmla="*/ 294 w 311"/>
                  <a:gd name="T11" fmla="*/ 0 h 120"/>
                  <a:gd name="T12" fmla="*/ 293 w 311"/>
                  <a:gd name="T13" fmla="*/ 1 h 120"/>
                  <a:gd name="T14" fmla="*/ 293 w 311"/>
                  <a:gd name="T15" fmla="*/ 119 h 120"/>
                  <a:gd name="T16" fmla="*/ 294 w 311"/>
                  <a:gd name="T17" fmla="*/ 120 h 120"/>
                  <a:gd name="T18" fmla="*/ 1 w 311"/>
                  <a:gd name="T19" fmla="*/ 120 h 120"/>
                  <a:gd name="T20" fmla="*/ 17 w 311"/>
                  <a:gd name="T21" fmla="*/ 120 h 120"/>
                  <a:gd name="T22" fmla="*/ 18 w 311"/>
                  <a:gd name="T23" fmla="*/ 119 h 120"/>
                  <a:gd name="T24" fmla="*/ 18 w 311"/>
                  <a:gd name="T25" fmla="*/ 1 h 120"/>
                  <a:gd name="T26" fmla="*/ 17 w 311"/>
                  <a:gd name="T27" fmla="*/ 0 h 120"/>
                  <a:gd name="T28" fmla="*/ 1 w 311"/>
                  <a:gd name="T29" fmla="*/ 0 h 120"/>
                  <a:gd name="T30" fmla="*/ 0 w 311"/>
                  <a:gd name="T31" fmla="*/ 1 h 120"/>
                  <a:gd name="T32" fmla="*/ 0 w 311"/>
                  <a:gd name="T33" fmla="*/ 119 h 120"/>
                  <a:gd name="T34" fmla="*/ 1 w 311"/>
                  <a:gd name="T35"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1" h="120">
                    <a:moveTo>
                      <a:pt x="294" y="120"/>
                    </a:moveTo>
                    <a:cubicBezTo>
                      <a:pt x="310" y="120"/>
                      <a:pt x="310" y="120"/>
                      <a:pt x="310" y="120"/>
                    </a:cubicBezTo>
                    <a:cubicBezTo>
                      <a:pt x="311" y="120"/>
                      <a:pt x="311" y="119"/>
                      <a:pt x="311" y="119"/>
                    </a:cubicBezTo>
                    <a:cubicBezTo>
                      <a:pt x="311" y="1"/>
                      <a:pt x="311" y="1"/>
                      <a:pt x="311" y="1"/>
                    </a:cubicBezTo>
                    <a:cubicBezTo>
                      <a:pt x="311" y="1"/>
                      <a:pt x="311" y="0"/>
                      <a:pt x="310" y="0"/>
                    </a:cubicBezTo>
                    <a:cubicBezTo>
                      <a:pt x="294" y="0"/>
                      <a:pt x="294" y="0"/>
                      <a:pt x="294" y="0"/>
                    </a:cubicBezTo>
                    <a:cubicBezTo>
                      <a:pt x="294" y="0"/>
                      <a:pt x="293" y="1"/>
                      <a:pt x="293" y="1"/>
                    </a:cubicBezTo>
                    <a:cubicBezTo>
                      <a:pt x="293" y="119"/>
                      <a:pt x="293" y="119"/>
                      <a:pt x="293" y="119"/>
                    </a:cubicBezTo>
                    <a:cubicBezTo>
                      <a:pt x="293" y="119"/>
                      <a:pt x="294" y="120"/>
                      <a:pt x="294" y="120"/>
                    </a:cubicBezTo>
                    <a:close/>
                    <a:moveTo>
                      <a:pt x="1" y="120"/>
                    </a:moveTo>
                    <a:cubicBezTo>
                      <a:pt x="17" y="120"/>
                      <a:pt x="17" y="120"/>
                      <a:pt x="17" y="120"/>
                    </a:cubicBezTo>
                    <a:cubicBezTo>
                      <a:pt x="17" y="120"/>
                      <a:pt x="18" y="119"/>
                      <a:pt x="18" y="119"/>
                    </a:cubicBezTo>
                    <a:cubicBezTo>
                      <a:pt x="18" y="1"/>
                      <a:pt x="18" y="1"/>
                      <a:pt x="18" y="1"/>
                    </a:cubicBezTo>
                    <a:cubicBezTo>
                      <a:pt x="18" y="1"/>
                      <a:pt x="17" y="0"/>
                      <a:pt x="17" y="0"/>
                    </a:cubicBezTo>
                    <a:cubicBezTo>
                      <a:pt x="1" y="0"/>
                      <a:pt x="1" y="0"/>
                      <a:pt x="1" y="0"/>
                    </a:cubicBezTo>
                    <a:cubicBezTo>
                      <a:pt x="0" y="0"/>
                      <a:pt x="0" y="1"/>
                      <a:pt x="0" y="1"/>
                    </a:cubicBezTo>
                    <a:cubicBezTo>
                      <a:pt x="0" y="119"/>
                      <a:pt x="0" y="119"/>
                      <a:pt x="0" y="119"/>
                    </a:cubicBezTo>
                    <a:cubicBezTo>
                      <a:pt x="0" y="119"/>
                      <a:pt x="0" y="120"/>
                      <a:pt x="1" y="1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72" name="Freeform 8">
                <a:extLst>
                  <a:ext uri="{FF2B5EF4-FFF2-40B4-BE49-F238E27FC236}">
                    <a16:creationId xmlns:a16="http://schemas.microsoft.com/office/drawing/2014/main" id="{86BC394E-2F9F-F7B2-FF48-A6736D25DA58}"/>
                  </a:ext>
                </a:extLst>
              </p:cNvPr>
              <p:cNvSpPr>
                <a:spLocks/>
              </p:cNvSpPr>
              <p:nvPr/>
            </p:nvSpPr>
            <p:spPr bwMode="auto">
              <a:xfrm>
                <a:off x="6313" y="83"/>
                <a:ext cx="623" cy="650"/>
              </a:xfrm>
              <a:custGeom>
                <a:avLst/>
                <a:gdLst>
                  <a:gd name="T0" fmla="*/ 306 w 340"/>
                  <a:gd name="T1" fmla="*/ 357 h 357"/>
                  <a:gd name="T2" fmla="*/ 306 w 340"/>
                  <a:gd name="T3" fmla="*/ 259 h 357"/>
                  <a:gd name="T4" fmla="*/ 310 w 340"/>
                  <a:gd name="T5" fmla="*/ 237 h 357"/>
                  <a:gd name="T6" fmla="*/ 329 w 340"/>
                  <a:gd name="T7" fmla="*/ 253 h 357"/>
                  <a:gd name="T8" fmla="*/ 337 w 340"/>
                  <a:gd name="T9" fmla="*/ 240 h 357"/>
                  <a:gd name="T10" fmla="*/ 316 w 340"/>
                  <a:gd name="T11" fmla="*/ 214 h 357"/>
                  <a:gd name="T12" fmla="*/ 317 w 340"/>
                  <a:gd name="T13" fmla="*/ 196 h 357"/>
                  <a:gd name="T14" fmla="*/ 315 w 340"/>
                  <a:gd name="T15" fmla="*/ 74 h 357"/>
                  <a:gd name="T16" fmla="*/ 277 w 340"/>
                  <a:gd name="T17" fmla="*/ 31 h 357"/>
                  <a:gd name="T18" fmla="*/ 260 w 340"/>
                  <a:gd name="T19" fmla="*/ 6 h 357"/>
                  <a:gd name="T20" fmla="*/ 170 w 340"/>
                  <a:gd name="T21" fmla="*/ 0 h 357"/>
                  <a:gd name="T22" fmla="*/ 72 w 340"/>
                  <a:gd name="T23" fmla="*/ 10 h 357"/>
                  <a:gd name="T24" fmla="*/ 62 w 340"/>
                  <a:gd name="T25" fmla="*/ 28 h 357"/>
                  <a:gd name="T26" fmla="*/ 24 w 340"/>
                  <a:gd name="T27" fmla="*/ 76 h 357"/>
                  <a:gd name="T28" fmla="*/ 24 w 340"/>
                  <a:gd name="T29" fmla="*/ 199 h 357"/>
                  <a:gd name="T30" fmla="*/ 25 w 340"/>
                  <a:gd name="T31" fmla="*/ 213 h 357"/>
                  <a:gd name="T32" fmla="*/ 2 w 340"/>
                  <a:gd name="T33" fmla="*/ 240 h 357"/>
                  <a:gd name="T34" fmla="*/ 11 w 340"/>
                  <a:gd name="T35" fmla="*/ 253 h 357"/>
                  <a:gd name="T36" fmla="*/ 31 w 340"/>
                  <a:gd name="T37" fmla="*/ 235 h 357"/>
                  <a:gd name="T38" fmla="*/ 36 w 340"/>
                  <a:gd name="T39" fmla="*/ 255 h 357"/>
                  <a:gd name="T40" fmla="*/ 36 w 340"/>
                  <a:gd name="T41" fmla="*/ 357 h 357"/>
                  <a:gd name="T42" fmla="*/ 306 w 340"/>
                  <a:gd name="T43" fmla="*/ 35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0" h="357">
                    <a:moveTo>
                      <a:pt x="306" y="357"/>
                    </a:moveTo>
                    <a:cubicBezTo>
                      <a:pt x="306" y="357"/>
                      <a:pt x="306" y="276"/>
                      <a:pt x="306" y="259"/>
                    </a:cubicBezTo>
                    <a:cubicBezTo>
                      <a:pt x="306" y="252"/>
                      <a:pt x="308" y="245"/>
                      <a:pt x="310" y="237"/>
                    </a:cubicBezTo>
                    <a:cubicBezTo>
                      <a:pt x="314" y="243"/>
                      <a:pt x="327" y="251"/>
                      <a:pt x="329" y="253"/>
                    </a:cubicBezTo>
                    <a:cubicBezTo>
                      <a:pt x="340" y="262"/>
                      <a:pt x="337" y="251"/>
                      <a:pt x="337" y="240"/>
                    </a:cubicBezTo>
                    <a:cubicBezTo>
                      <a:pt x="337" y="231"/>
                      <a:pt x="328" y="224"/>
                      <a:pt x="316" y="214"/>
                    </a:cubicBezTo>
                    <a:cubicBezTo>
                      <a:pt x="316" y="212"/>
                      <a:pt x="317" y="188"/>
                      <a:pt x="317" y="196"/>
                    </a:cubicBezTo>
                    <a:cubicBezTo>
                      <a:pt x="317" y="204"/>
                      <a:pt x="315" y="86"/>
                      <a:pt x="315" y="74"/>
                    </a:cubicBezTo>
                    <a:cubicBezTo>
                      <a:pt x="315" y="58"/>
                      <a:pt x="304" y="44"/>
                      <a:pt x="277" y="31"/>
                    </a:cubicBezTo>
                    <a:cubicBezTo>
                      <a:pt x="273" y="29"/>
                      <a:pt x="278" y="7"/>
                      <a:pt x="260" y="6"/>
                    </a:cubicBezTo>
                    <a:cubicBezTo>
                      <a:pt x="231" y="3"/>
                      <a:pt x="203" y="0"/>
                      <a:pt x="170" y="0"/>
                    </a:cubicBezTo>
                    <a:cubicBezTo>
                      <a:pt x="134" y="0"/>
                      <a:pt x="82" y="4"/>
                      <a:pt x="72" y="10"/>
                    </a:cubicBezTo>
                    <a:cubicBezTo>
                      <a:pt x="62" y="15"/>
                      <a:pt x="65" y="26"/>
                      <a:pt x="62" y="28"/>
                    </a:cubicBezTo>
                    <a:cubicBezTo>
                      <a:pt x="40" y="40"/>
                      <a:pt x="24" y="57"/>
                      <a:pt x="24" y="76"/>
                    </a:cubicBezTo>
                    <a:cubicBezTo>
                      <a:pt x="24" y="93"/>
                      <a:pt x="24" y="195"/>
                      <a:pt x="24" y="199"/>
                    </a:cubicBezTo>
                    <a:cubicBezTo>
                      <a:pt x="24" y="202"/>
                      <a:pt x="25" y="213"/>
                      <a:pt x="25" y="213"/>
                    </a:cubicBezTo>
                    <a:cubicBezTo>
                      <a:pt x="12" y="223"/>
                      <a:pt x="2" y="230"/>
                      <a:pt x="2" y="240"/>
                    </a:cubicBezTo>
                    <a:cubicBezTo>
                      <a:pt x="2" y="251"/>
                      <a:pt x="0" y="262"/>
                      <a:pt x="11" y="253"/>
                    </a:cubicBezTo>
                    <a:cubicBezTo>
                      <a:pt x="13" y="251"/>
                      <a:pt x="28" y="242"/>
                      <a:pt x="31" y="235"/>
                    </a:cubicBezTo>
                    <a:cubicBezTo>
                      <a:pt x="34" y="244"/>
                      <a:pt x="36" y="252"/>
                      <a:pt x="36" y="255"/>
                    </a:cubicBezTo>
                    <a:cubicBezTo>
                      <a:pt x="36" y="263"/>
                      <a:pt x="36" y="357"/>
                      <a:pt x="36" y="357"/>
                    </a:cubicBezTo>
                    <a:lnTo>
                      <a:pt x="306" y="35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73" name="Freeform 9">
                <a:extLst>
                  <a:ext uri="{FF2B5EF4-FFF2-40B4-BE49-F238E27FC236}">
                    <a16:creationId xmlns:a16="http://schemas.microsoft.com/office/drawing/2014/main" id="{FA210190-17D0-D690-D677-37637DADC09A}"/>
                  </a:ext>
                </a:extLst>
              </p:cNvPr>
              <p:cNvSpPr>
                <a:spLocks noEditPoints="1"/>
              </p:cNvSpPr>
              <p:nvPr/>
            </p:nvSpPr>
            <p:spPr bwMode="auto">
              <a:xfrm>
                <a:off x="6371" y="150"/>
                <a:ext cx="495" cy="82"/>
              </a:xfrm>
              <a:custGeom>
                <a:avLst/>
                <a:gdLst>
                  <a:gd name="T0" fmla="*/ 234 w 270"/>
                  <a:gd name="T1" fmla="*/ 35 h 45"/>
                  <a:gd name="T2" fmla="*/ 215 w 270"/>
                  <a:gd name="T3" fmla="*/ 1 h 45"/>
                  <a:gd name="T4" fmla="*/ 263 w 270"/>
                  <a:gd name="T5" fmla="*/ 37 h 45"/>
                  <a:gd name="T6" fmla="*/ 234 w 270"/>
                  <a:gd name="T7" fmla="*/ 35 h 45"/>
                  <a:gd name="T8" fmla="*/ 38 w 270"/>
                  <a:gd name="T9" fmla="*/ 35 h 45"/>
                  <a:gd name="T10" fmla="*/ 54 w 270"/>
                  <a:gd name="T11" fmla="*/ 1 h 45"/>
                  <a:gd name="T12" fmla="*/ 7 w 270"/>
                  <a:gd name="T13" fmla="*/ 39 h 45"/>
                  <a:gd name="T14" fmla="*/ 38 w 270"/>
                  <a:gd name="T15" fmla="*/ 3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 h="45">
                    <a:moveTo>
                      <a:pt x="234" y="35"/>
                    </a:moveTo>
                    <a:cubicBezTo>
                      <a:pt x="224" y="26"/>
                      <a:pt x="208" y="1"/>
                      <a:pt x="215" y="1"/>
                    </a:cubicBezTo>
                    <a:cubicBezTo>
                      <a:pt x="222" y="0"/>
                      <a:pt x="270" y="31"/>
                      <a:pt x="263" y="37"/>
                    </a:cubicBezTo>
                    <a:cubicBezTo>
                      <a:pt x="257" y="44"/>
                      <a:pt x="239" y="40"/>
                      <a:pt x="234" y="35"/>
                    </a:cubicBezTo>
                    <a:close/>
                    <a:moveTo>
                      <a:pt x="38" y="35"/>
                    </a:moveTo>
                    <a:cubicBezTo>
                      <a:pt x="46" y="25"/>
                      <a:pt x="61" y="1"/>
                      <a:pt x="54" y="1"/>
                    </a:cubicBezTo>
                    <a:cubicBezTo>
                      <a:pt x="47" y="1"/>
                      <a:pt x="0" y="32"/>
                      <a:pt x="7" y="39"/>
                    </a:cubicBezTo>
                    <a:cubicBezTo>
                      <a:pt x="14" y="45"/>
                      <a:pt x="33" y="41"/>
                      <a:pt x="38"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74" name="Freeform 10">
                <a:extLst>
                  <a:ext uri="{FF2B5EF4-FFF2-40B4-BE49-F238E27FC236}">
                    <a16:creationId xmlns:a16="http://schemas.microsoft.com/office/drawing/2014/main" id="{1EE290FE-B935-CED5-0A7E-650577F3969F}"/>
                  </a:ext>
                </a:extLst>
              </p:cNvPr>
              <p:cNvSpPr>
                <a:spLocks/>
              </p:cNvSpPr>
              <p:nvPr/>
            </p:nvSpPr>
            <p:spPr bwMode="auto">
              <a:xfrm>
                <a:off x="6413" y="338"/>
                <a:ext cx="429" cy="173"/>
              </a:xfrm>
              <a:custGeom>
                <a:avLst/>
                <a:gdLst>
                  <a:gd name="T0" fmla="*/ 213 w 234"/>
                  <a:gd name="T1" fmla="*/ 95 h 95"/>
                  <a:gd name="T2" fmla="*/ 231 w 234"/>
                  <a:gd name="T3" fmla="*/ 36 h 95"/>
                  <a:gd name="T4" fmla="*/ 211 w 234"/>
                  <a:gd name="T5" fmla="*/ 15 h 95"/>
                  <a:gd name="T6" fmla="*/ 18 w 234"/>
                  <a:gd name="T7" fmla="*/ 16 h 95"/>
                  <a:gd name="T8" fmla="*/ 3 w 234"/>
                  <a:gd name="T9" fmla="*/ 40 h 95"/>
                  <a:gd name="T10" fmla="*/ 25 w 234"/>
                  <a:gd name="T11" fmla="*/ 95 h 95"/>
                  <a:gd name="T12" fmla="*/ 213 w 234"/>
                  <a:gd name="T13" fmla="*/ 95 h 95"/>
                </a:gdLst>
                <a:ahLst/>
                <a:cxnLst>
                  <a:cxn ang="0">
                    <a:pos x="T0" y="T1"/>
                  </a:cxn>
                  <a:cxn ang="0">
                    <a:pos x="T2" y="T3"/>
                  </a:cxn>
                  <a:cxn ang="0">
                    <a:pos x="T4" y="T5"/>
                  </a:cxn>
                  <a:cxn ang="0">
                    <a:pos x="T6" y="T7"/>
                  </a:cxn>
                  <a:cxn ang="0">
                    <a:pos x="T8" y="T9"/>
                  </a:cxn>
                  <a:cxn ang="0">
                    <a:pos x="T10" y="T11"/>
                  </a:cxn>
                  <a:cxn ang="0">
                    <a:pos x="T12" y="T13"/>
                  </a:cxn>
                </a:cxnLst>
                <a:rect l="0" t="0" r="r" b="b"/>
                <a:pathLst>
                  <a:path w="234" h="95">
                    <a:moveTo>
                      <a:pt x="213" y="95"/>
                    </a:moveTo>
                    <a:cubicBezTo>
                      <a:pt x="220" y="78"/>
                      <a:pt x="228" y="53"/>
                      <a:pt x="231" y="36"/>
                    </a:cubicBezTo>
                    <a:cubicBezTo>
                      <a:pt x="234" y="26"/>
                      <a:pt x="221" y="20"/>
                      <a:pt x="211" y="15"/>
                    </a:cubicBezTo>
                    <a:cubicBezTo>
                      <a:pt x="175" y="0"/>
                      <a:pt x="53" y="1"/>
                      <a:pt x="18" y="16"/>
                    </a:cubicBezTo>
                    <a:cubicBezTo>
                      <a:pt x="6" y="21"/>
                      <a:pt x="0" y="29"/>
                      <a:pt x="3" y="40"/>
                    </a:cubicBezTo>
                    <a:cubicBezTo>
                      <a:pt x="5" y="53"/>
                      <a:pt x="19" y="82"/>
                      <a:pt x="25" y="95"/>
                    </a:cubicBezTo>
                    <a:cubicBezTo>
                      <a:pt x="66" y="95"/>
                      <a:pt x="213" y="95"/>
                      <a:pt x="213" y="9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75" name="Freeform 11">
                <a:extLst>
                  <a:ext uri="{FF2B5EF4-FFF2-40B4-BE49-F238E27FC236}">
                    <a16:creationId xmlns:a16="http://schemas.microsoft.com/office/drawing/2014/main" id="{14769A3B-0401-D030-FB5A-A6388CBB2863}"/>
                  </a:ext>
                </a:extLst>
              </p:cNvPr>
              <p:cNvSpPr>
                <a:spLocks/>
              </p:cNvSpPr>
              <p:nvPr/>
            </p:nvSpPr>
            <p:spPr bwMode="auto">
              <a:xfrm>
                <a:off x="6424" y="347"/>
                <a:ext cx="407" cy="157"/>
              </a:xfrm>
              <a:custGeom>
                <a:avLst/>
                <a:gdLst>
                  <a:gd name="T0" fmla="*/ 204 w 222"/>
                  <a:gd name="T1" fmla="*/ 86 h 86"/>
                  <a:gd name="T2" fmla="*/ 220 w 222"/>
                  <a:gd name="T3" fmla="*/ 32 h 86"/>
                  <a:gd name="T4" fmla="*/ 201 w 222"/>
                  <a:gd name="T5" fmla="*/ 15 h 86"/>
                  <a:gd name="T6" fmla="*/ 17 w 222"/>
                  <a:gd name="T7" fmla="*/ 16 h 86"/>
                  <a:gd name="T8" fmla="*/ 2 w 222"/>
                  <a:gd name="T9" fmla="*/ 35 h 86"/>
                  <a:gd name="T10" fmla="*/ 21 w 222"/>
                  <a:gd name="T11" fmla="*/ 86 h 86"/>
                  <a:gd name="T12" fmla="*/ 204 w 222"/>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222" h="86">
                    <a:moveTo>
                      <a:pt x="204" y="86"/>
                    </a:moveTo>
                    <a:cubicBezTo>
                      <a:pt x="212" y="66"/>
                      <a:pt x="216" y="48"/>
                      <a:pt x="220" y="32"/>
                    </a:cubicBezTo>
                    <a:cubicBezTo>
                      <a:pt x="222" y="23"/>
                      <a:pt x="210" y="19"/>
                      <a:pt x="201" y="15"/>
                    </a:cubicBezTo>
                    <a:cubicBezTo>
                      <a:pt x="166" y="0"/>
                      <a:pt x="50" y="1"/>
                      <a:pt x="17" y="16"/>
                    </a:cubicBezTo>
                    <a:cubicBezTo>
                      <a:pt x="6" y="21"/>
                      <a:pt x="0" y="25"/>
                      <a:pt x="2" y="35"/>
                    </a:cubicBezTo>
                    <a:cubicBezTo>
                      <a:pt x="4" y="48"/>
                      <a:pt x="16" y="73"/>
                      <a:pt x="21" y="86"/>
                    </a:cubicBezTo>
                    <a:cubicBezTo>
                      <a:pt x="60" y="86"/>
                      <a:pt x="204" y="86"/>
                      <a:pt x="204"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76" name="Freeform 12">
                <a:extLst>
                  <a:ext uri="{FF2B5EF4-FFF2-40B4-BE49-F238E27FC236}">
                    <a16:creationId xmlns:a16="http://schemas.microsoft.com/office/drawing/2014/main" id="{72FE22E4-2EC1-9833-DAC8-191AE85E9AD9}"/>
                  </a:ext>
                </a:extLst>
              </p:cNvPr>
              <p:cNvSpPr>
                <a:spLocks/>
              </p:cNvSpPr>
              <p:nvPr/>
            </p:nvSpPr>
            <p:spPr bwMode="auto">
              <a:xfrm>
                <a:off x="6813" y="482"/>
                <a:ext cx="33" cy="209"/>
              </a:xfrm>
              <a:custGeom>
                <a:avLst/>
                <a:gdLst>
                  <a:gd name="T0" fmla="*/ 13 w 18"/>
                  <a:gd name="T1" fmla="*/ 2 h 115"/>
                  <a:gd name="T2" fmla="*/ 0 w 18"/>
                  <a:gd name="T3" fmla="*/ 26 h 115"/>
                  <a:gd name="T4" fmla="*/ 0 w 18"/>
                  <a:gd name="T5" fmla="*/ 98 h 115"/>
                  <a:gd name="T6" fmla="*/ 11 w 18"/>
                  <a:gd name="T7" fmla="*/ 110 h 115"/>
                  <a:gd name="T8" fmla="*/ 17 w 18"/>
                  <a:gd name="T9" fmla="*/ 109 h 115"/>
                  <a:gd name="T10" fmla="*/ 17 w 18"/>
                  <a:gd name="T11" fmla="*/ 7 h 115"/>
                  <a:gd name="T12" fmla="*/ 13 w 18"/>
                  <a:gd name="T13" fmla="*/ 2 h 115"/>
                </a:gdLst>
                <a:ahLst/>
                <a:cxnLst>
                  <a:cxn ang="0">
                    <a:pos x="T0" y="T1"/>
                  </a:cxn>
                  <a:cxn ang="0">
                    <a:pos x="T2" y="T3"/>
                  </a:cxn>
                  <a:cxn ang="0">
                    <a:pos x="T4" y="T5"/>
                  </a:cxn>
                  <a:cxn ang="0">
                    <a:pos x="T6" y="T7"/>
                  </a:cxn>
                  <a:cxn ang="0">
                    <a:pos x="T8" y="T9"/>
                  </a:cxn>
                  <a:cxn ang="0">
                    <a:pos x="T10" y="T11"/>
                  </a:cxn>
                  <a:cxn ang="0">
                    <a:pos x="T12" y="T13"/>
                  </a:cxn>
                </a:cxnLst>
                <a:rect l="0" t="0" r="r" b="b"/>
                <a:pathLst>
                  <a:path w="18" h="115">
                    <a:moveTo>
                      <a:pt x="13" y="2"/>
                    </a:moveTo>
                    <a:cubicBezTo>
                      <a:pt x="9" y="9"/>
                      <a:pt x="0" y="26"/>
                      <a:pt x="0" y="26"/>
                    </a:cubicBezTo>
                    <a:cubicBezTo>
                      <a:pt x="0" y="98"/>
                      <a:pt x="0" y="98"/>
                      <a:pt x="0" y="98"/>
                    </a:cubicBezTo>
                    <a:cubicBezTo>
                      <a:pt x="0" y="98"/>
                      <a:pt x="7" y="106"/>
                      <a:pt x="11" y="110"/>
                    </a:cubicBezTo>
                    <a:cubicBezTo>
                      <a:pt x="15" y="114"/>
                      <a:pt x="16" y="115"/>
                      <a:pt x="17" y="109"/>
                    </a:cubicBezTo>
                    <a:cubicBezTo>
                      <a:pt x="18" y="99"/>
                      <a:pt x="18" y="34"/>
                      <a:pt x="17" y="7"/>
                    </a:cubicBezTo>
                    <a:cubicBezTo>
                      <a:pt x="16" y="0"/>
                      <a:pt x="14" y="0"/>
                      <a:pt x="13"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77" name="Freeform 13">
                <a:extLst>
                  <a:ext uri="{FF2B5EF4-FFF2-40B4-BE49-F238E27FC236}">
                    <a16:creationId xmlns:a16="http://schemas.microsoft.com/office/drawing/2014/main" id="{13387246-F34D-F6F4-C7BE-9E958C218F3F}"/>
                  </a:ext>
                </a:extLst>
              </p:cNvPr>
              <p:cNvSpPr>
                <a:spLocks/>
              </p:cNvSpPr>
              <p:nvPr/>
            </p:nvSpPr>
            <p:spPr bwMode="auto">
              <a:xfrm>
                <a:off x="6426" y="482"/>
                <a:ext cx="33" cy="209"/>
              </a:xfrm>
              <a:custGeom>
                <a:avLst/>
                <a:gdLst>
                  <a:gd name="T0" fmla="*/ 5 w 18"/>
                  <a:gd name="T1" fmla="*/ 2 h 115"/>
                  <a:gd name="T2" fmla="*/ 18 w 18"/>
                  <a:gd name="T3" fmla="*/ 26 h 115"/>
                  <a:gd name="T4" fmla="*/ 18 w 18"/>
                  <a:gd name="T5" fmla="*/ 98 h 115"/>
                  <a:gd name="T6" fmla="*/ 7 w 18"/>
                  <a:gd name="T7" fmla="*/ 110 h 115"/>
                  <a:gd name="T8" fmla="*/ 1 w 18"/>
                  <a:gd name="T9" fmla="*/ 109 h 115"/>
                  <a:gd name="T10" fmla="*/ 1 w 18"/>
                  <a:gd name="T11" fmla="*/ 7 h 115"/>
                  <a:gd name="T12" fmla="*/ 5 w 18"/>
                  <a:gd name="T13" fmla="*/ 2 h 115"/>
                </a:gdLst>
                <a:ahLst/>
                <a:cxnLst>
                  <a:cxn ang="0">
                    <a:pos x="T0" y="T1"/>
                  </a:cxn>
                  <a:cxn ang="0">
                    <a:pos x="T2" y="T3"/>
                  </a:cxn>
                  <a:cxn ang="0">
                    <a:pos x="T4" y="T5"/>
                  </a:cxn>
                  <a:cxn ang="0">
                    <a:pos x="T6" y="T7"/>
                  </a:cxn>
                  <a:cxn ang="0">
                    <a:pos x="T8" y="T9"/>
                  </a:cxn>
                  <a:cxn ang="0">
                    <a:pos x="T10" y="T11"/>
                  </a:cxn>
                  <a:cxn ang="0">
                    <a:pos x="T12" y="T13"/>
                  </a:cxn>
                </a:cxnLst>
                <a:rect l="0" t="0" r="r" b="b"/>
                <a:pathLst>
                  <a:path w="18" h="115">
                    <a:moveTo>
                      <a:pt x="5" y="2"/>
                    </a:moveTo>
                    <a:cubicBezTo>
                      <a:pt x="9" y="9"/>
                      <a:pt x="18" y="26"/>
                      <a:pt x="18" y="26"/>
                    </a:cubicBezTo>
                    <a:cubicBezTo>
                      <a:pt x="18" y="98"/>
                      <a:pt x="18" y="98"/>
                      <a:pt x="18" y="98"/>
                    </a:cubicBezTo>
                    <a:cubicBezTo>
                      <a:pt x="18" y="98"/>
                      <a:pt x="11" y="106"/>
                      <a:pt x="7" y="110"/>
                    </a:cubicBezTo>
                    <a:cubicBezTo>
                      <a:pt x="3" y="114"/>
                      <a:pt x="2" y="115"/>
                      <a:pt x="1" y="109"/>
                    </a:cubicBezTo>
                    <a:cubicBezTo>
                      <a:pt x="0" y="99"/>
                      <a:pt x="0" y="34"/>
                      <a:pt x="1" y="7"/>
                    </a:cubicBezTo>
                    <a:cubicBezTo>
                      <a:pt x="2" y="0"/>
                      <a:pt x="4" y="0"/>
                      <a:pt x="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78" name="Freeform 14">
                <a:extLst>
                  <a:ext uri="{FF2B5EF4-FFF2-40B4-BE49-F238E27FC236}">
                    <a16:creationId xmlns:a16="http://schemas.microsoft.com/office/drawing/2014/main" id="{11A74CCC-78B1-5F1C-497F-1E32F5C83E96}"/>
                  </a:ext>
                </a:extLst>
              </p:cNvPr>
              <p:cNvSpPr>
                <a:spLocks/>
              </p:cNvSpPr>
              <p:nvPr/>
            </p:nvSpPr>
            <p:spPr bwMode="auto">
              <a:xfrm>
                <a:off x="6507" y="549"/>
                <a:ext cx="251" cy="16"/>
              </a:xfrm>
              <a:custGeom>
                <a:avLst/>
                <a:gdLst>
                  <a:gd name="T0" fmla="*/ 135 w 137"/>
                  <a:gd name="T1" fmla="*/ 9 h 9"/>
                  <a:gd name="T2" fmla="*/ 2 w 137"/>
                  <a:gd name="T3" fmla="*/ 9 h 9"/>
                  <a:gd name="T4" fmla="*/ 0 w 137"/>
                  <a:gd name="T5" fmla="*/ 7 h 9"/>
                  <a:gd name="T6" fmla="*/ 0 w 137"/>
                  <a:gd name="T7" fmla="*/ 2 h 9"/>
                  <a:gd name="T8" fmla="*/ 2 w 137"/>
                  <a:gd name="T9" fmla="*/ 0 h 9"/>
                  <a:gd name="T10" fmla="*/ 135 w 137"/>
                  <a:gd name="T11" fmla="*/ 0 h 9"/>
                  <a:gd name="T12" fmla="*/ 137 w 137"/>
                  <a:gd name="T13" fmla="*/ 2 h 9"/>
                  <a:gd name="T14" fmla="*/ 137 w 137"/>
                  <a:gd name="T15" fmla="*/ 7 h 9"/>
                  <a:gd name="T16" fmla="*/ 135 w 137"/>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9">
                    <a:moveTo>
                      <a:pt x="135" y="9"/>
                    </a:moveTo>
                    <a:cubicBezTo>
                      <a:pt x="2" y="9"/>
                      <a:pt x="2" y="9"/>
                      <a:pt x="2" y="9"/>
                    </a:cubicBezTo>
                    <a:cubicBezTo>
                      <a:pt x="0" y="9"/>
                      <a:pt x="0" y="8"/>
                      <a:pt x="0" y="7"/>
                    </a:cubicBezTo>
                    <a:cubicBezTo>
                      <a:pt x="0" y="2"/>
                      <a:pt x="0" y="2"/>
                      <a:pt x="0" y="2"/>
                    </a:cubicBezTo>
                    <a:cubicBezTo>
                      <a:pt x="0" y="1"/>
                      <a:pt x="0" y="0"/>
                      <a:pt x="2" y="0"/>
                    </a:cubicBezTo>
                    <a:cubicBezTo>
                      <a:pt x="135" y="0"/>
                      <a:pt x="135" y="0"/>
                      <a:pt x="135" y="0"/>
                    </a:cubicBezTo>
                    <a:cubicBezTo>
                      <a:pt x="136" y="0"/>
                      <a:pt x="137" y="1"/>
                      <a:pt x="137" y="2"/>
                    </a:cubicBezTo>
                    <a:cubicBezTo>
                      <a:pt x="137" y="7"/>
                      <a:pt x="137" y="7"/>
                      <a:pt x="137" y="7"/>
                    </a:cubicBezTo>
                    <a:cubicBezTo>
                      <a:pt x="137" y="8"/>
                      <a:pt x="136" y="9"/>
                      <a:pt x="135" y="9"/>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79" name="Freeform 15">
                <a:extLst>
                  <a:ext uri="{FF2B5EF4-FFF2-40B4-BE49-F238E27FC236}">
                    <a16:creationId xmlns:a16="http://schemas.microsoft.com/office/drawing/2014/main" id="{3204ED4B-5D3E-D415-8D0D-849A362218F8}"/>
                  </a:ext>
                </a:extLst>
              </p:cNvPr>
              <p:cNvSpPr>
                <a:spLocks/>
              </p:cNvSpPr>
              <p:nvPr/>
            </p:nvSpPr>
            <p:spPr bwMode="auto">
              <a:xfrm>
                <a:off x="6507" y="660"/>
                <a:ext cx="251" cy="16"/>
              </a:xfrm>
              <a:custGeom>
                <a:avLst/>
                <a:gdLst>
                  <a:gd name="T0" fmla="*/ 135 w 137"/>
                  <a:gd name="T1" fmla="*/ 9 h 9"/>
                  <a:gd name="T2" fmla="*/ 2 w 137"/>
                  <a:gd name="T3" fmla="*/ 9 h 9"/>
                  <a:gd name="T4" fmla="*/ 0 w 137"/>
                  <a:gd name="T5" fmla="*/ 7 h 9"/>
                  <a:gd name="T6" fmla="*/ 0 w 137"/>
                  <a:gd name="T7" fmla="*/ 2 h 9"/>
                  <a:gd name="T8" fmla="*/ 2 w 137"/>
                  <a:gd name="T9" fmla="*/ 0 h 9"/>
                  <a:gd name="T10" fmla="*/ 135 w 137"/>
                  <a:gd name="T11" fmla="*/ 0 h 9"/>
                  <a:gd name="T12" fmla="*/ 137 w 137"/>
                  <a:gd name="T13" fmla="*/ 2 h 9"/>
                  <a:gd name="T14" fmla="*/ 137 w 137"/>
                  <a:gd name="T15" fmla="*/ 7 h 9"/>
                  <a:gd name="T16" fmla="*/ 135 w 137"/>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9">
                    <a:moveTo>
                      <a:pt x="135" y="9"/>
                    </a:moveTo>
                    <a:cubicBezTo>
                      <a:pt x="2" y="9"/>
                      <a:pt x="2" y="9"/>
                      <a:pt x="2" y="9"/>
                    </a:cubicBezTo>
                    <a:cubicBezTo>
                      <a:pt x="0" y="9"/>
                      <a:pt x="0" y="8"/>
                      <a:pt x="0" y="7"/>
                    </a:cubicBezTo>
                    <a:cubicBezTo>
                      <a:pt x="0" y="2"/>
                      <a:pt x="0" y="2"/>
                      <a:pt x="0" y="2"/>
                    </a:cubicBezTo>
                    <a:cubicBezTo>
                      <a:pt x="0" y="1"/>
                      <a:pt x="0" y="0"/>
                      <a:pt x="2" y="0"/>
                    </a:cubicBezTo>
                    <a:cubicBezTo>
                      <a:pt x="135" y="0"/>
                      <a:pt x="135" y="0"/>
                      <a:pt x="135" y="0"/>
                    </a:cubicBezTo>
                    <a:cubicBezTo>
                      <a:pt x="136" y="0"/>
                      <a:pt x="137" y="1"/>
                      <a:pt x="137" y="2"/>
                    </a:cubicBezTo>
                    <a:cubicBezTo>
                      <a:pt x="137" y="7"/>
                      <a:pt x="137" y="7"/>
                      <a:pt x="137" y="7"/>
                    </a:cubicBezTo>
                    <a:cubicBezTo>
                      <a:pt x="137" y="8"/>
                      <a:pt x="136" y="9"/>
                      <a:pt x="135" y="9"/>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80" name="Rectangle 16">
                <a:extLst>
                  <a:ext uri="{FF2B5EF4-FFF2-40B4-BE49-F238E27FC236}">
                    <a16:creationId xmlns:a16="http://schemas.microsoft.com/office/drawing/2014/main" id="{B9EC9AAE-8700-DD73-9EDA-44201CFBCB2B}"/>
                  </a:ext>
                </a:extLst>
              </p:cNvPr>
              <p:cNvSpPr>
                <a:spLocks noChangeArrowheads="1"/>
              </p:cNvSpPr>
              <p:nvPr/>
            </p:nvSpPr>
            <p:spPr bwMode="auto">
              <a:xfrm>
                <a:off x="6327" y="759"/>
                <a:ext cx="616" cy="1502"/>
              </a:xfrm>
              <a:prstGeom prst="rect">
                <a:avLst/>
              </a:prstGeom>
              <a:solidFill>
                <a:schemeClr val="bg1"/>
              </a:solidFill>
              <a:ln>
                <a:noFill/>
              </a:ln>
              <a:effectLst>
                <a:outerShdw blurRad="88900" dist="101600" dir="3600000" algn="tl" rotWithShape="0">
                  <a:prstClr val="black">
                    <a:alpha val="58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grpSp>
        <p:sp>
          <p:nvSpPr>
            <p:cNvPr id="2167" name="Truck Label">
              <a:extLst>
                <a:ext uri="{FF2B5EF4-FFF2-40B4-BE49-F238E27FC236}">
                  <a16:creationId xmlns:a16="http://schemas.microsoft.com/office/drawing/2014/main" id="{B7155054-0233-AB96-94DE-2A4577133EBE}"/>
                </a:ext>
              </a:extLst>
            </p:cNvPr>
            <p:cNvSpPr txBox="1"/>
            <p:nvPr/>
          </p:nvSpPr>
          <p:spPr>
            <a:xfrm>
              <a:off x="106782" y="1574920"/>
              <a:ext cx="2667003" cy="1062046"/>
            </a:xfrm>
            <a:prstGeom prst="rect">
              <a:avLst/>
            </a:prstGeom>
            <a:noFill/>
          </p:spPr>
          <p:txBody>
            <a:bodyPr wrap="square" rtlCol="0">
              <a:spAutoFit/>
            </a:bodyPr>
            <a:lstStyle/>
            <a:p>
              <a:pPr algn="ctr"/>
              <a:r>
                <a:rPr lang="en-GB" sz="3600">
                  <a:solidFill>
                    <a:srgbClr val="FF0000"/>
                  </a:solidFill>
                  <a:latin typeface="Arial Black" panose="020B0A04020102020204" pitchFamily="34" charset="0"/>
                </a:rPr>
                <a:t>WASTE</a:t>
              </a:r>
              <a:endParaRPr lang="en-GB" sz="1400">
                <a:solidFill>
                  <a:srgbClr val="FF0000"/>
                </a:solidFill>
                <a:latin typeface="Arial Black" panose="020B0A04020102020204" pitchFamily="34" charset="0"/>
              </a:endParaRPr>
            </a:p>
          </p:txBody>
        </p:sp>
      </p:grpSp>
      <p:grpSp>
        <p:nvGrpSpPr>
          <p:cNvPr id="2181" name="Recycle Truck Group">
            <a:extLst>
              <a:ext uri="{FF2B5EF4-FFF2-40B4-BE49-F238E27FC236}">
                <a16:creationId xmlns:a16="http://schemas.microsoft.com/office/drawing/2014/main" id="{030AE222-29D8-55DD-03F7-6F42C965E26E}"/>
              </a:ext>
            </a:extLst>
          </p:cNvPr>
          <p:cNvGrpSpPr/>
          <p:nvPr/>
        </p:nvGrpSpPr>
        <p:grpSpPr>
          <a:xfrm flipH="1">
            <a:off x="4379209" y="5142010"/>
            <a:ext cx="3388674" cy="880129"/>
            <a:chOff x="-745085" y="1235160"/>
            <a:chExt cx="4452936" cy="1446217"/>
          </a:xfrm>
        </p:grpSpPr>
        <p:grpSp>
          <p:nvGrpSpPr>
            <p:cNvPr id="2182" name="Truck Shapes">
              <a:extLst>
                <a:ext uri="{FF2B5EF4-FFF2-40B4-BE49-F238E27FC236}">
                  <a16:creationId xmlns:a16="http://schemas.microsoft.com/office/drawing/2014/main" id="{8006BBC1-864C-94D4-BDCA-447DC2394429}"/>
                </a:ext>
              </a:extLst>
            </p:cNvPr>
            <p:cNvGrpSpPr>
              <a:grpSpLocks noChangeAspect="1"/>
            </p:cNvGrpSpPr>
            <p:nvPr/>
          </p:nvGrpSpPr>
          <p:grpSpPr bwMode="auto">
            <a:xfrm rot="5400000" flipH="1">
              <a:off x="770179" y="-256294"/>
              <a:ext cx="1446217" cy="4429126"/>
              <a:chOff x="6239" y="78"/>
              <a:chExt cx="911" cy="2790"/>
            </a:xfrm>
          </p:grpSpPr>
          <p:sp>
            <p:nvSpPr>
              <p:cNvPr id="2184" name="Freeform 6">
                <a:extLst>
                  <a:ext uri="{FF2B5EF4-FFF2-40B4-BE49-F238E27FC236}">
                    <a16:creationId xmlns:a16="http://schemas.microsoft.com/office/drawing/2014/main" id="{548E2AAA-DA26-EB2B-261D-9142DBB32AB2}"/>
                  </a:ext>
                </a:extLst>
              </p:cNvPr>
              <p:cNvSpPr>
                <a:spLocks/>
              </p:cNvSpPr>
              <p:nvPr/>
            </p:nvSpPr>
            <p:spPr bwMode="auto">
              <a:xfrm>
                <a:off x="6239" y="2819"/>
                <a:ext cx="591" cy="49"/>
              </a:xfrm>
              <a:custGeom>
                <a:avLst/>
                <a:gdLst>
                  <a:gd name="T0" fmla="*/ 0 w 591"/>
                  <a:gd name="T1" fmla="*/ 0 h 49"/>
                  <a:gd name="T2" fmla="*/ 0 w 591"/>
                  <a:gd name="T3" fmla="*/ 33 h 49"/>
                  <a:gd name="T4" fmla="*/ 52 w 591"/>
                  <a:gd name="T5" fmla="*/ 33 h 49"/>
                  <a:gd name="T6" fmla="*/ 61 w 591"/>
                  <a:gd name="T7" fmla="*/ 49 h 49"/>
                  <a:gd name="T8" fmla="*/ 550 w 591"/>
                  <a:gd name="T9" fmla="*/ 49 h 49"/>
                  <a:gd name="T10" fmla="*/ 559 w 591"/>
                  <a:gd name="T11" fmla="*/ 25 h 49"/>
                  <a:gd name="T12" fmla="*/ 591 w 591"/>
                  <a:gd name="T13" fmla="*/ 25 h 49"/>
                  <a:gd name="T14" fmla="*/ 591 w 591"/>
                  <a:gd name="T15" fmla="*/ 0 h 49"/>
                  <a:gd name="T16" fmla="*/ 0 w 591"/>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1" h="49">
                    <a:moveTo>
                      <a:pt x="0" y="0"/>
                    </a:moveTo>
                    <a:lnTo>
                      <a:pt x="0" y="33"/>
                    </a:lnTo>
                    <a:lnTo>
                      <a:pt x="52" y="33"/>
                    </a:lnTo>
                    <a:lnTo>
                      <a:pt x="61" y="49"/>
                    </a:lnTo>
                    <a:lnTo>
                      <a:pt x="550" y="49"/>
                    </a:lnTo>
                    <a:lnTo>
                      <a:pt x="559" y="25"/>
                    </a:lnTo>
                    <a:lnTo>
                      <a:pt x="591" y="25"/>
                    </a:lnTo>
                    <a:lnTo>
                      <a:pt x="591"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85" name="Freeform 17">
                <a:extLst>
                  <a:ext uri="{FF2B5EF4-FFF2-40B4-BE49-F238E27FC236}">
                    <a16:creationId xmlns:a16="http://schemas.microsoft.com/office/drawing/2014/main" id="{2C0D2CA6-9DF8-2F2C-F4AC-AF8B6793B549}"/>
                  </a:ext>
                </a:extLst>
              </p:cNvPr>
              <p:cNvSpPr>
                <a:spLocks/>
              </p:cNvSpPr>
              <p:nvPr/>
            </p:nvSpPr>
            <p:spPr bwMode="auto">
              <a:xfrm>
                <a:off x="6422" y="2808"/>
                <a:ext cx="550" cy="40"/>
              </a:xfrm>
              <a:custGeom>
                <a:avLst/>
                <a:gdLst>
                  <a:gd name="T0" fmla="*/ 0 w 550"/>
                  <a:gd name="T1" fmla="*/ 0 h 40"/>
                  <a:gd name="T2" fmla="*/ 43 w 550"/>
                  <a:gd name="T3" fmla="*/ 40 h 40"/>
                  <a:gd name="T4" fmla="*/ 514 w 550"/>
                  <a:gd name="T5" fmla="*/ 40 h 40"/>
                  <a:gd name="T6" fmla="*/ 550 w 550"/>
                  <a:gd name="T7" fmla="*/ 0 h 40"/>
                  <a:gd name="T8" fmla="*/ 0 w 550"/>
                  <a:gd name="T9" fmla="*/ 0 h 40"/>
                </a:gdLst>
                <a:ahLst/>
                <a:cxnLst>
                  <a:cxn ang="0">
                    <a:pos x="T0" y="T1"/>
                  </a:cxn>
                  <a:cxn ang="0">
                    <a:pos x="T2" y="T3"/>
                  </a:cxn>
                  <a:cxn ang="0">
                    <a:pos x="T4" y="T5"/>
                  </a:cxn>
                  <a:cxn ang="0">
                    <a:pos x="T6" y="T7"/>
                  </a:cxn>
                  <a:cxn ang="0">
                    <a:pos x="T8" y="T9"/>
                  </a:cxn>
                </a:cxnLst>
                <a:rect l="0" t="0" r="r" b="b"/>
                <a:pathLst>
                  <a:path w="550" h="40">
                    <a:moveTo>
                      <a:pt x="0" y="0"/>
                    </a:moveTo>
                    <a:lnTo>
                      <a:pt x="43" y="40"/>
                    </a:lnTo>
                    <a:lnTo>
                      <a:pt x="514" y="40"/>
                    </a:lnTo>
                    <a:lnTo>
                      <a:pt x="550" y="0"/>
                    </a:lnTo>
                    <a:lnTo>
                      <a:pt x="0"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86" name="Freeform 5">
                <a:extLst>
                  <a:ext uri="{FF2B5EF4-FFF2-40B4-BE49-F238E27FC236}">
                    <a16:creationId xmlns:a16="http://schemas.microsoft.com/office/drawing/2014/main" id="{D6B9AFBA-3DBD-A0BE-055D-28F88DF80CBF}"/>
                  </a:ext>
                </a:extLst>
              </p:cNvPr>
              <p:cNvSpPr>
                <a:spLocks/>
              </p:cNvSpPr>
              <p:nvPr/>
            </p:nvSpPr>
            <p:spPr bwMode="auto">
              <a:xfrm rot="1171937">
                <a:off x="6648" y="78"/>
                <a:ext cx="502" cy="109"/>
              </a:xfrm>
              <a:custGeom>
                <a:avLst/>
                <a:gdLst>
                  <a:gd name="T0" fmla="*/ 274 w 274"/>
                  <a:gd name="T1" fmla="*/ 60 h 60"/>
                  <a:gd name="T2" fmla="*/ 274 w 274"/>
                  <a:gd name="T3" fmla="*/ 25 h 60"/>
                  <a:gd name="T4" fmla="*/ 250 w 274"/>
                  <a:gd name="T5" fmla="*/ 0 h 60"/>
                  <a:gd name="T6" fmla="*/ 23 w 274"/>
                  <a:gd name="T7" fmla="*/ 0 h 60"/>
                  <a:gd name="T8" fmla="*/ 0 w 274"/>
                  <a:gd name="T9" fmla="*/ 23 h 60"/>
                  <a:gd name="T10" fmla="*/ 0 w 274"/>
                  <a:gd name="T11" fmla="*/ 60 h 60"/>
                  <a:gd name="T12" fmla="*/ 274 w 274"/>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274" h="60">
                    <a:moveTo>
                      <a:pt x="274" y="60"/>
                    </a:moveTo>
                    <a:cubicBezTo>
                      <a:pt x="274" y="25"/>
                      <a:pt x="274" y="25"/>
                      <a:pt x="274" y="25"/>
                    </a:cubicBezTo>
                    <a:cubicBezTo>
                      <a:pt x="274" y="11"/>
                      <a:pt x="263" y="0"/>
                      <a:pt x="250" y="0"/>
                    </a:cubicBezTo>
                    <a:cubicBezTo>
                      <a:pt x="23" y="0"/>
                      <a:pt x="23" y="0"/>
                      <a:pt x="23" y="0"/>
                    </a:cubicBezTo>
                    <a:cubicBezTo>
                      <a:pt x="10" y="0"/>
                      <a:pt x="0" y="11"/>
                      <a:pt x="0" y="23"/>
                    </a:cubicBezTo>
                    <a:cubicBezTo>
                      <a:pt x="0" y="60"/>
                      <a:pt x="0" y="60"/>
                      <a:pt x="0" y="60"/>
                    </a:cubicBezTo>
                    <a:lnTo>
                      <a:pt x="274" y="60"/>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87" name="Freeform 7">
                <a:extLst>
                  <a:ext uri="{FF2B5EF4-FFF2-40B4-BE49-F238E27FC236}">
                    <a16:creationId xmlns:a16="http://schemas.microsoft.com/office/drawing/2014/main" id="{4DB282FC-7503-9455-08A8-0BD8CD0CC04B}"/>
                  </a:ext>
                </a:extLst>
              </p:cNvPr>
              <p:cNvSpPr>
                <a:spLocks noEditPoints="1"/>
              </p:cNvSpPr>
              <p:nvPr/>
            </p:nvSpPr>
            <p:spPr bwMode="auto">
              <a:xfrm rot="1171937">
                <a:off x="6503" y="267"/>
                <a:ext cx="570" cy="218"/>
              </a:xfrm>
              <a:custGeom>
                <a:avLst/>
                <a:gdLst>
                  <a:gd name="T0" fmla="*/ 294 w 311"/>
                  <a:gd name="T1" fmla="*/ 120 h 120"/>
                  <a:gd name="T2" fmla="*/ 310 w 311"/>
                  <a:gd name="T3" fmla="*/ 120 h 120"/>
                  <a:gd name="T4" fmla="*/ 311 w 311"/>
                  <a:gd name="T5" fmla="*/ 119 h 120"/>
                  <a:gd name="T6" fmla="*/ 311 w 311"/>
                  <a:gd name="T7" fmla="*/ 1 h 120"/>
                  <a:gd name="T8" fmla="*/ 310 w 311"/>
                  <a:gd name="T9" fmla="*/ 0 h 120"/>
                  <a:gd name="T10" fmla="*/ 294 w 311"/>
                  <a:gd name="T11" fmla="*/ 0 h 120"/>
                  <a:gd name="T12" fmla="*/ 293 w 311"/>
                  <a:gd name="T13" fmla="*/ 1 h 120"/>
                  <a:gd name="T14" fmla="*/ 293 w 311"/>
                  <a:gd name="T15" fmla="*/ 119 h 120"/>
                  <a:gd name="T16" fmla="*/ 294 w 311"/>
                  <a:gd name="T17" fmla="*/ 120 h 120"/>
                  <a:gd name="T18" fmla="*/ 1 w 311"/>
                  <a:gd name="T19" fmla="*/ 120 h 120"/>
                  <a:gd name="T20" fmla="*/ 17 w 311"/>
                  <a:gd name="T21" fmla="*/ 120 h 120"/>
                  <a:gd name="T22" fmla="*/ 18 w 311"/>
                  <a:gd name="T23" fmla="*/ 119 h 120"/>
                  <a:gd name="T24" fmla="*/ 18 w 311"/>
                  <a:gd name="T25" fmla="*/ 1 h 120"/>
                  <a:gd name="T26" fmla="*/ 17 w 311"/>
                  <a:gd name="T27" fmla="*/ 0 h 120"/>
                  <a:gd name="T28" fmla="*/ 1 w 311"/>
                  <a:gd name="T29" fmla="*/ 0 h 120"/>
                  <a:gd name="T30" fmla="*/ 0 w 311"/>
                  <a:gd name="T31" fmla="*/ 1 h 120"/>
                  <a:gd name="T32" fmla="*/ 0 w 311"/>
                  <a:gd name="T33" fmla="*/ 119 h 120"/>
                  <a:gd name="T34" fmla="*/ 1 w 311"/>
                  <a:gd name="T35"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1" h="120">
                    <a:moveTo>
                      <a:pt x="294" y="120"/>
                    </a:moveTo>
                    <a:cubicBezTo>
                      <a:pt x="310" y="120"/>
                      <a:pt x="310" y="120"/>
                      <a:pt x="310" y="120"/>
                    </a:cubicBezTo>
                    <a:cubicBezTo>
                      <a:pt x="311" y="120"/>
                      <a:pt x="311" y="119"/>
                      <a:pt x="311" y="119"/>
                    </a:cubicBezTo>
                    <a:cubicBezTo>
                      <a:pt x="311" y="1"/>
                      <a:pt x="311" y="1"/>
                      <a:pt x="311" y="1"/>
                    </a:cubicBezTo>
                    <a:cubicBezTo>
                      <a:pt x="311" y="1"/>
                      <a:pt x="311" y="0"/>
                      <a:pt x="310" y="0"/>
                    </a:cubicBezTo>
                    <a:cubicBezTo>
                      <a:pt x="294" y="0"/>
                      <a:pt x="294" y="0"/>
                      <a:pt x="294" y="0"/>
                    </a:cubicBezTo>
                    <a:cubicBezTo>
                      <a:pt x="294" y="0"/>
                      <a:pt x="293" y="1"/>
                      <a:pt x="293" y="1"/>
                    </a:cubicBezTo>
                    <a:cubicBezTo>
                      <a:pt x="293" y="119"/>
                      <a:pt x="293" y="119"/>
                      <a:pt x="293" y="119"/>
                    </a:cubicBezTo>
                    <a:cubicBezTo>
                      <a:pt x="293" y="119"/>
                      <a:pt x="294" y="120"/>
                      <a:pt x="294" y="120"/>
                    </a:cubicBezTo>
                    <a:close/>
                    <a:moveTo>
                      <a:pt x="1" y="120"/>
                    </a:moveTo>
                    <a:cubicBezTo>
                      <a:pt x="17" y="120"/>
                      <a:pt x="17" y="120"/>
                      <a:pt x="17" y="120"/>
                    </a:cubicBezTo>
                    <a:cubicBezTo>
                      <a:pt x="17" y="120"/>
                      <a:pt x="18" y="119"/>
                      <a:pt x="18" y="119"/>
                    </a:cubicBezTo>
                    <a:cubicBezTo>
                      <a:pt x="18" y="1"/>
                      <a:pt x="18" y="1"/>
                      <a:pt x="18" y="1"/>
                    </a:cubicBezTo>
                    <a:cubicBezTo>
                      <a:pt x="18" y="1"/>
                      <a:pt x="17" y="0"/>
                      <a:pt x="17" y="0"/>
                    </a:cubicBezTo>
                    <a:cubicBezTo>
                      <a:pt x="1" y="0"/>
                      <a:pt x="1" y="0"/>
                      <a:pt x="1" y="0"/>
                    </a:cubicBezTo>
                    <a:cubicBezTo>
                      <a:pt x="0" y="0"/>
                      <a:pt x="0" y="1"/>
                      <a:pt x="0" y="1"/>
                    </a:cubicBezTo>
                    <a:cubicBezTo>
                      <a:pt x="0" y="119"/>
                      <a:pt x="0" y="119"/>
                      <a:pt x="0" y="119"/>
                    </a:cubicBezTo>
                    <a:cubicBezTo>
                      <a:pt x="0" y="119"/>
                      <a:pt x="0" y="120"/>
                      <a:pt x="1" y="1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88" name="Freeform 8">
                <a:extLst>
                  <a:ext uri="{FF2B5EF4-FFF2-40B4-BE49-F238E27FC236}">
                    <a16:creationId xmlns:a16="http://schemas.microsoft.com/office/drawing/2014/main" id="{23B8D53C-1B3E-F13D-74B5-D113B97473A2}"/>
                  </a:ext>
                </a:extLst>
              </p:cNvPr>
              <p:cNvSpPr>
                <a:spLocks/>
              </p:cNvSpPr>
              <p:nvPr/>
            </p:nvSpPr>
            <p:spPr bwMode="auto">
              <a:xfrm rot="1171937">
                <a:off x="6476" y="83"/>
                <a:ext cx="623" cy="650"/>
              </a:xfrm>
              <a:custGeom>
                <a:avLst/>
                <a:gdLst>
                  <a:gd name="T0" fmla="*/ 306 w 340"/>
                  <a:gd name="T1" fmla="*/ 357 h 357"/>
                  <a:gd name="T2" fmla="*/ 306 w 340"/>
                  <a:gd name="T3" fmla="*/ 259 h 357"/>
                  <a:gd name="T4" fmla="*/ 310 w 340"/>
                  <a:gd name="T5" fmla="*/ 237 h 357"/>
                  <a:gd name="T6" fmla="*/ 329 w 340"/>
                  <a:gd name="T7" fmla="*/ 253 h 357"/>
                  <a:gd name="T8" fmla="*/ 337 w 340"/>
                  <a:gd name="T9" fmla="*/ 240 h 357"/>
                  <a:gd name="T10" fmla="*/ 316 w 340"/>
                  <a:gd name="T11" fmla="*/ 214 h 357"/>
                  <a:gd name="T12" fmla="*/ 317 w 340"/>
                  <a:gd name="T13" fmla="*/ 196 h 357"/>
                  <a:gd name="T14" fmla="*/ 315 w 340"/>
                  <a:gd name="T15" fmla="*/ 74 h 357"/>
                  <a:gd name="T16" fmla="*/ 277 w 340"/>
                  <a:gd name="T17" fmla="*/ 31 h 357"/>
                  <a:gd name="T18" fmla="*/ 260 w 340"/>
                  <a:gd name="T19" fmla="*/ 6 h 357"/>
                  <a:gd name="T20" fmla="*/ 170 w 340"/>
                  <a:gd name="T21" fmla="*/ 0 h 357"/>
                  <a:gd name="T22" fmla="*/ 72 w 340"/>
                  <a:gd name="T23" fmla="*/ 10 h 357"/>
                  <a:gd name="T24" fmla="*/ 62 w 340"/>
                  <a:gd name="T25" fmla="*/ 28 h 357"/>
                  <a:gd name="T26" fmla="*/ 24 w 340"/>
                  <a:gd name="T27" fmla="*/ 76 h 357"/>
                  <a:gd name="T28" fmla="*/ 24 w 340"/>
                  <a:gd name="T29" fmla="*/ 199 h 357"/>
                  <a:gd name="T30" fmla="*/ 25 w 340"/>
                  <a:gd name="T31" fmla="*/ 213 h 357"/>
                  <a:gd name="T32" fmla="*/ 2 w 340"/>
                  <a:gd name="T33" fmla="*/ 240 h 357"/>
                  <a:gd name="T34" fmla="*/ 11 w 340"/>
                  <a:gd name="T35" fmla="*/ 253 h 357"/>
                  <a:gd name="T36" fmla="*/ 31 w 340"/>
                  <a:gd name="T37" fmla="*/ 235 h 357"/>
                  <a:gd name="T38" fmla="*/ 36 w 340"/>
                  <a:gd name="T39" fmla="*/ 255 h 357"/>
                  <a:gd name="T40" fmla="*/ 36 w 340"/>
                  <a:gd name="T41" fmla="*/ 357 h 357"/>
                  <a:gd name="T42" fmla="*/ 306 w 340"/>
                  <a:gd name="T43" fmla="*/ 35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0" h="357">
                    <a:moveTo>
                      <a:pt x="306" y="357"/>
                    </a:moveTo>
                    <a:cubicBezTo>
                      <a:pt x="306" y="357"/>
                      <a:pt x="306" y="276"/>
                      <a:pt x="306" y="259"/>
                    </a:cubicBezTo>
                    <a:cubicBezTo>
                      <a:pt x="306" y="252"/>
                      <a:pt x="308" y="245"/>
                      <a:pt x="310" y="237"/>
                    </a:cubicBezTo>
                    <a:cubicBezTo>
                      <a:pt x="314" y="243"/>
                      <a:pt x="327" y="251"/>
                      <a:pt x="329" y="253"/>
                    </a:cubicBezTo>
                    <a:cubicBezTo>
                      <a:pt x="340" y="262"/>
                      <a:pt x="337" y="251"/>
                      <a:pt x="337" y="240"/>
                    </a:cubicBezTo>
                    <a:cubicBezTo>
                      <a:pt x="337" y="231"/>
                      <a:pt x="328" y="224"/>
                      <a:pt x="316" y="214"/>
                    </a:cubicBezTo>
                    <a:cubicBezTo>
                      <a:pt x="316" y="212"/>
                      <a:pt x="317" y="188"/>
                      <a:pt x="317" y="196"/>
                    </a:cubicBezTo>
                    <a:cubicBezTo>
                      <a:pt x="317" y="204"/>
                      <a:pt x="315" y="86"/>
                      <a:pt x="315" y="74"/>
                    </a:cubicBezTo>
                    <a:cubicBezTo>
                      <a:pt x="315" y="58"/>
                      <a:pt x="304" y="44"/>
                      <a:pt x="277" y="31"/>
                    </a:cubicBezTo>
                    <a:cubicBezTo>
                      <a:pt x="273" y="29"/>
                      <a:pt x="278" y="7"/>
                      <a:pt x="260" y="6"/>
                    </a:cubicBezTo>
                    <a:cubicBezTo>
                      <a:pt x="231" y="3"/>
                      <a:pt x="203" y="0"/>
                      <a:pt x="170" y="0"/>
                    </a:cubicBezTo>
                    <a:cubicBezTo>
                      <a:pt x="134" y="0"/>
                      <a:pt x="82" y="4"/>
                      <a:pt x="72" y="10"/>
                    </a:cubicBezTo>
                    <a:cubicBezTo>
                      <a:pt x="62" y="15"/>
                      <a:pt x="65" y="26"/>
                      <a:pt x="62" y="28"/>
                    </a:cubicBezTo>
                    <a:cubicBezTo>
                      <a:pt x="40" y="40"/>
                      <a:pt x="24" y="57"/>
                      <a:pt x="24" y="76"/>
                    </a:cubicBezTo>
                    <a:cubicBezTo>
                      <a:pt x="24" y="93"/>
                      <a:pt x="24" y="195"/>
                      <a:pt x="24" y="199"/>
                    </a:cubicBezTo>
                    <a:cubicBezTo>
                      <a:pt x="24" y="202"/>
                      <a:pt x="25" y="213"/>
                      <a:pt x="25" y="213"/>
                    </a:cubicBezTo>
                    <a:cubicBezTo>
                      <a:pt x="12" y="223"/>
                      <a:pt x="2" y="230"/>
                      <a:pt x="2" y="240"/>
                    </a:cubicBezTo>
                    <a:cubicBezTo>
                      <a:pt x="2" y="251"/>
                      <a:pt x="0" y="262"/>
                      <a:pt x="11" y="253"/>
                    </a:cubicBezTo>
                    <a:cubicBezTo>
                      <a:pt x="13" y="251"/>
                      <a:pt x="28" y="242"/>
                      <a:pt x="31" y="235"/>
                    </a:cubicBezTo>
                    <a:cubicBezTo>
                      <a:pt x="34" y="244"/>
                      <a:pt x="36" y="252"/>
                      <a:pt x="36" y="255"/>
                    </a:cubicBezTo>
                    <a:cubicBezTo>
                      <a:pt x="36" y="263"/>
                      <a:pt x="36" y="357"/>
                      <a:pt x="36" y="357"/>
                    </a:cubicBezTo>
                    <a:lnTo>
                      <a:pt x="306" y="357"/>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89" name="Freeform 9">
                <a:extLst>
                  <a:ext uri="{FF2B5EF4-FFF2-40B4-BE49-F238E27FC236}">
                    <a16:creationId xmlns:a16="http://schemas.microsoft.com/office/drawing/2014/main" id="{6B564C3C-F93F-5676-C0C6-68B9450FFF85}"/>
                  </a:ext>
                </a:extLst>
              </p:cNvPr>
              <p:cNvSpPr>
                <a:spLocks noEditPoints="1"/>
              </p:cNvSpPr>
              <p:nvPr/>
            </p:nvSpPr>
            <p:spPr bwMode="auto">
              <a:xfrm rot="1171937">
                <a:off x="6630" y="162"/>
                <a:ext cx="495" cy="82"/>
              </a:xfrm>
              <a:custGeom>
                <a:avLst/>
                <a:gdLst>
                  <a:gd name="T0" fmla="*/ 234 w 270"/>
                  <a:gd name="T1" fmla="*/ 35 h 45"/>
                  <a:gd name="T2" fmla="*/ 215 w 270"/>
                  <a:gd name="T3" fmla="*/ 1 h 45"/>
                  <a:gd name="T4" fmla="*/ 263 w 270"/>
                  <a:gd name="T5" fmla="*/ 37 h 45"/>
                  <a:gd name="T6" fmla="*/ 234 w 270"/>
                  <a:gd name="T7" fmla="*/ 35 h 45"/>
                  <a:gd name="T8" fmla="*/ 38 w 270"/>
                  <a:gd name="T9" fmla="*/ 35 h 45"/>
                  <a:gd name="T10" fmla="*/ 54 w 270"/>
                  <a:gd name="T11" fmla="*/ 1 h 45"/>
                  <a:gd name="T12" fmla="*/ 7 w 270"/>
                  <a:gd name="T13" fmla="*/ 39 h 45"/>
                  <a:gd name="T14" fmla="*/ 38 w 270"/>
                  <a:gd name="T15" fmla="*/ 3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 h="45">
                    <a:moveTo>
                      <a:pt x="234" y="35"/>
                    </a:moveTo>
                    <a:cubicBezTo>
                      <a:pt x="224" y="26"/>
                      <a:pt x="208" y="1"/>
                      <a:pt x="215" y="1"/>
                    </a:cubicBezTo>
                    <a:cubicBezTo>
                      <a:pt x="222" y="0"/>
                      <a:pt x="270" y="31"/>
                      <a:pt x="263" y="37"/>
                    </a:cubicBezTo>
                    <a:cubicBezTo>
                      <a:pt x="257" y="44"/>
                      <a:pt x="239" y="40"/>
                      <a:pt x="234" y="35"/>
                    </a:cubicBezTo>
                    <a:close/>
                    <a:moveTo>
                      <a:pt x="38" y="35"/>
                    </a:moveTo>
                    <a:cubicBezTo>
                      <a:pt x="46" y="25"/>
                      <a:pt x="61" y="1"/>
                      <a:pt x="54" y="1"/>
                    </a:cubicBezTo>
                    <a:cubicBezTo>
                      <a:pt x="47" y="1"/>
                      <a:pt x="0" y="32"/>
                      <a:pt x="7" y="39"/>
                    </a:cubicBezTo>
                    <a:cubicBezTo>
                      <a:pt x="14" y="45"/>
                      <a:pt x="33" y="41"/>
                      <a:pt x="38"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90" name="Freeform 10">
                <a:extLst>
                  <a:ext uri="{FF2B5EF4-FFF2-40B4-BE49-F238E27FC236}">
                    <a16:creationId xmlns:a16="http://schemas.microsoft.com/office/drawing/2014/main" id="{98ACEFFC-200F-CD79-2018-AC8B580D882E}"/>
                  </a:ext>
                </a:extLst>
              </p:cNvPr>
              <p:cNvSpPr>
                <a:spLocks/>
              </p:cNvSpPr>
              <p:nvPr/>
            </p:nvSpPr>
            <p:spPr bwMode="auto">
              <a:xfrm rot="1171937">
                <a:off x="6576" y="338"/>
                <a:ext cx="429" cy="173"/>
              </a:xfrm>
              <a:custGeom>
                <a:avLst/>
                <a:gdLst>
                  <a:gd name="T0" fmla="*/ 213 w 234"/>
                  <a:gd name="T1" fmla="*/ 95 h 95"/>
                  <a:gd name="T2" fmla="*/ 231 w 234"/>
                  <a:gd name="T3" fmla="*/ 36 h 95"/>
                  <a:gd name="T4" fmla="*/ 211 w 234"/>
                  <a:gd name="T5" fmla="*/ 15 h 95"/>
                  <a:gd name="T6" fmla="*/ 18 w 234"/>
                  <a:gd name="T7" fmla="*/ 16 h 95"/>
                  <a:gd name="T8" fmla="*/ 3 w 234"/>
                  <a:gd name="T9" fmla="*/ 40 h 95"/>
                  <a:gd name="T10" fmla="*/ 25 w 234"/>
                  <a:gd name="T11" fmla="*/ 95 h 95"/>
                  <a:gd name="T12" fmla="*/ 213 w 234"/>
                  <a:gd name="T13" fmla="*/ 95 h 95"/>
                </a:gdLst>
                <a:ahLst/>
                <a:cxnLst>
                  <a:cxn ang="0">
                    <a:pos x="T0" y="T1"/>
                  </a:cxn>
                  <a:cxn ang="0">
                    <a:pos x="T2" y="T3"/>
                  </a:cxn>
                  <a:cxn ang="0">
                    <a:pos x="T4" y="T5"/>
                  </a:cxn>
                  <a:cxn ang="0">
                    <a:pos x="T6" y="T7"/>
                  </a:cxn>
                  <a:cxn ang="0">
                    <a:pos x="T8" y="T9"/>
                  </a:cxn>
                  <a:cxn ang="0">
                    <a:pos x="T10" y="T11"/>
                  </a:cxn>
                  <a:cxn ang="0">
                    <a:pos x="T12" y="T13"/>
                  </a:cxn>
                </a:cxnLst>
                <a:rect l="0" t="0" r="r" b="b"/>
                <a:pathLst>
                  <a:path w="234" h="95">
                    <a:moveTo>
                      <a:pt x="213" y="95"/>
                    </a:moveTo>
                    <a:cubicBezTo>
                      <a:pt x="220" y="78"/>
                      <a:pt x="228" y="53"/>
                      <a:pt x="231" y="36"/>
                    </a:cubicBezTo>
                    <a:cubicBezTo>
                      <a:pt x="234" y="26"/>
                      <a:pt x="221" y="20"/>
                      <a:pt x="211" y="15"/>
                    </a:cubicBezTo>
                    <a:cubicBezTo>
                      <a:pt x="175" y="0"/>
                      <a:pt x="53" y="1"/>
                      <a:pt x="18" y="16"/>
                    </a:cubicBezTo>
                    <a:cubicBezTo>
                      <a:pt x="6" y="21"/>
                      <a:pt x="0" y="29"/>
                      <a:pt x="3" y="40"/>
                    </a:cubicBezTo>
                    <a:cubicBezTo>
                      <a:pt x="5" y="53"/>
                      <a:pt x="19" y="82"/>
                      <a:pt x="25" y="95"/>
                    </a:cubicBezTo>
                    <a:cubicBezTo>
                      <a:pt x="66" y="95"/>
                      <a:pt x="213" y="95"/>
                      <a:pt x="213" y="9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91" name="Freeform 11">
                <a:extLst>
                  <a:ext uri="{FF2B5EF4-FFF2-40B4-BE49-F238E27FC236}">
                    <a16:creationId xmlns:a16="http://schemas.microsoft.com/office/drawing/2014/main" id="{AE25BEF2-5BCF-006A-B6C9-3A159F8E90D9}"/>
                  </a:ext>
                </a:extLst>
              </p:cNvPr>
              <p:cNvSpPr>
                <a:spLocks/>
              </p:cNvSpPr>
              <p:nvPr/>
            </p:nvSpPr>
            <p:spPr bwMode="auto">
              <a:xfrm rot="1171937">
                <a:off x="6587" y="347"/>
                <a:ext cx="407" cy="157"/>
              </a:xfrm>
              <a:custGeom>
                <a:avLst/>
                <a:gdLst>
                  <a:gd name="T0" fmla="*/ 204 w 222"/>
                  <a:gd name="T1" fmla="*/ 86 h 86"/>
                  <a:gd name="T2" fmla="*/ 220 w 222"/>
                  <a:gd name="T3" fmla="*/ 32 h 86"/>
                  <a:gd name="T4" fmla="*/ 201 w 222"/>
                  <a:gd name="T5" fmla="*/ 15 h 86"/>
                  <a:gd name="T6" fmla="*/ 17 w 222"/>
                  <a:gd name="T7" fmla="*/ 16 h 86"/>
                  <a:gd name="T8" fmla="*/ 2 w 222"/>
                  <a:gd name="T9" fmla="*/ 35 h 86"/>
                  <a:gd name="T10" fmla="*/ 21 w 222"/>
                  <a:gd name="T11" fmla="*/ 86 h 86"/>
                  <a:gd name="T12" fmla="*/ 204 w 222"/>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222" h="86">
                    <a:moveTo>
                      <a:pt x="204" y="86"/>
                    </a:moveTo>
                    <a:cubicBezTo>
                      <a:pt x="212" y="66"/>
                      <a:pt x="216" y="48"/>
                      <a:pt x="220" y="32"/>
                    </a:cubicBezTo>
                    <a:cubicBezTo>
                      <a:pt x="222" y="23"/>
                      <a:pt x="210" y="19"/>
                      <a:pt x="201" y="15"/>
                    </a:cubicBezTo>
                    <a:cubicBezTo>
                      <a:pt x="166" y="0"/>
                      <a:pt x="50" y="1"/>
                      <a:pt x="17" y="16"/>
                    </a:cubicBezTo>
                    <a:cubicBezTo>
                      <a:pt x="6" y="21"/>
                      <a:pt x="0" y="25"/>
                      <a:pt x="2" y="35"/>
                    </a:cubicBezTo>
                    <a:cubicBezTo>
                      <a:pt x="4" y="48"/>
                      <a:pt x="16" y="73"/>
                      <a:pt x="21" y="86"/>
                    </a:cubicBezTo>
                    <a:cubicBezTo>
                      <a:pt x="60" y="86"/>
                      <a:pt x="204" y="86"/>
                      <a:pt x="204"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92" name="Freeform 12">
                <a:extLst>
                  <a:ext uri="{FF2B5EF4-FFF2-40B4-BE49-F238E27FC236}">
                    <a16:creationId xmlns:a16="http://schemas.microsoft.com/office/drawing/2014/main" id="{FB0EE9DB-8F47-AE3B-492F-B6E010B66BAF}"/>
                  </a:ext>
                </a:extLst>
              </p:cNvPr>
              <p:cNvSpPr>
                <a:spLocks/>
              </p:cNvSpPr>
              <p:nvPr/>
            </p:nvSpPr>
            <p:spPr bwMode="auto">
              <a:xfrm rot="1171937">
                <a:off x="6859" y="542"/>
                <a:ext cx="33" cy="209"/>
              </a:xfrm>
              <a:custGeom>
                <a:avLst/>
                <a:gdLst>
                  <a:gd name="T0" fmla="*/ 13 w 18"/>
                  <a:gd name="T1" fmla="*/ 2 h 115"/>
                  <a:gd name="T2" fmla="*/ 0 w 18"/>
                  <a:gd name="T3" fmla="*/ 26 h 115"/>
                  <a:gd name="T4" fmla="*/ 0 w 18"/>
                  <a:gd name="T5" fmla="*/ 98 h 115"/>
                  <a:gd name="T6" fmla="*/ 11 w 18"/>
                  <a:gd name="T7" fmla="*/ 110 h 115"/>
                  <a:gd name="T8" fmla="*/ 17 w 18"/>
                  <a:gd name="T9" fmla="*/ 109 h 115"/>
                  <a:gd name="T10" fmla="*/ 17 w 18"/>
                  <a:gd name="T11" fmla="*/ 7 h 115"/>
                  <a:gd name="T12" fmla="*/ 13 w 18"/>
                  <a:gd name="T13" fmla="*/ 2 h 115"/>
                </a:gdLst>
                <a:ahLst/>
                <a:cxnLst>
                  <a:cxn ang="0">
                    <a:pos x="T0" y="T1"/>
                  </a:cxn>
                  <a:cxn ang="0">
                    <a:pos x="T2" y="T3"/>
                  </a:cxn>
                  <a:cxn ang="0">
                    <a:pos x="T4" y="T5"/>
                  </a:cxn>
                  <a:cxn ang="0">
                    <a:pos x="T6" y="T7"/>
                  </a:cxn>
                  <a:cxn ang="0">
                    <a:pos x="T8" y="T9"/>
                  </a:cxn>
                  <a:cxn ang="0">
                    <a:pos x="T10" y="T11"/>
                  </a:cxn>
                  <a:cxn ang="0">
                    <a:pos x="T12" y="T13"/>
                  </a:cxn>
                </a:cxnLst>
                <a:rect l="0" t="0" r="r" b="b"/>
                <a:pathLst>
                  <a:path w="18" h="115">
                    <a:moveTo>
                      <a:pt x="13" y="2"/>
                    </a:moveTo>
                    <a:cubicBezTo>
                      <a:pt x="9" y="9"/>
                      <a:pt x="0" y="26"/>
                      <a:pt x="0" y="26"/>
                    </a:cubicBezTo>
                    <a:cubicBezTo>
                      <a:pt x="0" y="98"/>
                      <a:pt x="0" y="98"/>
                      <a:pt x="0" y="98"/>
                    </a:cubicBezTo>
                    <a:cubicBezTo>
                      <a:pt x="0" y="98"/>
                      <a:pt x="7" y="106"/>
                      <a:pt x="11" y="110"/>
                    </a:cubicBezTo>
                    <a:cubicBezTo>
                      <a:pt x="15" y="114"/>
                      <a:pt x="16" y="115"/>
                      <a:pt x="17" y="109"/>
                    </a:cubicBezTo>
                    <a:cubicBezTo>
                      <a:pt x="18" y="99"/>
                      <a:pt x="18" y="34"/>
                      <a:pt x="17" y="7"/>
                    </a:cubicBezTo>
                    <a:cubicBezTo>
                      <a:pt x="16" y="0"/>
                      <a:pt x="14" y="0"/>
                      <a:pt x="13"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93" name="Freeform 13">
                <a:extLst>
                  <a:ext uri="{FF2B5EF4-FFF2-40B4-BE49-F238E27FC236}">
                    <a16:creationId xmlns:a16="http://schemas.microsoft.com/office/drawing/2014/main" id="{D9313E63-7B07-7096-A620-4BBE18DD9212}"/>
                  </a:ext>
                </a:extLst>
              </p:cNvPr>
              <p:cNvSpPr>
                <a:spLocks/>
              </p:cNvSpPr>
              <p:nvPr/>
            </p:nvSpPr>
            <p:spPr bwMode="auto">
              <a:xfrm rot="1171937">
                <a:off x="6489" y="446"/>
                <a:ext cx="33" cy="209"/>
              </a:xfrm>
              <a:custGeom>
                <a:avLst/>
                <a:gdLst>
                  <a:gd name="T0" fmla="*/ 5 w 18"/>
                  <a:gd name="T1" fmla="*/ 2 h 115"/>
                  <a:gd name="T2" fmla="*/ 18 w 18"/>
                  <a:gd name="T3" fmla="*/ 26 h 115"/>
                  <a:gd name="T4" fmla="*/ 18 w 18"/>
                  <a:gd name="T5" fmla="*/ 98 h 115"/>
                  <a:gd name="T6" fmla="*/ 7 w 18"/>
                  <a:gd name="T7" fmla="*/ 110 h 115"/>
                  <a:gd name="T8" fmla="*/ 1 w 18"/>
                  <a:gd name="T9" fmla="*/ 109 h 115"/>
                  <a:gd name="T10" fmla="*/ 1 w 18"/>
                  <a:gd name="T11" fmla="*/ 7 h 115"/>
                  <a:gd name="T12" fmla="*/ 5 w 18"/>
                  <a:gd name="T13" fmla="*/ 2 h 115"/>
                </a:gdLst>
                <a:ahLst/>
                <a:cxnLst>
                  <a:cxn ang="0">
                    <a:pos x="T0" y="T1"/>
                  </a:cxn>
                  <a:cxn ang="0">
                    <a:pos x="T2" y="T3"/>
                  </a:cxn>
                  <a:cxn ang="0">
                    <a:pos x="T4" y="T5"/>
                  </a:cxn>
                  <a:cxn ang="0">
                    <a:pos x="T6" y="T7"/>
                  </a:cxn>
                  <a:cxn ang="0">
                    <a:pos x="T8" y="T9"/>
                  </a:cxn>
                  <a:cxn ang="0">
                    <a:pos x="T10" y="T11"/>
                  </a:cxn>
                  <a:cxn ang="0">
                    <a:pos x="T12" y="T13"/>
                  </a:cxn>
                </a:cxnLst>
                <a:rect l="0" t="0" r="r" b="b"/>
                <a:pathLst>
                  <a:path w="18" h="115">
                    <a:moveTo>
                      <a:pt x="5" y="2"/>
                    </a:moveTo>
                    <a:cubicBezTo>
                      <a:pt x="9" y="9"/>
                      <a:pt x="18" y="26"/>
                      <a:pt x="18" y="26"/>
                    </a:cubicBezTo>
                    <a:cubicBezTo>
                      <a:pt x="18" y="98"/>
                      <a:pt x="18" y="98"/>
                      <a:pt x="18" y="98"/>
                    </a:cubicBezTo>
                    <a:cubicBezTo>
                      <a:pt x="18" y="98"/>
                      <a:pt x="11" y="106"/>
                      <a:pt x="7" y="110"/>
                    </a:cubicBezTo>
                    <a:cubicBezTo>
                      <a:pt x="3" y="114"/>
                      <a:pt x="2" y="115"/>
                      <a:pt x="1" y="109"/>
                    </a:cubicBezTo>
                    <a:cubicBezTo>
                      <a:pt x="0" y="99"/>
                      <a:pt x="0" y="34"/>
                      <a:pt x="1" y="7"/>
                    </a:cubicBezTo>
                    <a:cubicBezTo>
                      <a:pt x="2" y="0"/>
                      <a:pt x="4" y="0"/>
                      <a:pt x="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94" name="Freeform 14">
                <a:extLst>
                  <a:ext uri="{FF2B5EF4-FFF2-40B4-BE49-F238E27FC236}">
                    <a16:creationId xmlns:a16="http://schemas.microsoft.com/office/drawing/2014/main" id="{882E4C7C-5649-359F-E3B5-3E99A9C8C03C}"/>
                  </a:ext>
                </a:extLst>
              </p:cNvPr>
              <p:cNvSpPr>
                <a:spLocks/>
              </p:cNvSpPr>
              <p:nvPr/>
            </p:nvSpPr>
            <p:spPr bwMode="auto">
              <a:xfrm rot="1171937">
                <a:off x="6590" y="549"/>
                <a:ext cx="251" cy="16"/>
              </a:xfrm>
              <a:custGeom>
                <a:avLst/>
                <a:gdLst>
                  <a:gd name="T0" fmla="*/ 135 w 137"/>
                  <a:gd name="T1" fmla="*/ 9 h 9"/>
                  <a:gd name="T2" fmla="*/ 2 w 137"/>
                  <a:gd name="T3" fmla="*/ 9 h 9"/>
                  <a:gd name="T4" fmla="*/ 0 w 137"/>
                  <a:gd name="T5" fmla="*/ 7 h 9"/>
                  <a:gd name="T6" fmla="*/ 0 w 137"/>
                  <a:gd name="T7" fmla="*/ 2 h 9"/>
                  <a:gd name="T8" fmla="*/ 2 w 137"/>
                  <a:gd name="T9" fmla="*/ 0 h 9"/>
                  <a:gd name="T10" fmla="*/ 135 w 137"/>
                  <a:gd name="T11" fmla="*/ 0 h 9"/>
                  <a:gd name="T12" fmla="*/ 137 w 137"/>
                  <a:gd name="T13" fmla="*/ 2 h 9"/>
                  <a:gd name="T14" fmla="*/ 137 w 137"/>
                  <a:gd name="T15" fmla="*/ 7 h 9"/>
                  <a:gd name="T16" fmla="*/ 135 w 137"/>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9">
                    <a:moveTo>
                      <a:pt x="135" y="9"/>
                    </a:moveTo>
                    <a:cubicBezTo>
                      <a:pt x="2" y="9"/>
                      <a:pt x="2" y="9"/>
                      <a:pt x="2" y="9"/>
                    </a:cubicBezTo>
                    <a:cubicBezTo>
                      <a:pt x="0" y="9"/>
                      <a:pt x="0" y="8"/>
                      <a:pt x="0" y="7"/>
                    </a:cubicBezTo>
                    <a:cubicBezTo>
                      <a:pt x="0" y="2"/>
                      <a:pt x="0" y="2"/>
                      <a:pt x="0" y="2"/>
                    </a:cubicBezTo>
                    <a:cubicBezTo>
                      <a:pt x="0" y="1"/>
                      <a:pt x="0" y="0"/>
                      <a:pt x="2" y="0"/>
                    </a:cubicBezTo>
                    <a:cubicBezTo>
                      <a:pt x="135" y="0"/>
                      <a:pt x="135" y="0"/>
                      <a:pt x="135" y="0"/>
                    </a:cubicBezTo>
                    <a:cubicBezTo>
                      <a:pt x="136" y="0"/>
                      <a:pt x="137" y="1"/>
                      <a:pt x="137" y="2"/>
                    </a:cubicBezTo>
                    <a:cubicBezTo>
                      <a:pt x="137" y="7"/>
                      <a:pt x="137" y="7"/>
                      <a:pt x="137" y="7"/>
                    </a:cubicBezTo>
                    <a:cubicBezTo>
                      <a:pt x="137" y="8"/>
                      <a:pt x="136" y="9"/>
                      <a:pt x="135" y="9"/>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95" name="Freeform 15">
                <a:extLst>
                  <a:ext uri="{FF2B5EF4-FFF2-40B4-BE49-F238E27FC236}">
                    <a16:creationId xmlns:a16="http://schemas.microsoft.com/office/drawing/2014/main" id="{E0F6CF0D-C827-536C-248E-40053C280BAA}"/>
                  </a:ext>
                </a:extLst>
              </p:cNvPr>
              <p:cNvSpPr>
                <a:spLocks/>
              </p:cNvSpPr>
              <p:nvPr/>
            </p:nvSpPr>
            <p:spPr bwMode="auto">
              <a:xfrm rot="1171937">
                <a:off x="6555" y="624"/>
                <a:ext cx="251" cy="16"/>
              </a:xfrm>
              <a:custGeom>
                <a:avLst/>
                <a:gdLst>
                  <a:gd name="T0" fmla="*/ 135 w 137"/>
                  <a:gd name="T1" fmla="*/ 9 h 9"/>
                  <a:gd name="T2" fmla="*/ 2 w 137"/>
                  <a:gd name="T3" fmla="*/ 9 h 9"/>
                  <a:gd name="T4" fmla="*/ 0 w 137"/>
                  <a:gd name="T5" fmla="*/ 7 h 9"/>
                  <a:gd name="T6" fmla="*/ 0 w 137"/>
                  <a:gd name="T7" fmla="*/ 2 h 9"/>
                  <a:gd name="T8" fmla="*/ 2 w 137"/>
                  <a:gd name="T9" fmla="*/ 0 h 9"/>
                  <a:gd name="T10" fmla="*/ 135 w 137"/>
                  <a:gd name="T11" fmla="*/ 0 h 9"/>
                  <a:gd name="T12" fmla="*/ 137 w 137"/>
                  <a:gd name="T13" fmla="*/ 2 h 9"/>
                  <a:gd name="T14" fmla="*/ 137 w 137"/>
                  <a:gd name="T15" fmla="*/ 7 h 9"/>
                  <a:gd name="T16" fmla="*/ 135 w 137"/>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9">
                    <a:moveTo>
                      <a:pt x="135" y="9"/>
                    </a:moveTo>
                    <a:cubicBezTo>
                      <a:pt x="2" y="9"/>
                      <a:pt x="2" y="9"/>
                      <a:pt x="2" y="9"/>
                    </a:cubicBezTo>
                    <a:cubicBezTo>
                      <a:pt x="0" y="9"/>
                      <a:pt x="0" y="8"/>
                      <a:pt x="0" y="7"/>
                    </a:cubicBezTo>
                    <a:cubicBezTo>
                      <a:pt x="0" y="2"/>
                      <a:pt x="0" y="2"/>
                      <a:pt x="0" y="2"/>
                    </a:cubicBezTo>
                    <a:cubicBezTo>
                      <a:pt x="0" y="1"/>
                      <a:pt x="0" y="0"/>
                      <a:pt x="2" y="0"/>
                    </a:cubicBezTo>
                    <a:cubicBezTo>
                      <a:pt x="135" y="0"/>
                      <a:pt x="135" y="0"/>
                      <a:pt x="135" y="0"/>
                    </a:cubicBezTo>
                    <a:cubicBezTo>
                      <a:pt x="136" y="0"/>
                      <a:pt x="137" y="1"/>
                      <a:pt x="137" y="2"/>
                    </a:cubicBezTo>
                    <a:cubicBezTo>
                      <a:pt x="137" y="7"/>
                      <a:pt x="137" y="7"/>
                      <a:pt x="137" y="7"/>
                    </a:cubicBezTo>
                    <a:cubicBezTo>
                      <a:pt x="137" y="8"/>
                      <a:pt x="136" y="9"/>
                      <a:pt x="135" y="9"/>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sp>
            <p:nvSpPr>
              <p:cNvPr id="2196" name="Rectangle 16">
                <a:extLst>
                  <a:ext uri="{FF2B5EF4-FFF2-40B4-BE49-F238E27FC236}">
                    <a16:creationId xmlns:a16="http://schemas.microsoft.com/office/drawing/2014/main" id="{EEC9D17E-7013-629D-3BB2-3E2F217F55B9}"/>
                  </a:ext>
                </a:extLst>
              </p:cNvPr>
              <p:cNvSpPr>
                <a:spLocks noChangeArrowheads="1"/>
              </p:cNvSpPr>
              <p:nvPr/>
            </p:nvSpPr>
            <p:spPr bwMode="auto">
              <a:xfrm>
                <a:off x="6327" y="759"/>
                <a:ext cx="616" cy="2094"/>
              </a:xfrm>
              <a:prstGeom prst="rect">
                <a:avLst/>
              </a:prstGeom>
              <a:solidFill>
                <a:schemeClr val="bg1"/>
              </a:solidFill>
              <a:ln>
                <a:noFill/>
              </a:ln>
              <a:effectLst>
                <a:outerShdw blurRad="88900" dist="101600" dir="3600000" algn="tl" rotWithShape="0">
                  <a:prstClr val="black">
                    <a:alpha val="58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en-US">
                  <a:solidFill>
                    <a:schemeClr val="accent5"/>
                  </a:solidFill>
                  <a:latin typeface="Arial Black" panose="020B0A04020102020204" pitchFamily="34" charset="0"/>
                </a:endParaRPr>
              </a:p>
            </p:txBody>
          </p:sp>
        </p:grpSp>
        <p:sp>
          <p:nvSpPr>
            <p:cNvPr id="2183" name="Truck Label">
              <a:extLst>
                <a:ext uri="{FF2B5EF4-FFF2-40B4-BE49-F238E27FC236}">
                  <a16:creationId xmlns:a16="http://schemas.microsoft.com/office/drawing/2014/main" id="{8C1319CB-1888-9F8F-4B7B-02C7CD734585}"/>
                </a:ext>
              </a:extLst>
            </p:cNvPr>
            <p:cNvSpPr txBox="1"/>
            <p:nvPr/>
          </p:nvSpPr>
          <p:spPr>
            <a:xfrm>
              <a:off x="-745085" y="1574920"/>
              <a:ext cx="3375024" cy="1062046"/>
            </a:xfrm>
            <a:prstGeom prst="rect">
              <a:avLst/>
            </a:prstGeom>
            <a:noFill/>
          </p:spPr>
          <p:txBody>
            <a:bodyPr wrap="square" rtlCol="0">
              <a:spAutoFit/>
            </a:bodyPr>
            <a:lstStyle/>
            <a:p>
              <a:pPr algn="ctr"/>
              <a:r>
                <a:rPr lang="en-GB" sz="3600">
                  <a:solidFill>
                    <a:schemeClr val="accent6"/>
                  </a:solidFill>
                  <a:latin typeface="Arial Black" panose="020B0A04020102020204" pitchFamily="34" charset="0"/>
                </a:rPr>
                <a:t>RECYCLE</a:t>
              </a:r>
              <a:endParaRPr lang="en-GB" sz="1400">
                <a:solidFill>
                  <a:schemeClr val="accent6"/>
                </a:solidFill>
                <a:latin typeface="Arial Black" panose="020B0A04020102020204" pitchFamily="34" charset="0"/>
              </a:endParaRPr>
            </a:p>
          </p:txBody>
        </p:sp>
      </p:grpSp>
      <p:grpSp>
        <p:nvGrpSpPr>
          <p:cNvPr id="2206" name="One Way Sign Group">
            <a:extLst>
              <a:ext uri="{FF2B5EF4-FFF2-40B4-BE49-F238E27FC236}">
                <a16:creationId xmlns:a16="http://schemas.microsoft.com/office/drawing/2014/main" id="{2D5DA17B-3F3E-96AF-19BE-5A751C28410E}"/>
              </a:ext>
            </a:extLst>
          </p:cNvPr>
          <p:cNvGrpSpPr/>
          <p:nvPr/>
        </p:nvGrpSpPr>
        <p:grpSpPr>
          <a:xfrm>
            <a:off x="5357866" y="4185977"/>
            <a:ext cx="1343784" cy="796012"/>
            <a:chOff x="5336393" y="4636607"/>
            <a:chExt cx="1343784" cy="796012"/>
          </a:xfrm>
        </p:grpSpPr>
        <p:sp>
          <p:nvSpPr>
            <p:cNvPr id="2198" name="White Background">
              <a:extLst>
                <a:ext uri="{FF2B5EF4-FFF2-40B4-BE49-F238E27FC236}">
                  <a16:creationId xmlns:a16="http://schemas.microsoft.com/office/drawing/2014/main" id="{A59000AC-39EB-9B60-195E-F946F563BB14}"/>
                </a:ext>
              </a:extLst>
            </p:cNvPr>
            <p:cNvSpPr>
              <a:spLocks/>
            </p:cNvSpPr>
            <p:nvPr/>
          </p:nvSpPr>
          <p:spPr bwMode="auto">
            <a:xfrm flipH="1">
              <a:off x="5336393" y="4636607"/>
              <a:ext cx="1343784" cy="796012"/>
            </a:xfrm>
            <a:custGeom>
              <a:avLst/>
              <a:gdLst>
                <a:gd name="T0" fmla="*/ 33 w 1239"/>
                <a:gd name="T1" fmla="*/ 0 h 469"/>
                <a:gd name="T2" fmla="*/ 0 w 1239"/>
                <a:gd name="T3" fmla="*/ 34 h 469"/>
                <a:gd name="T4" fmla="*/ 0 w 1239"/>
                <a:gd name="T5" fmla="*/ 435 h 469"/>
                <a:gd name="T6" fmla="*/ 33 w 1239"/>
                <a:gd name="T7" fmla="*/ 469 h 469"/>
                <a:gd name="T8" fmla="*/ 1206 w 1239"/>
                <a:gd name="T9" fmla="*/ 469 h 469"/>
                <a:gd name="T10" fmla="*/ 1239 w 1239"/>
                <a:gd name="T11" fmla="*/ 435 h 469"/>
                <a:gd name="T12" fmla="*/ 1239 w 1239"/>
                <a:gd name="T13" fmla="*/ 34 h 469"/>
                <a:gd name="T14" fmla="*/ 1206 w 1239"/>
                <a:gd name="T15" fmla="*/ 0 h 469"/>
                <a:gd name="T16" fmla="*/ 33 w 1239"/>
                <a:gd name="T17" fmla="*/ 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9" h="469">
                  <a:moveTo>
                    <a:pt x="33" y="0"/>
                  </a:moveTo>
                  <a:cubicBezTo>
                    <a:pt x="14" y="0"/>
                    <a:pt x="0" y="15"/>
                    <a:pt x="0" y="34"/>
                  </a:cubicBezTo>
                  <a:cubicBezTo>
                    <a:pt x="0" y="435"/>
                    <a:pt x="0" y="435"/>
                    <a:pt x="0" y="435"/>
                  </a:cubicBezTo>
                  <a:cubicBezTo>
                    <a:pt x="0" y="454"/>
                    <a:pt x="14" y="469"/>
                    <a:pt x="33" y="469"/>
                  </a:cubicBezTo>
                  <a:cubicBezTo>
                    <a:pt x="1206" y="469"/>
                    <a:pt x="1206" y="469"/>
                    <a:pt x="1206" y="469"/>
                  </a:cubicBezTo>
                  <a:cubicBezTo>
                    <a:pt x="1224" y="469"/>
                    <a:pt x="1239" y="454"/>
                    <a:pt x="1239" y="435"/>
                  </a:cubicBezTo>
                  <a:cubicBezTo>
                    <a:pt x="1239" y="34"/>
                    <a:pt x="1239" y="34"/>
                    <a:pt x="1239" y="34"/>
                  </a:cubicBezTo>
                  <a:cubicBezTo>
                    <a:pt x="1239" y="15"/>
                    <a:pt x="1224" y="0"/>
                    <a:pt x="1206" y="0"/>
                  </a:cubicBezTo>
                  <a:lnTo>
                    <a:pt x="33" y="0"/>
                  </a:lnTo>
                  <a:close/>
                </a:path>
              </a:pathLst>
            </a:custGeom>
            <a:gradFill>
              <a:gsLst>
                <a:gs pos="0">
                  <a:schemeClr val="bg1">
                    <a:lumMod val="75000"/>
                  </a:schemeClr>
                </a:gs>
                <a:gs pos="85000">
                  <a:schemeClr val="bg1">
                    <a:lumMod val="95000"/>
                  </a:schemeClr>
                </a:gs>
              </a:gsLst>
              <a:lin ang="16200000" scaled="1"/>
            </a:gradFill>
            <a:ln>
              <a:noFill/>
            </a:ln>
            <a:effectLst>
              <a:outerShdw blurRad="38100" dist="50800" dir="42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9" name="Blue Rectangle">
              <a:extLst>
                <a:ext uri="{FF2B5EF4-FFF2-40B4-BE49-F238E27FC236}">
                  <a16:creationId xmlns:a16="http://schemas.microsoft.com/office/drawing/2014/main" id="{46EC8F55-B411-8D62-FC2A-61C92C7DAC29}"/>
                </a:ext>
              </a:extLst>
            </p:cNvPr>
            <p:cNvSpPr>
              <a:spLocks/>
            </p:cNvSpPr>
            <p:nvPr/>
          </p:nvSpPr>
          <p:spPr bwMode="auto">
            <a:xfrm flipH="1">
              <a:off x="5368911" y="4665003"/>
              <a:ext cx="1278747" cy="712655"/>
            </a:xfrm>
            <a:custGeom>
              <a:avLst/>
              <a:gdLst>
                <a:gd name="T0" fmla="*/ 1179 w 1179"/>
                <a:gd name="T1" fmla="*/ 399 h 420"/>
                <a:gd name="T2" fmla="*/ 1159 w 1179"/>
                <a:gd name="T3" fmla="*/ 420 h 420"/>
                <a:gd name="T4" fmla="*/ 20 w 1179"/>
                <a:gd name="T5" fmla="*/ 420 h 420"/>
                <a:gd name="T6" fmla="*/ 0 w 1179"/>
                <a:gd name="T7" fmla="*/ 399 h 420"/>
                <a:gd name="T8" fmla="*/ 0 w 1179"/>
                <a:gd name="T9" fmla="*/ 20 h 420"/>
                <a:gd name="T10" fmla="*/ 20 w 1179"/>
                <a:gd name="T11" fmla="*/ 0 h 420"/>
                <a:gd name="T12" fmla="*/ 1159 w 1179"/>
                <a:gd name="T13" fmla="*/ 0 h 420"/>
                <a:gd name="T14" fmla="*/ 1179 w 1179"/>
                <a:gd name="T15" fmla="*/ 20 h 420"/>
                <a:gd name="T16" fmla="*/ 1179 w 1179"/>
                <a:gd name="T17" fmla="*/ 399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9" h="420">
                  <a:moveTo>
                    <a:pt x="1179" y="399"/>
                  </a:moveTo>
                  <a:cubicBezTo>
                    <a:pt x="1179" y="410"/>
                    <a:pt x="1170" y="420"/>
                    <a:pt x="1159" y="420"/>
                  </a:cubicBezTo>
                  <a:cubicBezTo>
                    <a:pt x="20" y="420"/>
                    <a:pt x="20" y="420"/>
                    <a:pt x="20" y="420"/>
                  </a:cubicBezTo>
                  <a:cubicBezTo>
                    <a:pt x="9" y="420"/>
                    <a:pt x="0" y="410"/>
                    <a:pt x="0" y="399"/>
                  </a:cubicBezTo>
                  <a:cubicBezTo>
                    <a:pt x="0" y="20"/>
                    <a:pt x="0" y="20"/>
                    <a:pt x="0" y="20"/>
                  </a:cubicBezTo>
                  <a:cubicBezTo>
                    <a:pt x="0" y="9"/>
                    <a:pt x="9" y="0"/>
                    <a:pt x="20" y="0"/>
                  </a:cubicBezTo>
                  <a:cubicBezTo>
                    <a:pt x="1159" y="0"/>
                    <a:pt x="1159" y="0"/>
                    <a:pt x="1159" y="0"/>
                  </a:cubicBezTo>
                  <a:cubicBezTo>
                    <a:pt x="1170" y="0"/>
                    <a:pt x="1179" y="9"/>
                    <a:pt x="1179" y="20"/>
                  </a:cubicBezTo>
                  <a:lnTo>
                    <a:pt x="1179" y="39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0" name="Arrow">
              <a:extLst>
                <a:ext uri="{FF2B5EF4-FFF2-40B4-BE49-F238E27FC236}">
                  <a16:creationId xmlns:a16="http://schemas.microsoft.com/office/drawing/2014/main" id="{10A40F97-BB38-7C36-91AE-90F99B3C95F4}"/>
                </a:ext>
              </a:extLst>
            </p:cNvPr>
            <p:cNvSpPr>
              <a:spLocks/>
            </p:cNvSpPr>
            <p:nvPr/>
          </p:nvSpPr>
          <p:spPr bwMode="auto">
            <a:xfrm flipH="1">
              <a:off x="5428452" y="4692484"/>
              <a:ext cx="1159666" cy="400754"/>
            </a:xfrm>
            <a:custGeom>
              <a:avLst/>
              <a:gdLst>
                <a:gd name="T0" fmla="*/ 2532 w 2532"/>
                <a:gd name="T1" fmla="*/ 452 h 875"/>
                <a:gd name="T2" fmla="*/ 1734 w 2532"/>
                <a:gd name="T3" fmla="*/ 0 h 875"/>
                <a:gd name="T4" fmla="*/ 1734 w 2532"/>
                <a:gd name="T5" fmla="*/ 295 h 875"/>
                <a:gd name="T6" fmla="*/ 0 w 2532"/>
                <a:gd name="T7" fmla="*/ 295 h 875"/>
                <a:gd name="T8" fmla="*/ 0 w 2532"/>
                <a:gd name="T9" fmla="*/ 608 h 875"/>
                <a:gd name="T10" fmla="*/ 1734 w 2532"/>
                <a:gd name="T11" fmla="*/ 608 h 875"/>
                <a:gd name="T12" fmla="*/ 1734 w 2532"/>
                <a:gd name="T13" fmla="*/ 875 h 875"/>
                <a:gd name="T14" fmla="*/ 2532 w 2532"/>
                <a:gd name="T15" fmla="*/ 452 h 8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2" h="875">
                  <a:moveTo>
                    <a:pt x="2532" y="452"/>
                  </a:moveTo>
                  <a:lnTo>
                    <a:pt x="1734" y="0"/>
                  </a:lnTo>
                  <a:lnTo>
                    <a:pt x="1734" y="295"/>
                  </a:lnTo>
                  <a:lnTo>
                    <a:pt x="0" y="295"/>
                  </a:lnTo>
                  <a:lnTo>
                    <a:pt x="0" y="608"/>
                  </a:lnTo>
                  <a:lnTo>
                    <a:pt x="1734" y="608"/>
                  </a:lnTo>
                  <a:lnTo>
                    <a:pt x="1734" y="875"/>
                  </a:lnTo>
                  <a:lnTo>
                    <a:pt x="2532" y="452"/>
                  </a:lnTo>
                  <a:close/>
                </a:path>
              </a:pathLst>
            </a:custGeom>
            <a:gradFill>
              <a:gsLst>
                <a:gs pos="0">
                  <a:schemeClr val="bg1">
                    <a:lumMod val="85000"/>
                  </a:schemeClr>
                </a:gs>
                <a:gs pos="64000">
                  <a:schemeClr val="bg1">
                    <a:lumMod val="95000"/>
                  </a:schemeClr>
                </a:gs>
              </a:gsLst>
              <a:lin ang="162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1" name="One Way Text">
              <a:extLst>
                <a:ext uri="{FF2B5EF4-FFF2-40B4-BE49-F238E27FC236}">
                  <a16:creationId xmlns:a16="http://schemas.microsoft.com/office/drawing/2014/main" id="{F7226224-A639-4687-D3F6-134327070CC0}"/>
                </a:ext>
              </a:extLst>
            </p:cNvPr>
            <p:cNvSpPr txBox="1"/>
            <p:nvPr/>
          </p:nvSpPr>
          <p:spPr>
            <a:xfrm>
              <a:off x="5368911" y="5026730"/>
              <a:ext cx="1296024" cy="338554"/>
            </a:xfrm>
            <a:prstGeom prst="rect">
              <a:avLst/>
            </a:prstGeom>
            <a:noFill/>
            <a:extLst>
              <a:ext uri="{91240B29-F687-4F45-9708-019B960494DF}">
                <a14:hiddenLine xmlns:a14="http://schemas.microsoft.com/office/drawing/2010/main" w="9525">
                  <a:solidFill>
                    <a:srgbClr val="000000"/>
                  </a:solidFill>
                  <a:round/>
                  <a:headEnd/>
                  <a:tailEnd/>
                </a14:hiddenLine>
              </a:ext>
            </a:extLst>
          </p:spPr>
          <p:txBody>
            <a:bodyPr wrap="square" rtlCol="0">
              <a:spAutoFit/>
            </a:bodyPr>
            <a:lstStyle/>
            <a:p>
              <a:pPr algn="ctr"/>
              <a:r>
                <a:rPr lang="en-GB" sz="1600">
                  <a:gradFill>
                    <a:gsLst>
                      <a:gs pos="0">
                        <a:schemeClr val="bg1">
                          <a:lumMod val="85000"/>
                        </a:schemeClr>
                      </a:gs>
                      <a:gs pos="64000">
                        <a:schemeClr val="bg1">
                          <a:lumMod val="95000"/>
                        </a:schemeClr>
                      </a:gs>
                    </a:gsLst>
                    <a:lin ang="16200000" scaled="1"/>
                  </a:gradFill>
                  <a:latin typeface="Arial Black" panose="020B0A04020102020204" pitchFamily="34" charset="0"/>
                </a:rPr>
                <a:t>ONE WAY</a:t>
              </a:r>
              <a:endParaRPr lang="en-GB" sz="800">
                <a:gradFill>
                  <a:gsLst>
                    <a:gs pos="0">
                      <a:schemeClr val="bg1">
                        <a:lumMod val="85000"/>
                      </a:schemeClr>
                    </a:gs>
                    <a:gs pos="64000">
                      <a:schemeClr val="bg1">
                        <a:lumMod val="95000"/>
                      </a:schemeClr>
                    </a:gs>
                  </a:gsLst>
                  <a:lin ang="16200000" scaled="1"/>
                </a:gradFill>
                <a:latin typeface="Arial Black" panose="020B0A04020102020204" pitchFamily="34" charset="0"/>
              </a:endParaRPr>
            </a:p>
          </p:txBody>
        </p:sp>
      </p:grpSp>
      <p:sp>
        <p:nvSpPr>
          <p:cNvPr id="2202" name="Up Arrow to Make">
            <a:extLst>
              <a:ext uri="{FF2B5EF4-FFF2-40B4-BE49-F238E27FC236}">
                <a16:creationId xmlns:a16="http://schemas.microsoft.com/office/drawing/2014/main" id="{E5893EA8-22A1-5CBF-2FEE-A1BF79661A95}"/>
              </a:ext>
            </a:extLst>
          </p:cNvPr>
          <p:cNvSpPr>
            <a:spLocks/>
          </p:cNvSpPr>
          <p:nvPr/>
        </p:nvSpPr>
        <p:spPr bwMode="auto">
          <a:xfrm rot="5400000" flipH="1">
            <a:off x="3841077" y="2409951"/>
            <a:ext cx="1080000" cy="400754"/>
          </a:xfrm>
          <a:custGeom>
            <a:avLst/>
            <a:gdLst>
              <a:gd name="T0" fmla="*/ 2532 w 2532"/>
              <a:gd name="T1" fmla="*/ 452 h 875"/>
              <a:gd name="T2" fmla="*/ 1734 w 2532"/>
              <a:gd name="T3" fmla="*/ 0 h 875"/>
              <a:gd name="T4" fmla="*/ 1734 w 2532"/>
              <a:gd name="T5" fmla="*/ 295 h 875"/>
              <a:gd name="T6" fmla="*/ 0 w 2532"/>
              <a:gd name="T7" fmla="*/ 295 h 875"/>
              <a:gd name="T8" fmla="*/ 0 w 2532"/>
              <a:gd name="T9" fmla="*/ 608 h 875"/>
              <a:gd name="T10" fmla="*/ 1734 w 2532"/>
              <a:gd name="T11" fmla="*/ 608 h 875"/>
              <a:gd name="T12" fmla="*/ 1734 w 2532"/>
              <a:gd name="T13" fmla="*/ 875 h 875"/>
              <a:gd name="T14" fmla="*/ 2532 w 2532"/>
              <a:gd name="T15" fmla="*/ 452 h 8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2" h="875">
                <a:moveTo>
                  <a:pt x="2532" y="452"/>
                </a:moveTo>
                <a:lnTo>
                  <a:pt x="1734" y="0"/>
                </a:lnTo>
                <a:lnTo>
                  <a:pt x="1734" y="295"/>
                </a:lnTo>
                <a:lnTo>
                  <a:pt x="0" y="295"/>
                </a:lnTo>
                <a:lnTo>
                  <a:pt x="0" y="608"/>
                </a:lnTo>
                <a:lnTo>
                  <a:pt x="1734" y="608"/>
                </a:lnTo>
                <a:lnTo>
                  <a:pt x="1734" y="875"/>
                </a:lnTo>
                <a:lnTo>
                  <a:pt x="2532" y="4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203" name="Down Arrow From Use">
            <a:extLst>
              <a:ext uri="{FF2B5EF4-FFF2-40B4-BE49-F238E27FC236}">
                <a16:creationId xmlns:a16="http://schemas.microsoft.com/office/drawing/2014/main" id="{BDAEDFB7-55DA-3A8A-67BC-90CA92835E50}"/>
              </a:ext>
            </a:extLst>
          </p:cNvPr>
          <p:cNvSpPr>
            <a:spLocks/>
          </p:cNvSpPr>
          <p:nvPr/>
        </p:nvSpPr>
        <p:spPr bwMode="auto">
          <a:xfrm rot="16200000" flipH="1" flipV="1">
            <a:off x="7027506" y="2386080"/>
            <a:ext cx="1080000" cy="400754"/>
          </a:xfrm>
          <a:custGeom>
            <a:avLst/>
            <a:gdLst>
              <a:gd name="T0" fmla="*/ 2532 w 2532"/>
              <a:gd name="T1" fmla="*/ 452 h 875"/>
              <a:gd name="T2" fmla="*/ 1734 w 2532"/>
              <a:gd name="T3" fmla="*/ 0 h 875"/>
              <a:gd name="T4" fmla="*/ 1734 w 2532"/>
              <a:gd name="T5" fmla="*/ 295 h 875"/>
              <a:gd name="T6" fmla="*/ 0 w 2532"/>
              <a:gd name="T7" fmla="*/ 295 h 875"/>
              <a:gd name="T8" fmla="*/ 0 w 2532"/>
              <a:gd name="T9" fmla="*/ 608 h 875"/>
              <a:gd name="T10" fmla="*/ 1734 w 2532"/>
              <a:gd name="T11" fmla="*/ 608 h 875"/>
              <a:gd name="T12" fmla="*/ 1734 w 2532"/>
              <a:gd name="T13" fmla="*/ 875 h 875"/>
              <a:gd name="T14" fmla="*/ 2532 w 2532"/>
              <a:gd name="T15" fmla="*/ 452 h 8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2" h="875">
                <a:moveTo>
                  <a:pt x="2532" y="452"/>
                </a:moveTo>
                <a:lnTo>
                  <a:pt x="1734" y="0"/>
                </a:lnTo>
                <a:lnTo>
                  <a:pt x="1734" y="295"/>
                </a:lnTo>
                <a:lnTo>
                  <a:pt x="0" y="295"/>
                </a:lnTo>
                <a:lnTo>
                  <a:pt x="0" y="608"/>
                </a:lnTo>
                <a:lnTo>
                  <a:pt x="1734" y="608"/>
                </a:lnTo>
                <a:lnTo>
                  <a:pt x="1734" y="875"/>
                </a:lnTo>
                <a:lnTo>
                  <a:pt x="2532" y="4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230" name="Blue Sign Group">
            <a:extLst>
              <a:ext uri="{FF2B5EF4-FFF2-40B4-BE49-F238E27FC236}">
                <a16:creationId xmlns:a16="http://schemas.microsoft.com/office/drawing/2014/main" id="{8D1EE3A2-765E-68D4-9BB5-7264542BF52C}"/>
              </a:ext>
            </a:extLst>
          </p:cNvPr>
          <p:cNvGrpSpPr/>
          <p:nvPr/>
        </p:nvGrpSpPr>
        <p:grpSpPr>
          <a:xfrm>
            <a:off x="314145" y="3767232"/>
            <a:ext cx="3177588" cy="3249848"/>
            <a:chOff x="314145" y="3767232"/>
            <a:chExt cx="3177588" cy="3249848"/>
          </a:xfrm>
        </p:grpSpPr>
        <p:sp>
          <p:nvSpPr>
            <p:cNvPr id="2226" name="RH Post">
              <a:extLst>
                <a:ext uri="{FF2B5EF4-FFF2-40B4-BE49-F238E27FC236}">
                  <a16:creationId xmlns:a16="http://schemas.microsoft.com/office/drawing/2014/main" id="{E397FB5D-45D8-213A-988D-51A9DB8346A1}"/>
                </a:ext>
              </a:extLst>
            </p:cNvPr>
            <p:cNvSpPr/>
            <p:nvPr/>
          </p:nvSpPr>
          <p:spPr>
            <a:xfrm>
              <a:off x="2755988" y="5410417"/>
              <a:ext cx="213123" cy="1600465"/>
            </a:xfrm>
            <a:prstGeom prst="rect">
              <a:avLst/>
            </a:prstGeom>
            <a:gradFill flip="none" rotWithShape="1">
              <a:gsLst>
                <a:gs pos="0">
                  <a:schemeClr val="bg1">
                    <a:lumMod val="65000"/>
                  </a:schemeClr>
                </a:gs>
                <a:gs pos="50000">
                  <a:schemeClr val="bg1">
                    <a:lumMod val="75000"/>
                  </a:schemeClr>
                </a:gs>
                <a:gs pos="100000">
                  <a:schemeClr val="bg1">
                    <a:lumMod val="95000"/>
                  </a:schemeClr>
                </a:gs>
              </a:gsLst>
              <a:lin ang="10800000" scaled="1"/>
              <a:tileRect/>
            </a:gra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25" name="LH Post">
              <a:extLst>
                <a:ext uri="{FF2B5EF4-FFF2-40B4-BE49-F238E27FC236}">
                  <a16:creationId xmlns:a16="http://schemas.microsoft.com/office/drawing/2014/main" id="{A389623D-3A9A-79E2-4EB0-B90909CE5BFB}"/>
                </a:ext>
              </a:extLst>
            </p:cNvPr>
            <p:cNvSpPr/>
            <p:nvPr/>
          </p:nvSpPr>
          <p:spPr>
            <a:xfrm>
              <a:off x="871368" y="5416615"/>
              <a:ext cx="213123" cy="1600465"/>
            </a:xfrm>
            <a:prstGeom prst="rect">
              <a:avLst/>
            </a:prstGeom>
            <a:gradFill flip="none" rotWithShape="1">
              <a:gsLst>
                <a:gs pos="0">
                  <a:schemeClr val="bg1">
                    <a:lumMod val="65000"/>
                  </a:schemeClr>
                </a:gs>
                <a:gs pos="50000">
                  <a:schemeClr val="bg1">
                    <a:lumMod val="75000"/>
                  </a:schemeClr>
                </a:gs>
                <a:gs pos="100000">
                  <a:schemeClr val="bg1">
                    <a:lumMod val="95000"/>
                  </a:schemeClr>
                </a:gs>
              </a:gsLst>
              <a:lin ang="10800000" scaled="1"/>
              <a:tileRect/>
            </a:gra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08" name="Blue Rectangle">
              <a:extLst>
                <a:ext uri="{FF2B5EF4-FFF2-40B4-BE49-F238E27FC236}">
                  <a16:creationId xmlns:a16="http://schemas.microsoft.com/office/drawing/2014/main" id="{9C4808C5-9DB8-1FF3-58C9-467D3B3ED492}"/>
                </a:ext>
              </a:extLst>
            </p:cNvPr>
            <p:cNvSpPr>
              <a:spLocks noChangeArrowheads="1"/>
            </p:cNvSpPr>
            <p:nvPr/>
          </p:nvSpPr>
          <p:spPr bwMode="auto">
            <a:xfrm>
              <a:off x="314145" y="3767232"/>
              <a:ext cx="3177588" cy="1665387"/>
            </a:xfrm>
            <a:prstGeom prst="rect">
              <a:avLst/>
            </a:prstGeom>
            <a:solidFill>
              <a:schemeClr val="accent1"/>
            </a:solidFill>
            <a:ln>
              <a:noFill/>
            </a:ln>
            <a:effectLst>
              <a:outerShdw blurRad="38100" dist="50800" dir="42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9" name="White Border">
              <a:extLst>
                <a:ext uri="{FF2B5EF4-FFF2-40B4-BE49-F238E27FC236}">
                  <a16:creationId xmlns:a16="http://schemas.microsoft.com/office/drawing/2014/main" id="{78360BC7-9728-E9CE-3D86-59FAC1A96325}"/>
                </a:ext>
              </a:extLst>
            </p:cNvPr>
            <p:cNvSpPr>
              <a:spLocks noEditPoints="1"/>
            </p:cNvSpPr>
            <p:nvPr/>
          </p:nvSpPr>
          <p:spPr bwMode="auto">
            <a:xfrm>
              <a:off x="350838" y="3799693"/>
              <a:ext cx="3113009" cy="1600465"/>
            </a:xfrm>
            <a:custGeom>
              <a:avLst/>
              <a:gdLst>
                <a:gd name="T0" fmla="*/ 1080 w 1100"/>
                <a:gd name="T1" fmla="*/ 0 h 587"/>
                <a:gd name="T2" fmla="*/ 20 w 1100"/>
                <a:gd name="T3" fmla="*/ 0 h 587"/>
                <a:gd name="T4" fmla="*/ 0 w 1100"/>
                <a:gd name="T5" fmla="*/ 20 h 587"/>
                <a:gd name="T6" fmla="*/ 0 w 1100"/>
                <a:gd name="T7" fmla="*/ 567 h 587"/>
                <a:gd name="T8" fmla="*/ 20 w 1100"/>
                <a:gd name="T9" fmla="*/ 587 h 587"/>
                <a:gd name="T10" fmla="*/ 1080 w 1100"/>
                <a:gd name="T11" fmla="*/ 587 h 587"/>
                <a:gd name="T12" fmla="*/ 1100 w 1100"/>
                <a:gd name="T13" fmla="*/ 567 h 587"/>
                <a:gd name="T14" fmla="*/ 1100 w 1100"/>
                <a:gd name="T15" fmla="*/ 20 h 587"/>
                <a:gd name="T16" fmla="*/ 1080 w 1100"/>
                <a:gd name="T17" fmla="*/ 0 h 587"/>
                <a:gd name="T18" fmla="*/ 1086 w 1100"/>
                <a:gd name="T19" fmla="*/ 558 h 587"/>
                <a:gd name="T20" fmla="*/ 1067 w 1100"/>
                <a:gd name="T21" fmla="*/ 577 h 587"/>
                <a:gd name="T22" fmla="*/ 33 w 1100"/>
                <a:gd name="T23" fmla="*/ 577 h 587"/>
                <a:gd name="T24" fmla="*/ 14 w 1100"/>
                <a:gd name="T25" fmla="*/ 558 h 587"/>
                <a:gd name="T26" fmla="*/ 14 w 1100"/>
                <a:gd name="T27" fmla="*/ 30 h 587"/>
                <a:gd name="T28" fmla="*/ 33 w 1100"/>
                <a:gd name="T29" fmla="*/ 11 h 587"/>
                <a:gd name="T30" fmla="*/ 1067 w 1100"/>
                <a:gd name="T31" fmla="*/ 11 h 587"/>
                <a:gd name="T32" fmla="*/ 1086 w 1100"/>
                <a:gd name="T33" fmla="*/ 30 h 587"/>
                <a:gd name="T34" fmla="*/ 1086 w 1100"/>
                <a:gd name="T35" fmla="*/ 558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0" h="587">
                  <a:moveTo>
                    <a:pt x="1080" y="0"/>
                  </a:moveTo>
                  <a:cubicBezTo>
                    <a:pt x="20" y="0"/>
                    <a:pt x="20" y="0"/>
                    <a:pt x="20" y="0"/>
                  </a:cubicBezTo>
                  <a:cubicBezTo>
                    <a:pt x="9" y="0"/>
                    <a:pt x="0" y="9"/>
                    <a:pt x="0" y="20"/>
                  </a:cubicBezTo>
                  <a:cubicBezTo>
                    <a:pt x="0" y="567"/>
                    <a:pt x="0" y="567"/>
                    <a:pt x="0" y="567"/>
                  </a:cubicBezTo>
                  <a:cubicBezTo>
                    <a:pt x="0" y="578"/>
                    <a:pt x="9" y="587"/>
                    <a:pt x="20" y="587"/>
                  </a:cubicBezTo>
                  <a:cubicBezTo>
                    <a:pt x="1080" y="587"/>
                    <a:pt x="1080" y="587"/>
                    <a:pt x="1080" y="587"/>
                  </a:cubicBezTo>
                  <a:cubicBezTo>
                    <a:pt x="1091" y="587"/>
                    <a:pt x="1100" y="578"/>
                    <a:pt x="1100" y="567"/>
                  </a:cubicBezTo>
                  <a:cubicBezTo>
                    <a:pt x="1100" y="20"/>
                    <a:pt x="1100" y="20"/>
                    <a:pt x="1100" y="20"/>
                  </a:cubicBezTo>
                  <a:cubicBezTo>
                    <a:pt x="1100" y="9"/>
                    <a:pt x="1091" y="0"/>
                    <a:pt x="1080" y="0"/>
                  </a:cubicBezTo>
                  <a:close/>
                  <a:moveTo>
                    <a:pt x="1086" y="558"/>
                  </a:moveTo>
                  <a:cubicBezTo>
                    <a:pt x="1086" y="568"/>
                    <a:pt x="1078" y="577"/>
                    <a:pt x="1067" y="577"/>
                  </a:cubicBezTo>
                  <a:cubicBezTo>
                    <a:pt x="33" y="577"/>
                    <a:pt x="33" y="577"/>
                    <a:pt x="33" y="577"/>
                  </a:cubicBezTo>
                  <a:cubicBezTo>
                    <a:pt x="22" y="577"/>
                    <a:pt x="14" y="568"/>
                    <a:pt x="14" y="558"/>
                  </a:cubicBezTo>
                  <a:cubicBezTo>
                    <a:pt x="14" y="30"/>
                    <a:pt x="14" y="30"/>
                    <a:pt x="14" y="30"/>
                  </a:cubicBezTo>
                  <a:cubicBezTo>
                    <a:pt x="14" y="19"/>
                    <a:pt x="22" y="11"/>
                    <a:pt x="33" y="11"/>
                  </a:cubicBezTo>
                  <a:cubicBezTo>
                    <a:pt x="1067" y="11"/>
                    <a:pt x="1067" y="11"/>
                    <a:pt x="1067" y="11"/>
                  </a:cubicBezTo>
                  <a:cubicBezTo>
                    <a:pt x="1078" y="11"/>
                    <a:pt x="1086" y="19"/>
                    <a:pt x="1086" y="30"/>
                  </a:cubicBezTo>
                  <a:lnTo>
                    <a:pt x="1086" y="5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2" name="Screws">
              <a:extLst>
                <a:ext uri="{FF2B5EF4-FFF2-40B4-BE49-F238E27FC236}">
                  <a16:creationId xmlns:a16="http://schemas.microsoft.com/office/drawing/2014/main" id="{229BDC70-CF56-8207-0A0F-4B0735D6D5A1}"/>
                </a:ext>
              </a:extLst>
            </p:cNvPr>
            <p:cNvSpPr>
              <a:spLocks noEditPoints="1"/>
            </p:cNvSpPr>
            <p:nvPr/>
          </p:nvSpPr>
          <p:spPr bwMode="auto">
            <a:xfrm>
              <a:off x="433029" y="3863203"/>
              <a:ext cx="2961835" cy="1466387"/>
            </a:xfrm>
            <a:custGeom>
              <a:avLst/>
              <a:gdLst>
                <a:gd name="T0" fmla="*/ 6 w 1047"/>
                <a:gd name="T1" fmla="*/ 521 h 538"/>
                <a:gd name="T2" fmla="*/ 3 w 1047"/>
                <a:gd name="T3" fmla="*/ 532 h 538"/>
                <a:gd name="T4" fmla="*/ 14 w 1047"/>
                <a:gd name="T5" fmla="*/ 535 h 538"/>
                <a:gd name="T6" fmla="*/ 17 w 1047"/>
                <a:gd name="T7" fmla="*/ 524 h 538"/>
                <a:gd name="T8" fmla="*/ 6 w 1047"/>
                <a:gd name="T9" fmla="*/ 521 h 538"/>
                <a:gd name="T10" fmla="*/ 6 w 1047"/>
                <a:gd name="T11" fmla="*/ 2 h 538"/>
                <a:gd name="T12" fmla="*/ 3 w 1047"/>
                <a:gd name="T13" fmla="*/ 14 h 538"/>
                <a:gd name="T14" fmla="*/ 14 w 1047"/>
                <a:gd name="T15" fmla="*/ 17 h 538"/>
                <a:gd name="T16" fmla="*/ 17 w 1047"/>
                <a:gd name="T17" fmla="*/ 5 h 538"/>
                <a:gd name="T18" fmla="*/ 6 w 1047"/>
                <a:gd name="T19" fmla="*/ 2 h 538"/>
                <a:gd name="T20" fmla="*/ 1041 w 1047"/>
                <a:gd name="T21" fmla="*/ 17 h 538"/>
                <a:gd name="T22" fmla="*/ 1044 w 1047"/>
                <a:gd name="T23" fmla="*/ 5 h 538"/>
                <a:gd name="T24" fmla="*/ 1033 w 1047"/>
                <a:gd name="T25" fmla="*/ 2 h 538"/>
                <a:gd name="T26" fmla="*/ 1030 w 1047"/>
                <a:gd name="T27" fmla="*/ 14 h 538"/>
                <a:gd name="T28" fmla="*/ 1041 w 1047"/>
                <a:gd name="T29" fmla="*/ 17 h 538"/>
                <a:gd name="T30" fmla="*/ 1041 w 1047"/>
                <a:gd name="T31" fmla="*/ 535 h 538"/>
                <a:gd name="T32" fmla="*/ 1044 w 1047"/>
                <a:gd name="T33" fmla="*/ 524 h 538"/>
                <a:gd name="T34" fmla="*/ 1033 w 1047"/>
                <a:gd name="T35" fmla="*/ 521 h 538"/>
                <a:gd name="T36" fmla="*/ 1030 w 1047"/>
                <a:gd name="T37" fmla="*/ 532 h 538"/>
                <a:gd name="T38" fmla="*/ 1041 w 1047"/>
                <a:gd name="T39" fmla="*/ 53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7" h="538">
                  <a:moveTo>
                    <a:pt x="6" y="521"/>
                  </a:moveTo>
                  <a:cubicBezTo>
                    <a:pt x="2" y="523"/>
                    <a:pt x="0" y="528"/>
                    <a:pt x="3" y="532"/>
                  </a:cubicBezTo>
                  <a:cubicBezTo>
                    <a:pt x="5" y="536"/>
                    <a:pt x="10" y="538"/>
                    <a:pt x="14" y="535"/>
                  </a:cubicBezTo>
                  <a:cubicBezTo>
                    <a:pt x="18" y="533"/>
                    <a:pt x="20" y="528"/>
                    <a:pt x="17" y="524"/>
                  </a:cubicBezTo>
                  <a:cubicBezTo>
                    <a:pt x="15" y="520"/>
                    <a:pt x="10" y="519"/>
                    <a:pt x="6" y="521"/>
                  </a:cubicBezTo>
                  <a:close/>
                  <a:moveTo>
                    <a:pt x="6" y="2"/>
                  </a:moveTo>
                  <a:cubicBezTo>
                    <a:pt x="2" y="5"/>
                    <a:pt x="0" y="10"/>
                    <a:pt x="3" y="14"/>
                  </a:cubicBezTo>
                  <a:cubicBezTo>
                    <a:pt x="5" y="18"/>
                    <a:pt x="10" y="19"/>
                    <a:pt x="14" y="17"/>
                  </a:cubicBezTo>
                  <a:cubicBezTo>
                    <a:pt x="18" y="15"/>
                    <a:pt x="20" y="9"/>
                    <a:pt x="17" y="5"/>
                  </a:cubicBezTo>
                  <a:cubicBezTo>
                    <a:pt x="15" y="1"/>
                    <a:pt x="10" y="0"/>
                    <a:pt x="6" y="2"/>
                  </a:cubicBezTo>
                  <a:close/>
                  <a:moveTo>
                    <a:pt x="1041" y="17"/>
                  </a:moveTo>
                  <a:cubicBezTo>
                    <a:pt x="1045" y="15"/>
                    <a:pt x="1047" y="9"/>
                    <a:pt x="1044" y="5"/>
                  </a:cubicBezTo>
                  <a:cubicBezTo>
                    <a:pt x="1042" y="1"/>
                    <a:pt x="1037" y="0"/>
                    <a:pt x="1033" y="2"/>
                  </a:cubicBezTo>
                  <a:cubicBezTo>
                    <a:pt x="1029" y="5"/>
                    <a:pt x="1028" y="10"/>
                    <a:pt x="1030" y="14"/>
                  </a:cubicBezTo>
                  <a:cubicBezTo>
                    <a:pt x="1032" y="18"/>
                    <a:pt x="1037" y="19"/>
                    <a:pt x="1041" y="17"/>
                  </a:cubicBezTo>
                  <a:close/>
                  <a:moveTo>
                    <a:pt x="1041" y="535"/>
                  </a:moveTo>
                  <a:cubicBezTo>
                    <a:pt x="1045" y="533"/>
                    <a:pt x="1047" y="528"/>
                    <a:pt x="1044" y="524"/>
                  </a:cubicBezTo>
                  <a:cubicBezTo>
                    <a:pt x="1042" y="520"/>
                    <a:pt x="1037" y="519"/>
                    <a:pt x="1033" y="521"/>
                  </a:cubicBezTo>
                  <a:cubicBezTo>
                    <a:pt x="1029" y="523"/>
                    <a:pt x="1028" y="528"/>
                    <a:pt x="1030" y="532"/>
                  </a:cubicBezTo>
                  <a:cubicBezTo>
                    <a:pt x="1032" y="536"/>
                    <a:pt x="1037" y="538"/>
                    <a:pt x="1041" y="535"/>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4" name="Text">
              <a:extLst>
                <a:ext uri="{FF2B5EF4-FFF2-40B4-BE49-F238E27FC236}">
                  <a16:creationId xmlns:a16="http://schemas.microsoft.com/office/drawing/2014/main" id="{C0C619A1-313B-0E24-940B-51229C47E733}"/>
                </a:ext>
              </a:extLst>
            </p:cNvPr>
            <p:cNvSpPr txBox="1"/>
            <p:nvPr/>
          </p:nvSpPr>
          <p:spPr>
            <a:xfrm>
              <a:off x="483078" y="3858144"/>
              <a:ext cx="2846662" cy="1477328"/>
            </a:xfrm>
            <a:prstGeom prst="rect">
              <a:avLst/>
            </a:prstGeom>
            <a:noFill/>
          </p:spPr>
          <p:txBody>
            <a:bodyPr wrap="square">
              <a:spAutoFit/>
            </a:bodyPr>
            <a:lstStyle/>
            <a:p>
              <a:pPr algn="ctr"/>
              <a:r>
                <a:rPr lang="en-GB" sz="1800" b="1" dirty="0">
                  <a:solidFill>
                    <a:schemeClr val="bg1"/>
                  </a:solidFill>
                  <a:latin typeface="Arial" panose="020B0604020202020204" pitchFamily="34" charset="0"/>
                  <a:cs typeface="Arial" panose="020B0604020202020204" pitchFamily="34" charset="0"/>
                </a:rPr>
                <a:t>Humans </a:t>
              </a:r>
              <a:r>
                <a:rPr lang="en-GB" sz="1800" b="1" dirty="0">
                  <a:solidFill>
                    <a:schemeClr val="accent4"/>
                  </a:solidFill>
                  <a:latin typeface="Arial" panose="020B0604020202020204" pitchFamily="34" charset="0"/>
                  <a:cs typeface="Arial" panose="020B0604020202020204" pitchFamily="34" charset="0"/>
                </a:rPr>
                <a:t>take</a:t>
              </a:r>
              <a:r>
                <a:rPr lang="en-GB" sz="1800" b="1" dirty="0">
                  <a:solidFill>
                    <a:schemeClr val="bg1"/>
                  </a:solidFill>
                  <a:latin typeface="Arial" panose="020B0604020202020204" pitchFamily="34" charset="0"/>
                  <a:cs typeface="Arial" panose="020B0604020202020204" pitchFamily="34" charset="0"/>
                </a:rPr>
                <a:t> raw materials to </a:t>
              </a:r>
              <a:r>
                <a:rPr lang="en-GB" sz="1800" b="1" dirty="0">
                  <a:solidFill>
                    <a:schemeClr val="accent4"/>
                  </a:solidFill>
                  <a:latin typeface="Arial" panose="020B0604020202020204" pitchFamily="34" charset="0"/>
                  <a:cs typeface="Arial" panose="020B0604020202020204" pitchFamily="34" charset="0"/>
                </a:rPr>
                <a:t>make</a:t>
              </a:r>
              <a:r>
                <a:rPr lang="en-GB" sz="1800" b="1" dirty="0">
                  <a:solidFill>
                    <a:schemeClr val="bg1"/>
                  </a:solidFill>
                  <a:latin typeface="Arial" panose="020B0604020202020204" pitchFamily="34" charset="0"/>
                  <a:cs typeface="Arial" panose="020B0604020202020204" pitchFamily="34" charset="0"/>
                </a:rPr>
                <a:t> products to </a:t>
              </a:r>
              <a:r>
                <a:rPr lang="en-GB" sz="1800" b="1" dirty="0">
                  <a:solidFill>
                    <a:schemeClr val="accent4"/>
                  </a:solidFill>
                  <a:latin typeface="Arial" panose="020B0604020202020204" pitchFamily="34" charset="0"/>
                  <a:cs typeface="Arial" panose="020B0604020202020204" pitchFamily="34" charset="0"/>
                </a:rPr>
                <a:t>use</a:t>
              </a:r>
              <a:r>
                <a:rPr lang="en-GB" sz="1800" b="1" dirty="0">
                  <a:solidFill>
                    <a:schemeClr val="bg1"/>
                  </a:solidFill>
                  <a:latin typeface="Arial" panose="020B0604020202020204" pitchFamily="34" charset="0"/>
                  <a:cs typeface="Arial" panose="020B0604020202020204" pitchFamily="34" charset="0"/>
                </a:rPr>
                <a:t> and throw away, resulting in a lot of </a:t>
              </a:r>
              <a:r>
                <a:rPr lang="en-GB" sz="1800" b="1" dirty="0">
                  <a:solidFill>
                    <a:schemeClr val="accent4"/>
                  </a:solidFill>
                  <a:latin typeface="Arial" panose="020B0604020202020204" pitchFamily="34" charset="0"/>
                  <a:cs typeface="Arial" panose="020B0604020202020204" pitchFamily="34" charset="0"/>
                </a:rPr>
                <a:t>waste.</a:t>
              </a:r>
            </a:p>
          </p:txBody>
        </p:sp>
      </p:grpSp>
      <p:grpSp>
        <p:nvGrpSpPr>
          <p:cNvPr id="2229" name="Green Sign Group">
            <a:extLst>
              <a:ext uri="{FF2B5EF4-FFF2-40B4-BE49-F238E27FC236}">
                <a16:creationId xmlns:a16="http://schemas.microsoft.com/office/drawing/2014/main" id="{09F6FBD2-732B-DAC3-F7D1-098EE8342E15}"/>
              </a:ext>
            </a:extLst>
          </p:cNvPr>
          <p:cNvGrpSpPr/>
          <p:nvPr/>
        </p:nvGrpSpPr>
        <p:grpSpPr>
          <a:xfrm>
            <a:off x="8563429" y="3767232"/>
            <a:ext cx="3177588" cy="3169021"/>
            <a:chOff x="8563429" y="3767232"/>
            <a:chExt cx="3177588" cy="3169021"/>
          </a:xfrm>
        </p:grpSpPr>
        <p:sp>
          <p:nvSpPr>
            <p:cNvPr id="2227" name="RH Post">
              <a:extLst>
                <a:ext uri="{FF2B5EF4-FFF2-40B4-BE49-F238E27FC236}">
                  <a16:creationId xmlns:a16="http://schemas.microsoft.com/office/drawing/2014/main" id="{923E0A6E-9389-BBE8-6170-DC5D3257CF85}"/>
                </a:ext>
              </a:extLst>
            </p:cNvPr>
            <p:cNvSpPr/>
            <p:nvPr/>
          </p:nvSpPr>
          <p:spPr>
            <a:xfrm>
              <a:off x="11006993" y="5329590"/>
              <a:ext cx="213123" cy="1600465"/>
            </a:xfrm>
            <a:prstGeom prst="rect">
              <a:avLst/>
            </a:prstGeom>
            <a:gradFill flip="none" rotWithShape="1">
              <a:gsLst>
                <a:gs pos="0">
                  <a:schemeClr val="bg1">
                    <a:lumMod val="65000"/>
                  </a:schemeClr>
                </a:gs>
                <a:gs pos="50000">
                  <a:schemeClr val="bg1">
                    <a:lumMod val="75000"/>
                  </a:schemeClr>
                </a:gs>
                <a:gs pos="100000">
                  <a:schemeClr val="bg1">
                    <a:lumMod val="95000"/>
                  </a:schemeClr>
                </a:gs>
              </a:gsLst>
              <a:lin ang="10800000" scaled="1"/>
              <a:tileRect/>
            </a:gra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28" name="LH Post">
              <a:extLst>
                <a:ext uri="{FF2B5EF4-FFF2-40B4-BE49-F238E27FC236}">
                  <a16:creationId xmlns:a16="http://schemas.microsoft.com/office/drawing/2014/main" id="{FADAA80B-7892-9ADB-F8E0-F56B61EC0A42}"/>
                </a:ext>
              </a:extLst>
            </p:cNvPr>
            <p:cNvSpPr/>
            <p:nvPr/>
          </p:nvSpPr>
          <p:spPr>
            <a:xfrm>
              <a:off x="9122373" y="5335788"/>
              <a:ext cx="213123" cy="1600465"/>
            </a:xfrm>
            <a:prstGeom prst="rect">
              <a:avLst/>
            </a:prstGeom>
            <a:gradFill flip="none" rotWithShape="1">
              <a:gsLst>
                <a:gs pos="0">
                  <a:schemeClr val="bg1">
                    <a:lumMod val="65000"/>
                  </a:schemeClr>
                </a:gs>
                <a:gs pos="50000">
                  <a:schemeClr val="bg1">
                    <a:lumMod val="75000"/>
                  </a:schemeClr>
                </a:gs>
                <a:gs pos="100000">
                  <a:schemeClr val="bg1">
                    <a:lumMod val="95000"/>
                  </a:schemeClr>
                </a:gs>
              </a:gsLst>
              <a:lin ang="10800000" scaled="1"/>
              <a:tileRect/>
            </a:gra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21" name="Green Rectangle">
              <a:extLst>
                <a:ext uri="{FF2B5EF4-FFF2-40B4-BE49-F238E27FC236}">
                  <a16:creationId xmlns:a16="http://schemas.microsoft.com/office/drawing/2014/main" id="{F2FAF44F-E192-CBD1-CEC9-10BD0C679AAE}"/>
                </a:ext>
              </a:extLst>
            </p:cNvPr>
            <p:cNvSpPr>
              <a:spLocks noChangeArrowheads="1"/>
            </p:cNvSpPr>
            <p:nvPr/>
          </p:nvSpPr>
          <p:spPr bwMode="auto">
            <a:xfrm>
              <a:off x="8563429" y="3767232"/>
              <a:ext cx="3177588" cy="1665387"/>
            </a:xfrm>
            <a:prstGeom prst="rect">
              <a:avLst/>
            </a:prstGeom>
            <a:solidFill>
              <a:schemeClr val="accent6">
                <a:lumMod val="75000"/>
              </a:schemeClr>
            </a:solidFill>
            <a:ln>
              <a:noFill/>
            </a:ln>
            <a:effectLst>
              <a:outerShdw blurRad="38100" dist="50800" dir="42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2" name="White Border">
              <a:extLst>
                <a:ext uri="{FF2B5EF4-FFF2-40B4-BE49-F238E27FC236}">
                  <a16:creationId xmlns:a16="http://schemas.microsoft.com/office/drawing/2014/main" id="{FC2D21BD-5B9A-6FC0-A7D1-30DBAAB9F3C4}"/>
                </a:ext>
              </a:extLst>
            </p:cNvPr>
            <p:cNvSpPr>
              <a:spLocks noEditPoints="1"/>
            </p:cNvSpPr>
            <p:nvPr/>
          </p:nvSpPr>
          <p:spPr bwMode="auto">
            <a:xfrm>
              <a:off x="8600122" y="3799693"/>
              <a:ext cx="3113009" cy="1600465"/>
            </a:xfrm>
            <a:custGeom>
              <a:avLst/>
              <a:gdLst>
                <a:gd name="T0" fmla="*/ 1080 w 1100"/>
                <a:gd name="T1" fmla="*/ 0 h 587"/>
                <a:gd name="T2" fmla="*/ 20 w 1100"/>
                <a:gd name="T3" fmla="*/ 0 h 587"/>
                <a:gd name="T4" fmla="*/ 0 w 1100"/>
                <a:gd name="T5" fmla="*/ 20 h 587"/>
                <a:gd name="T6" fmla="*/ 0 w 1100"/>
                <a:gd name="T7" fmla="*/ 567 h 587"/>
                <a:gd name="T8" fmla="*/ 20 w 1100"/>
                <a:gd name="T9" fmla="*/ 587 h 587"/>
                <a:gd name="T10" fmla="*/ 1080 w 1100"/>
                <a:gd name="T11" fmla="*/ 587 h 587"/>
                <a:gd name="T12" fmla="*/ 1100 w 1100"/>
                <a:gd name="T13" fmla="*/ 567 h 587"/>
                <a:gd name="T14" fmla="*/ 1100 w 1100"/>
                <a:gd name="T15" fmla="*/ 20 h 587"/>
                <a:gd name="T16" fmla="*/ 1080 w 1100"/>
                <a:gd name="T17" fmla="*/ 0 h 587"/>
                <a:gd name="T18" fmla="*/ 1086 w 1100"/>
                <a:gd name="T19" fmla="*/ 558 h 587"/>
                <a:gd name="T20" fmla="*/ 1067 w 1100"/>
                <a:gd name="T21" fmla="*/ 577 h 587"/>
                <a:gd name="T22" fmla="*/ 33 w 1100"/>
                <a:gd name="T23" fmla="*/ 577 h 587"/>
                <a:gd name="T24" fmla="*/ 14 w 1100"/>
                <a:gd name="T25" fmla="*/ 558 h 587"/>
                <a:gd name="T26" fmla="*/ 14 w 1100"/>
                <a:gd name="T27" fmla="*/ 30 h 587"/>
                <a:gd name="T28" fmla="*/ 33 w 1100"/>
                <a:gd name="T29" fmla="*/ 11 h 587"/>
                <a:gd name="T30" fmla="*/ 1067 w 1100"/>
                <a:gd name="T31" fmla="*/ 11 h 587"/>
                <a:gd name="T32" fmla="*/ 1086 w 1100"/>
                <a:gd name="T33" fmla="*/ 30 h 587"/>
                <a:gd name="T34" fmla="*/ 1086 w 1100"/>
                <a:gd name="T35" fmla="*/ 558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0" h="587">
                  <a:moveTo>
                    <a:pt x="1080" y="0"/>
                  </a:moveTo>
                  <a:cubicBezTo>
                    <a:pt x="20" y="0"/>
                    <a:pt x="20" y="0"/>
                    <a:pt x="20" y="0"/>
                  </a:cubicBezTo>
                  <a:cubicBezTo>
                    <a:pt x="9" y="0"/>
                    <a:pt x="0" y="9"/>
                    <a:pt x="0" y="20"/>
                  </a:cubicBezTo>
                  <a:cubicBezTo>
                    <a:pt x="0" y="567"/>
                    <a:pt x="0" y="567"/>
                    <a:pt x="0" y="567"/>
                  </a:cubicBezTo>
                  <a:cubicBezTo>
                    <a:pt x="0" y="578"/>
                    <a:pt x="9" y="587"/>
                    <a:pt x="20" y="587"/>
                  </a:cubicBezTo>
                  <a:cubicBezTo>
                    <a:pt x="1080" y="587"/>
                    <a:pt x="1080" y="587"/>
                    <a:pt x="1080" y="587"/>
                  </a:cubicBezTo>
                  <a:cubicBezTo>
                    <a:pt x="1091" y="587"/>
                    <a:pt x="1100" y="578"/>
                    <a:pt x="1100" y="567"/>
                  </a:cubicBezTo>
                  <a:cubicBezTo>
                    <a:pt x="1100" y="20"/>
                    <a:pt x="1100" y="20"/>
                    <a:pt x="1100" y="20"/>
                  </a:cubicBezTo>
                  <a:cubicBezTo>
                    <a:pt x="1100" y="9"/>
                    <a:pt x="1091" y="0"/>
                    <a:pt x="1080" y="0"/>
                  </a:cubicBezTo>
                  <a:close/>
                  <a:moveTo>
                    <a:pt x="1086" y="558"/>
                  </a:moveTo>
                  <a:cubicBezTo>
                    <a:pt x="1086" y="568"/>
                    <a:pt x="1078" y="577"/>
                    <a:pt x="1067" y="577"/>
                  </a:cubicBezTo>
                  <a:cubicBezTo>
                    <a:pt x="33" y="577"/>
                    <a:pt x="33" y="577"/>
                    <a:pt x="33" y="577"/>
                  </a:cubicBezTo>
                  <a:cubicBezTo>
                    <a:pt x="22" y="577"/>
                    <a:pt x="14" y="568"/>
                    <a:pt x="14" y="558"/>
                  </a:cubicBezTo>
                  <a:cubicBezTo>
                    <a:pt x="14" y="30"/>
                    <a:pt x="14" y="30"/>
                    <a:pt x="14" y="30"/>
                  </a:cubicBezTo>
                  <a:cubicBezTo>
                    <a:pt x="14" y="19"/>
                    <a:pt x="22" y="11"/>
                    <a:pt x="33" y="11"/>
                  </a:cubicBezTo>
                  <a:cubicBezTo>
                    <a:pt x="1067" y="11"/>
                    <a:pt x="1067" y="11"/>
                    <a:pt x="1067" y="11"/>
                  </a:cubicBezTo>
                  <a:cubicBezTo>
                    <a:pt x="1078" y="11"/>
                    <a:pt x="1086" y="19"/>
                    <a:pt x="1086" y="30"/>
                  </a:cubicBezTo>
                  <a:lnTo>
                    <a:pt x="1086" y="5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3" name="Screws">
              <a:extLst>
                <a:ext uri="{FF2B5EF4-FFF2-40B4-BE49-F238E27FC236}">
                  <a16:creationId xmlns:a16="http://schemas.microsoft.com/office/drawing/2014/main" id="{32C12799-20AD-992B-751C-4CCD1E3666C3}"/>
                </a:ext>
              </a:extLst>
            </p:cNvPr>
            <p:cNvSpPr>
              <a:spLocks noEditPoints="1"/>
            </p:cNvSpPr>
            <p:nvPr/>
          </p:nvSpPr>
          <p:spPr bwMode="auto">
            <a:xfrm>
              <a:off x="8682313" y="3863203"/>
              <a:ext cx="2961835" cy="1466387"/>
            </a:xfrm>
            <a:custGeom>
              <a:avLst/>
              <a:gdLst>
                <a:gd name="T0" fmla="*/ 6 w 1047"/>
                <a:gd name="T1" fmla="*/ 521 h 538"/>
                <a:gd name="T2" fmla="*/ 3 w 1047"/>
                <a:gd name="T3" fmla="*/ 532 h 538"/>
                <a:gd name="T4" fmla="*/ 14 w 1047"/>
                <a:gd name="T5" fmla="*/ 535 h 538"/>
                <a:gd name="T6" fmla="*/ 17 w 1047"/>
                <a:gd name="T7" fmla="*/ 524 h 538"/>
                <a:gd name="T8" fmla="*/ 6 w 1047"/>
                <a:gd name="T9" fmla="*/ 521 h 538"/>
                <a:gd name="T10" fmla="*/ 6 w 1047"/>
                <a:gd name="T11" fmla="*/ 2 h 538"/>
                <a:gd name="T12" fmla="*/ 3 w 1047"/>
                <a:gd name="T13" fmla="*/ 14 h 538"/>
                <a:gd name="T14" fmla="*/ 14 w 1047"/>
                <a:gd name="T15" fmla="*/ 17 h 538"/>
                <a:gd name="T16" fmla="*/ 17 w 1047"/>
                <a:gd name="T17" fmla="*/ 5 h 538"/>
                <a:gd name="T18" fmla="*/ 6 w 1047"/>
                <a:gd name="T19" fmla="*/ 2 h 538"/>
                <a:gd name="T20" fmla="*/ 1041 w 1047"/>
                <a:gd name="T21" fmla="*/ 17 h 538"/>
                <a:gd name="T22" fmla="*/ 1044 w 1047"/>
                <a:gd name="T23" fmla="*/ 5 h 538"/>
                <a:gd name="T24" fmla="*/ 1033 w 1047"/>
                <a:gd name="T25" fmla="*/ 2 h 538"/>
                <a:gd name="T26" fmla="*/ 1030 w 1047"/>
                <a:gd name="T27" fmla="*/ 14 h 538"/>
                <a:gd name="T28" fmla="*/ 1041 w 1047"/>
                <a:gd name="T29" fmla="*/ 17 h 538"/>
                <a:gd name="T30" fmla="*/ 1041 w 1047"/>
                <a:gd name="T31" fmla="*/ 535 h 538"/>
                <a:gd name="T32" fmla="*/ 1044 w 1047"/>
                <a:gd name="T33" fmla="*/ 524 h 538"/>
                <a:gd name="T34" fmla="*/ 1033 w 1047"/>
                <a:gd name="T35" fmla="*/ 521 h 538"/>
                <a:gd name="T36" fmla="*/ 1030 w 1047"/>
                <a:gd name="T37" fmla="*/ 532 h 538"/>
                <a:gd name="T38" fmla="*/ 1041 w 1047"/>
                <a:gd name="T39" fmla="*/ 53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7" h="538">
                  <a:moveTo>
                    <a:pt x="6" y="521"/>
                  </a:moveTo>
                  <a:cubicBezTo>
                    <a:pt x="2" y="523"/>
                    <a:pt x="0" y="528"/>
                    <a:pt x="3" y="532"/>
                  </a:cubicBezTo>
                  <a:cubicBezTo>
                    <a:pt x="5" y="536"/>
                    <a:pt x="10" y="538"/>
                    <a:pt x="14" y="535"/>
                  </a:cubicBezTo>
                  <a:cubicBezTo>
                    <a:pt x="18" y="533"/>
                    <a:pt x="20" y="528"/>
                    <a:pt x="17" y="524"/>
                  </a:cubicBezTo>
                  <a:cubicBezTo>
                    <a:pt x="15" y="520"/>
                    <a:pt x="10" y="519"/>
                    <a:pt x="6" y="521"/>
                  </a:cubicBezTo>
                  <a:close/>
                  <a:moveTo>
                    <a:pt x="6" y="2"/>
                  </a:moveTo>
                  <a:cubicBezTo>
                    <a:pt x="2" y="5"/>
                    <a:pt x="0" y="10"/>
                    <a:pt x="3" y="14"/>
                  </a:cubicBezTo>
                  <a:cubicBezTo>
                    <a:pt x="5" y="18"/>
                    <a:pt x="10" y="19"/>
                    <a:pt x="14" y="17"/>
                  </a:cubicBezTo>
                  <a:cubicBezTo>
                    <a:pt x="18" y="15"/>
                    <a:pt x="20" y="9"/>
                    <a:pt x="17" y="5"/>
                  </a:cubicBezTo>
                  <a:cubicBezTo>
                    <a:pt x="15" y="1"/>
                    <a:pt x="10" y="0"/>
                    <a:pt x="6" y="2"/>
                  </a:cubicBezTo>
                  <a:close/>
                  <a:moveTo>
                    <a:pt x="1041" y="17"/>
                  </a:moveTo>
                  <a:cubicBezTo>
                    <a:pt x="1045" y="15"/>
                    <a:pt x="1047" y="9"/>
                    <a:pt x="1044" y="5"/>
                  </a:cubicBezTo>
                  <a:cubicBezTo>
                    <a:pt x="1042" y="1"/>
                    <a:pt x="1037" y="0"/>
                    <a:pt x="1033" y="2"/>
                  </a:cubicBezTo>
                  <a:cubicBezTo>
                    <a:pt x="1029" y="5"/>
                    <a:pt x="1028" y="10"/>
                    <a:pt x="1030" y="14"/>
                  </a:cubicBezTo>
                  <a:cubicBezTo>
                    <a:pt x="1032" y="18"/>
                    <a:pt x="1037" y="19"/>
                    <a:pt x="1041" y="17"/>
                  </a:cubicBezTo>
                  <a:close/>
                  <a:moveTo>
                    <a:pt x="1041" y="535"/>
                  </a:moveTo>
                  <a:cubicBezTo>
                    <a:pt x="1045" y="533"/>
                    <a:pt x="1047" y="528"/>
                    <a:pt x="1044" y="524"/>
                  </a:cubicBezTo>
                  <a:cubicBezTo>
                    <a:pt x="1042" y="520"/>
                    <a:pt x="1037" y="519"/>
                    <a:pt x="1033" y="521"/>
                  </a:cubicBezTo>
                  <a:cubicBezTo>
                    <a:pt x="1029" y="523"/>
                    <a:pt x="1028" y="528"/>
                    <a:pt x="1030" y="532"/>
                  </a:cubicBezTo>
                  <a:cubicBezTo>
                    <a:pt x="1032" y="536"/>
                    <a:pt x="1037" y="538"/>
                    <a:pt x="1041" y="535"/>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4" name="Text">
              <a:extLst>
                <a:ext uri="{FF2B5EF4-FFF2-40B4-BE49-F238E27FC236}">
                  <a16:creationId xmlns:a16="http://schemas.microsoft.com/office/drawing/2014/main" id="{4B374174-0D77-00E6-2D8A-27CCA1999CCE}"/>
                </a:ext>
              </a:extLst>
            </p:cNvPr>
            <p:cNvSpPr txBox="1"/>
            <p:nvPr/>
          </p:nvSpPr>
          <p:spPr>
            <a:xfrm>
              <a:off x="8732362" y="3858144"/>
              <a:ext cx="2846662" cy="1477328"/>
            </a:xfrm>
            <a:prstGeom prst="rect">
              <a:avLst/>
            </a:prstGeom>
            <a:noFill/>
          </p:spPr>
          <p:txBody>
            <a:bodyPr wrap="square">
              <a:spAutoFit/>
            </a:bodyPr>
            <a:lstStyle/>
            <a:p>
              <a:pPr algn="ctr"/>
              <a:r>
                <a:rPr lang="en-GB" sz="1800" b="1">
                  <a:solidFill>
                    <a:schemeClr val="bg1"/>
                  </a:solidFill>
                  <a:latin typeface="Arial" panose="020B0604020202020204" pitchFamily="34" charset="0"/>
                  <a:cs typeface="Arial" panose="020B0604020202020204" pitchFamily="34" charset="0"/>
                </a:rPr>
                <a:t>Minimal </a:t>
              </a:r>
              <a:r>
                <a:rPr lang="en-GB" sz="1800" b="1">
                  <a:solidFill>
                    <a:srgbClr val="FFFF00"/>
                  </a:solidFill>
                  <a:latin typeface="Arial" panose="020B0604020202020204" pitchFamily="34" charset="0"/>
                  <a:cs typeface="Arial" panose="020B0604020202020204" pitchFamily="34" charset="0"/>
                </a:rPr>
                <a:t>recycling</a:t>
              </a:r>
              <a:r>
                <a:rPr lang="en-GB" sz="1800" b="1">
                  <a:solidFill>
                    <a:schemeClr val="bg1"/>
                  </a:solidFill>
                  <a:latin typeface="Arial" panose="020B0604020202020204" pitchFamily="34" charset="0"/>
                  <a:cs typeface="Arial" panose="020B0604020202020204" pitchFamily="34" charset="0"/>
                </a:rPr>
                <a:t> is carried out, meaning that some materials can be re-used to make new products.</a:t>
              </a:r>
              <a:endParaRPr lang="en-GB" sz="1800" b="1">
                <a:solidFill>
                  <a:schemeClr val="accent4"/>
                </a:solidFill>
                <a:latin typeface="Arial" panose="020B0604020202020204" pitchFamily="34" charset="0"/>
                <a:cs typeface="Arial" panose="020B0604020202020204" pitchFamily="34" charset="0"/>
              </a:endParaRPr>
            </a:p>
          </p:txBody>
        </p:sp>
      </p:grpSp>
      <p:grpSp>
        <p:nvGrpSpPr>
          <p:cNvPr id="2239" name="Warning Sign Group">
            <a:extLst>
              <a:ext uri="{FF2B5EF4-FFF2-40B4-BE49-F238E27FC236}">
                <a16:creationId xmlns:a16="http://schemas.microsoft.com/office/drawing/2014/main" id="{89978F1B-93BF-21DB-C773-0E00A32D9446}"/>
              </a:ext>
            </a:extLst>
          </p:cNvPr>
          <p:cNvGrpSpPr/>
          <p:nvPr/>
        </p:nvGrpSpPr>
        <p:grpSpPr>
          <a:xfrm>
            <a:off x="4423801" y="2411912"/>
            <a:ext cx="3160185" cy="2700392"/>
            <a:chOff x="4546018" y="2572962"/>
            <a:chExt cx="2773642" cy="2438786"/>
          </a:xfrm>
        </p:grpSpPr>
        <p:grpSp>
          <p:nvGrpSpPr>
            <p:cNvPr id="2231" name="Triangle Sign">
              <a:extLst>
                <a:ext uri="{FF2B5EF4-FFF2-40B4-BE49-F238E27FC236}">
                  <a16:creationId xmlns:a16="http://schemas.microsoft.com/office/drawing/2014/main" id="{E16E1B97-FA0D-2DC3-BEF6-235C5FC814B8}"/>
                </a:ext>
              </a:extLst>
            </p:cNvPr>
            <p:cNvGrpSpPr>
              <a:grpSpLocks noChangeAspect="1"/>
            </p:cNvGrpSpPr>
            <p:nvPr/>
          </p:nvGrpSpPr>
          <p:grpSpPr bwMode="auto">
            <a:xfrm>
              <a:off x="4546018" y="2572962"/>
              <a:ext cx="2773642" cy="2438786"/>
              <a:chOff x="6211" y="387"/>
              <a:chExt cx="1375" cy="1209"/>
            </a:xfrm>
          </p:grpSpPr>
          <p:sp>
            <p:nvSpPr>
              <p:cNvPr id="2232" name="Freeform 159">
                <a:extLst>
                  <a:ext uri="{FF2B5EF4-FFF2-40B4-BE49-F238E27FC236}">
                    <a16:creationId xmlns:a16="http://schemas.microsoft.com/office/drawing/2014/main" id="{4AD849D9-6F62-C709-2BDC-93A6F8DE1C99}"/>
                  </a:ext>
                </a:extLst>
              </p:cNvPr>
              <p:cNvSpPr>
                <a:spLocks/>
              </p:cNvSpPr>
              <p:nvPr/>
            </p:nvSpPr>
            <p:spPr bwMode="auto">
              <a:xfrm>
                <a:off x="6211" y="387"/>
                <a:ext cx="1375" cy="1209"/>
              </a:xfrm>
              <a:custGeom>
                <a:avLst/>
                <a:gdLst>
                  <a:gd name="T0" fmla="*/ 257 w 579"/>
                  <a:gd name="T1" fmla="*/ 19 h 509"/>
                  <a:gd name="T2" fmla="*/ 7 w 579"/>
                  <a:gd name="T3" fmla="*/ 453 h 509"/>
                  <a:gd name="T4" fmla="*/ 7 w 579"/>
                  <a:gd name="T5" fmla="*/ 490 h 509"/>
                  <a:gd name="T6" fmla="*/ 39 w 579"/>
                  <a:gd name="T7" fmla="*/ 509 h 509"/>
                  <a:gd name="T8" fmla="*/ 540 w 579"/>
                  <a:gd name="T9" fmla="*/ 509 h 509"/>
                  <a:gd name="T10" fmla="*/ 572 w 579"/>
                  <a:gd name="T11" fmla="*/ 490 h 509"/>
                  <a:gd name="T12" fmla="*/ 572 w 579"/>
                  <a:gd name="T13" fmla="*/ 453 h 509"/>
                  <a:gd name="T14" fmla="*/ 322 w 579"/>
                  <a:gd name="T15" fmla="*/ 19 h 509"/>
                  <a:gd name="T16" fmla="*/ 290 w 579"/>
                  <a:gd name="T17" fmla="*/ 0 h 509"/>
                  <a:gd name="T18" fmla="*/ 257 w 579"/>
                  <a:gd name="T19" fmla="*/ 19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9" h="509">
                    <a:moveTo>
                      <a:pt x="257" y="19"/>
                    </a:moveTo>
                    <a:cubicBezTo>
                      <a:pt x="7" y="453"/>
                      <a:pt x="7" y="453"/>
                      <a:pt x="7" y="453"/>
                    </a:cubicBezTo>
                    <a:cubicBezTo>
                      <a:pt x="0" y="464"/>
                      <a:pt x="0" y="479"/>
                      <a:pt x="7" y="490"/>
                    </a:cubicBezTo>
                    <a:cubicBezTo>
                      <a:pt x="13" y="502"/>
                      <a:pt x="26" y="509"/>
                      <a:pt x="39" y="509"/>
                    </a:cubicBezTo>
                    <a:cubicBezTo>
                      <a:pt x="540" y="509"/>
                      <a:pt x="540" y="509"/>
                      <a:pt x="540" y="509"/>
                    </a:cubicBezTo>
                    <a:cubicBezTo>
                      <a:pt x="553" y="509"/>
                      <a:pt x="566" y="502"/>
                      <a:pt x="572" y="490"/>
                    </a:cubicBezTo>
                    <a:cubicBezTo>
                      <a:pt x="579" y="479"/>
                      <a:pt x="579" y="464"/>
                      <a:pt x="572" y="453"/>
                    </a:cubicBezTo>
                    <a:cubicBezTo>
                      <a:pt x="322" y="19"/>
                      <a:pt x="322" y="19"/>
                      <a:pt x="322" y="19"/>
                    </a:cubicBezTo>
                    <a:cubicBezTo>
                      <a:pt x="315" y="8"/>
                      <a:pt x="303" y="0"/>
                      <a:pt x="290" y="0"/>
                    </a:cubicBezTo>
                    <a:cubicBezTo>
                      <a:pt x="276" y="0"/>
                      <a:pt x="264" y="8"/>
                      <a:pt x="257" y="19"/>
                    </a:cubicBezTo>
                  </a:path>
                </a:pathLst>
              </a:custGeom>
              <a:gradFill>
                <a:gsLst>
                  <a:gs pos="99000">
                    <a:schemeClr val="bg1">
                      <a:lumMod val="85000"/>
                    </a:schemeClr>
                  </a:gs>
                  <a:gs pos="0">
                    <a:schemeClr val="bg1"/>
                  </a:gs>
                </a:gsLst>
                <a:lin ang="5400000" scaled="0"/>
              </a:gradFill>
              <a:ln>
                <a:noFill/>
              </a:ln>
              <a:effectLst>
                <a:outerShdw blurRad="38100" dist="50800" dir="36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3" name="Freeform 160">
                <a:extLst>
                  <a:ext uri="{FF2B5EF4-FFF2-40B4-BE49-F238E27FC236}">
                    <a16:creationId xmlns:a16="http://schemas.microsoft.com/office/drawing/2014/main" id="{BCE36D00-B378-35CF-696F-D189F9B43AFF}"/>
                  </a:ext>
                </a:extLst>
              </p:cNvPr>
              <p:cNvSpPr>
                <a:spLocks noEditPoints="1"/>
              </p:cNvSpPr>
              <p:nvPr/>
            </p:nvSpPr>
            <p:spPr bwMode="auto">
              <a:xfrm>
                <a:off x="6259" y="432"/>
                <a:ext cx="1282" cy="1119"/>
              </a:xfrm>
              <a:custGeom>
                <a:avLst/>
                <a:gdLst>
                  <a:gd name="T0" fmla="*/ 536 w 540"/>
                  <a:gd name="T1" fmla="*/ 443 h 471"/>
                  <a:gd name="T2" fmla="*/ 286 w 540"/>
                  <a:gd name="T3" fmla="*/ 9 h 471"/>
                  <a:gd name="T4" fmla="*/ 270 w 540"/>
                  <a:gd name="T5" fmla="*/ 0 h 471"/>
                  <a:gd name="T6" fmla="*/ 253 w 540"/>
                  <a:gd name="T7" fmla="*/ 9 h 471"/>
                  <a:gd name="T8" fmla="*/ 3 w 540"/>
                  <a:gd name="T9" fmla="*/ 443 h 471"/>
                  <a:gd name="T10" fmla="*/ 3 w 540"/>
                  <a:gd name="T11" fmla="*/ 462 h 471"/>
                  <a:gd name="T12" fmla="*/ 19 w 540"/>
                  <a:gd name="T13" fmla="*/ 471 h 471"/>
                  <a:gd name="T14" fmla="*/ 520 w 540"/>
                  <a:gd name="T15" fmla="*/ 471 h 471"/>
                  <a:gd name="T16" fmla="*/ 536 w 540"/>
                  <a:gd name="T17" fmla="*/ 462 h 471"/>
                  <a:gd name="T18" fmla="*/ 536 w 540"/>
                  <a:gd name="T19" fmla="*/ 443 h 471"/>
                  <a:gd name="T20" fmla="*/ 19 w 540"/>
                  <a:gd name="T21" fmla="*/ 453 h 471"/>
                  <a:gd name="T22" fmla="*/ 270 w 540"/>
                  <a:gd name="T23" fmla="*/ 19 h 471"/>
                  <a:gd name="T24" fmla="*/ 520 w 540"/>
                  <a:gd name="T25" fmla="*/ 453 h 471"/>
                  <a:gd name="T26" fmla="*/ 19 w 540"/>
                  <a:gd name="T27" fmla="*/ 453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0" h="471">
                    <a:moveTo>
                      <a:pt x="536" y="443"/>
                    </a:moveTo>
                    <a:cubicBezTo>
                      <a:pt x="286" y="9"/>
                      <a:pt x="286" y="9"/>
                      <a:pt x="286" y="9"/>
                    </a:cubicBezTo>
                    <a:cubicBezTo>
                      <a:pt x="282" y="4"/>
                      <a:pt x="276" y="0"/>
                      <a:pt x="270" y="0"/>
                    </a:cubicBezTo>
                    <a:cubicBezTo>
                      <a:pt x="263" y="0"/>
                      <a:pt x="257" y="4"/>
                      <a:pt x="253" y="9"/>
                    </a:cubicBezTo>
                    <a:cubicBezTo>
                      <a:pt x="3" y="443"/>
                      <a:pt x="3" y="443"/>
                      <a:pt x="3" y="443"/>
                    </a:cubicBezTo>
                    <a:cubicBezTo>
                      <a:pt x="0" y="449"/>
                      <a:pt x="0" y="456"/>
                      <a:pt x="3" y="462"/>
                    </a:cubicBezTo>
                    <a:cubicBezTo>
                      <a:pt x="6" y="468"/>
                      <a:pt x="12" y="471"/>
                      <a:pt x="19" y="471"/>
                    </a:cubicBezTo>
                    <a:cubicBezTo>
                      <a:pt x="520" y="471"/>
                      <a:pt x="520" y="471"/>
                      <a:pt x="520" y="471"/>
                    </a:cubicBezTo>
                    <a:cubicBezTo>
                      <a:pt x="527" y="471"/>
                      <a:pt x="533" y="468"/>
                      <a:pt x="536" y="462"/>
                    </a:cubicBezTo>
                    <a:cubicBezTo>
                      <a:pt x="540" y="456"/>
                      <a:pt x="540" y="449"/>
                      <a:pt x="536" y="443"/>
                    </a:cubicBezTo>
                    <a:moveTo>
                      <a:pt x="19" y="453"/>
                    </a:moveTo>
                    <a:cubicBezTo>
                      <a:pt x="270" y="19"/>
                      <a:pt x="270" y="19"/>
                      <a:pt x="270" y="19"/>
                    </a:cubicBezTo>
                    <a:cubicBezTo>
                      <a:pt x="520" y="453"/>
                      <a:pt x="520" y="453"/>
                      <a:pt x="520" y="453"/>
                    </a:cubicBezTo>
                    <a:cubicBezTo>
                      <a:pt x="19" y="453"/>
                      <a:pt x="19" y="453"/>
                      <a:pt x="19" y="453"/>
                    </a:cubicBezTo>
                  </a:path>
                </a:pathLst>
              </a:custGeom>
              <a:solidFill>
                <a:srgbClr val="ED1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4" name="Freeform 161">
                <a:extLst>
                  <a:ext uri="{FF2B5EF4-FFF2-40B4-BE49-F238E27FC236}">
                    <a16:creationId xmlns:a16="http://schemas.microsoft.com/office/drawing/2014/main" id="{81EFE917-49BA-C231-9214-CD6132A23FBE}"/>
                  </a:ext>
                </a:extLst>
              </p:cNvPr>
              <p:cNvSpPr>
                <a:spLocks/>
              </p:cNvSpPr>
              <p:nvPr/>
            </p:nvSpPr>
            <p:spPr bwMode="auto">
              <a:xfrm>
                <a:off x="6879" y="1554"/>
                <a:ext cx="40" cy="38"/>
              </a:xfrm>
              <a:custGeom>
                <a:avLst/>
                <a:gdLst>
                  <a:gd name="T0" fmla="*/ 8 w 17"/>
                  <a:gd name="T1" fmla="*/ 0 h 16"/>
                  <a:gd name="T2" fmla="*/ 1 w 17"/>
                  <a:gd name="T3" fmla="*/ 6 h 16"/>
                  <a:gd name="T4" fmla="*/ 6 w 17"/>
                  <a:gd name="T5" fmla="*/ 16 h 16"/>
                  <a:gd name="T6" fmla="*/ 8 w 17"/>
                  <a:gd name="T7" fmla="*/ 16 h 16"/>
                  <a:gd name="T8" fmla="*/ 16 w 17"/>
                  <a:gd name="T9" fmla="*/ 11 h 16"/>
                  <a:gd name="T10" fmla="*/ 11 w 17"/>
                  <a:gd name="T11" fmla="*/ 1 h 16"/>
                  <a:gd name="T12" fmla="*/ 8 w 17"/>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7" h="16">
                    <a:moveTo>
                      <a:pt x="8" y="0"/>
                    </a:moveTo>
                    <a:cubicBezTo>
                      <a:pt x="5" y="0"/>
                      <a:pt x="2" y="3"/>
                      <a:pt x="1" y="6"/>
                    </a:cubicBezTo>
                    <a:cubicBezTo>
                      <a:pt x="0" y="10"/>
                      <a:pt x="2" y="15"/>
                      <a:pt x="6" y="16"/>
                    </a:cubicBezTo>
                    <a:cubicBezTo>
                      <a:pt x="7" y="16"/>
                      <a:pt x="8" y="16"/>
                      <a:pt x="8" y="16"/>
                    </a:cubicBezTo>
                    <a:cubicBezTo>
                      <a:pt x="12" y="16"/>
                      <a:pt x="15" y="14"/>
                      <a:pt x="16" y="11"/>
                    </a:cubicBezTo>
                    <a:cubicBezTo>
                      <a:pt x="17" y="6"/>
                      <a:pt x="15" y="2"/>
                      <a:pt x="11" y="1"/>
                    </a:cubicBezTo>
                    <a:cubicBezTo>
                      <a:pt x="10" y="1"/>
                      <a:pt x="9" y="0"/>
                      <a:pt x="8" y="0"/>
                    </a:cubicBezTo>
                  </a:path>
                </a:pathLst>
              </a:custGeom>
              <a:solidFill>
                <a:srgbClr val="60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5" name="Freeform 162">
                <a:extLst>
                  <a:ext uri="{FF2B5EF4-FFF2-40B4-BE49-F238E27FC236}">
                    <a16:creationId xmlns:a16="http://schemas.microsoft.com/office/drawing/2014/main" id="{F6CE2CA8-ADB0-C539-4630-B2ECBDAEDEEB}"/>
                  </a:ext>
                </a:extLst>
              </p:cNvPr>
              <p:cNvSpPr>
                <a:spLocks/>
              </p:cNvSpPr>
              <p:nvPr/>
            </p:nvSpPr>
            <p:spPr bwMode="auto">
              <a:xfrm>
                <a:off x="6876" y="505"/>
                <a:ext cx="43" cy="38"/>
              </a:xfrm>
              <a:custGeom>
                <a:avLst/>
                <a:gdLst>
                  <a:gd name="T0" fmla="*/ 9 w 18"/>
                  <a:gd name="T1" fmla="*/ 0 h 16"/>
                  <a:gd name="T2" fmla="*/ 5 w 18"/>
                  <a:gd name="T3" fmla="*/ 1 h 16"/>
                  <a:gd name="T4" fmla="*/ 3 w 18"/>
                  <a:gd name="T5" fmla="*/ 12 h 16"/>
                  <a:gd name="T6" fmla="*/ 9 w 18"/>
                  <a:gd name="T7" fmla="*/ 16 h 16"/>
                  <a:gd name="T8" fmla="*/ 14 w 18"/>
                  <a:gd name="T9" fmla="*/ 15 h 16"/>
                  <a:gd name="T10" fmla="*/ 16 w 18"/>
                  <a:gd name="T11" fmla="*/ 4 h 16"/>
                  <a:gd name="T12" fmla="*/ 9 w 18"/>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8" h="16">
                    <a:moveTo>
                      <a:pt x="9" y="0"/>
                    </a:moveTo>
                    <a:cubicBezTo>
                      <a:pt x="8" y="0"/>
                      <a:pt x="7" y="1"/>
                      <a:pt x="5" y="1"/>
                    </a:cubicBezTo>
                    <a:cubicBezTo>
                      <a:pt x="2" y="4"/>
                      <a:pt x="0" y="8"/>
                      <a:pt x="3" y="12"/>
                    </a:cubicBezTo>
                    <a:cubicBezTo>
                      <a:pt x="4" y="15"/>
                      <a:pt x="7" y="16"/>
                      <a:pt x="9" y="16"/>
                    </a:cubicBezTo>
                    <a:cubicBezTo>
                      <a:pt x="11" y="16"/>
                      <a:pt x="12" y="16"/>
                      <a:pt x="14" y="15"/>
                    </a:cubicBezTo>
                    <a:cubicBezTo>
                      <a:pt x="17" y="13"/>
                      <a:pt x="18" y="8"/>
                      <a:pt x="16" y="4"/>
                    </a:cubicBezTo>
                    <a:cubicBezTo>
                      <a:pt x="15" y="2"/>
                      <a:pt x="12" y="0"/>
                      <a:pt x="9" y="0"/>
                    </a:cubicBezTo>
                  </a:path>
                </a:pathLst>
              </a:custGeom>
              <a:solidFill>
                <a:srgbClr val="60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237" name="Text">
              <a:extLst>
                <a:ext uri="{FF2B5EF4-FFF2-40B4-BE49-F238E27FC236}">
                  <a16:creationId xmlns:a16="http://schemas.microsoft.com/office/drawing/2014/main" id="{CD94EEBD-AC1F-5171-4C30-A892E1210B5E}"/>
                </a:ext>
              </a:extLst>
            </p:cNvPr>
            <p:cNvSpPr txBox="1"/>
            <p:nvPr/>
          </p:nvSpPr>
          <p:spPr>
            <a:xfrm>
              <a:off x="4757319" y="3909428"/>
              <a:ext cx="2351037" cy="917269"/>
            </a:xfrm>
            <a:prstGeom prst="rect">
              <a:avLst/>
            </a:prstGeom>
            <a:noFill/>
          </p:spPr>
          <p:txBody>
            <a:bodyPr wrap="square">
              <a:spAutoFit/>
            </a:bodyPr>
            <a:lstStyle/>
            <a:p>
              <a:pPr algn="ctr"/>
              <a:r>
                <a:rPr lang="en-GB" sz="2000" b="1">
                  <a:solidFill>
                    <a:srgbClr val="FF0000"/>
                  </a:solidFill>
                  <a:latin typeface="Arial" panose="020B0604020202020204" pitchFamily="34" charset="0"/>
                  <a:cs typeface="Arial" panose="020B0604020202020204" pitchFamily="34" charset="0"/>
                </a:rPr>
                <a:t>WARNING!</a:t>
              </a:r>
              <a:br>
                <a:rPr lang="en-GB" sz="2000" b="1">
                  <a:latin typeface="Arial" panose="020B0604020202020204" pitchFamily="34" charset="0"/>
                  <a:cs typeface="Arial" panose="020B0604020202020204" pitchFamily="34" charset="0"/>
                </a:rPr>
              </a:br>
              <a:r>
                <a:rPr lang="en-GB" sz="2000" b="1">
                  <a:latin typeface="Arial" panose="020B0604020202020204" pitchFamily="34" charset="0"/>
                  <a:cs typeface="Arial" panose="020B0604020202020204" pitchFamily="34" charset="0"/>
                </a:rPr>
                <a:t>Raw materials </a:t>
              </a:r>
              <a:br>
                <a:rPr lang="en-GB" sz="2000" b="1">
                  <a:latin typeface="Arial" panose="020B0604020202020204" pitchFamily="34" charset="0"/>
                  <a:cs typeface="Arial" panose="020B0604020202020204" pitchFamily="34" charset="0"/>
                </a:rPr>
              </a:br>
              <a:r>
                <a:rPr lang="en-GB" sz="2000" b="1">
                  <a:latin typeface="Arial" panose="020B0604020202020204" pitchFamily="34" charset="0"/>
                  <a:cs typeface="Arial" panose="020B0604020202020204" pitchFamily="34" charset="0"/>
                </a:rPr>
                <a:t>are running out</a:t>
              </a:r>
            </a:p>
          </p:txBody>
        </p:sp>
        <p:sp>
          <p:nvSpPr>
            <p:cNvPr id="2238" name="Exclamation Mark">
              <a:extLst>
                <a:ext uri="{FF2B5EF4-FFF2-40B4-BE49-F238E27FC236}">
                  <a16:creationId xmlns:a16="http://schemas.microsoft.com/office/drawing/2014/main" id="{674AD6C9-2ADB-B666-770D-E464D5D0048B}"/>
                </a:ext>
              </a:extLst>
            </p:cNvPr>
            <p:cNvSpPr txBox="1"/>
            <p:nvPr/>
          </p:nvSpPr>
          <p:spPr>
            <a:xfrm>
              <a:off x="5162359" y="2916719"/>
              <a:ext cx="1545788" cy="1195228"/>
            </a:xfrm>
            <a:prstGeom prst="rect">
              <a:avLst/>
            </a:prstGeom>
            <a:noFill/>
          </p:spPr>
          <p:txBody>
            <a:bodyPr wrap="square" rtlCol="0">
              <a:spAutoFit/>
            </a:bodyPr>
            <a:lstStyle/>
            <a:p>
              <a:pPr algn="ctr"/>
              <a:r>
                <a:rPr lang="en-GB" sz="8000">
                  <a:latin typeface="Arial Black" panose="020B0A04020102020204" pitchFamily="34" charset="0"/>
                </a:rPr>
                <a:t>!</a:t>
              </a:r>
              <a:endParaRPr lang="en-GB" sz="7200">
                <a:latin typeface="Arial Black" panose="020B0A04020102020204" pitchFamily="34" charset="0"/>
              </a:endParaRPr>
            </a:p>
          </p:txBody>
        </p:sp>
      </p:grpSp>
    </p:spTree>
    <p:custDataLst>
      <p:tags r:id="rId1"/>
    </p:custDataLst>
    <p:extLst>
      <p:ext uri="{BB962C8B-B14F-4D97-AF65-F5344CB8AC3E}">
        <p14:creationId xmlns:p14="http://schemas.microsoft.com/office/powerpoint/2010/main" val="3548896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31"/>
                                        </p:tgtEl>
                                        <p:attrNameLst>
                                          <p:attrName>style.visibility</p:attrName>
                                        </p:attrNameLst>
                                      </p:cBhvr>
                                      <p:to>
                                        <p:strVal val="visible"/>
                                      </p:to>
                                    </p:set>
                                    <p:animEffect transition="in" filter="fade">
                                      <p:cBhvr>
                                        <p:cTn id="7" dur="500"/>
                                        <p:tgtEl>
                                          <p:spTgt spid="2131"/>
                                        </p:tgtEl>
                                      </p:cBhvr>
                                    </p:animEffect>
                                  </p:childTnLst>
                                </p:cTn>
                              </p:par>
                              <p:par>
                                <p:cTn id="8" presetID="10" presetClass="entr" presetSubtype="0" fill="hold" nodeType="withEffect">
                                  <p:stCondLst>
                                    <p:cond delay="0"/>
                                  </p:stCondLst>
                                  <p:childTnLst>
                                    <p:set>
                                      <p:cBhvr>
                                        <p:cTn id="9" dur="1" fill="hold">
                                          <p:stCondLst>
                                            <p:cond delay="0"/>
                                          </p:stCondLst>
                                        </p:cTn>
                                        <p:tgtEl>
                                          <p:spTgt spid="2206"/>
                                        </p:tgtEl>
                                        <p:attrNameLst>
                                          <p:attrName>style.visibility</p:attrName>
                                        </p:attrNameLst>
                                      </p:cBhvr>
                                      <p:to>
                                        <p:strVal val="visible"/>
                                      </p:to>
                                    </p:set>
                                    <p:animEffect transition="in" filter="fade">
                                      <p:cBhvr>
                                        <p:cTn id="10" dur="500"/>
                                        <p:tgtEl>
                                          <p:spTgt spid="220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02"/>
                                        </p:tgtEl>
                                        <p:attrNameLst>
                                          <p:attrName>style.visibility</p:attrName>
                                        </p:attrNameLst>
                                      </p:cBhvr>
                                      <p:to>
                                        <p:strVal val="visible"/>
                                      </p:to>
                                    </p:set>
                                    <p:animEffect transition="in" filter="fade">
                                      <p:cBhvr>
                                        <p:cTn id="13" dur="500"/>
                                        <p:tgtEl>
                                          <p:spTgt spid="220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203"/>
                                        </p:tgtEl>
                                        <p:attrNameLst>
                                          <p:attrName>style.visibility</p:attrName>
                                        </p:attrNameLst>
                                      </p:cBhvr>
                                      <p:to>
                                        <p:strVal val="visible"/>
                                      </p:to>
                                    </p:set>
                                    <p:animEffect transition="in" filter="fade">
                                      <p:cBhvr>
                                        <p:cTn id="16" dur="500"/>
                                        <p:tgtEl>
                                          <p:spTgt spid="220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nodeType="clickEffect">
                                  <p:stCondLst>
                                    <p:cond delay="0"/>
                                  </p:stCondLst>
                                  <p:childTnLst>
                                    <p:set>
                                      <p:cBhvr>
                                        <p:cTn id="20" dur="1" fill="hold">
                                          <p:stCondLst>
                                            <p:cond delay="0"/>
                                          </p:stCondLst>
                                        </p:cTn>
                                        <p:tgtEl>
                                          <p:spTgt spid="2132"/>
                                        </p:tgtEl>
                                        <p:attrNameLst>
                                          <p:attrName>style.visibility</p:attrName>
                                        </p:attrNameLst>
                                      </p:cBhvr>
                                      <p:to>
                                        <p:strVal val="visible"/>
                                      </p:to>
                                    </p:set>
                                    <p:anim calcmode="lin" valueType="num">
                                      <p:cBhvr additive="base">
                                        <p:cTn id="21" dur="500" fill="hold"/>
                                        <p:tgtEl>
                                          <p:spTgt spid="2132"/>
                                        </p:tgtEl>
                                        <p:attrNameLst>
                                          <p:attrName>ppt_x</p:attrName>
                                        </p:attrNameLst>
                                      </p:cBhvr>
                                      <p:tavLst>
                                        <p:tav tm="0">
                                          <p:val>
                                            <p:strVal val="1+#ppt_w/2"/>
                                          </p:val>
                                        </p:tav>
                                        <p:tav tm="100000">
                                          <p:val>
                                            <p:strVal val="#ppt_x"/>
                                          </p:val>
                                        </p:tav>
                                      </p:tavLst>
                                    </p:anim>
                                    <p:anim calcmode="lin" valueType="num">
                                      <p:cBhvr additive="base">
                                        <p:cTn id="22" dur="500" fill="hold"/>
                                        <p:tgtEl>
                                          <p:spTgt spid="2132"/>
                                        </p:tgtEl>
                                        <p:attrNameLst>
                                          <p:attrName>ppt_y</p:attrName>
                                        </p:attrNameLst>
                                      </p:cBhvr>
                                      <p:tavLst>
                                        <p:tav tm="0">
                                          <p:val>
                                            <p:strVal val="#ppt_y"/>
                                          </p:val>
                                        </p:tav>
                                        <p:tav tm="100000">
                                          <p:val>
                                            <p:strVal val="#ppt_y"/>
                                          </p:val>
                                        </p:tav>
                                      </p:tavLst>
                                    </p:anim>
                                  </p:childTnLst>
                                </p:cTn>
                              </p:par>
                            </p:childTnLst>
                          </p:cTn>
                        </p:par>
                        <p:par>
                          <p:cTn id="23" fill="hold">
                            <p:stCondLst>
                              <p:cond delay="500"/>
                            </p:stCondLst>
                            <p:childTnLst>
                              <p:par>
                                <p:cTn id="24" presetID="2" presetClass="entr" presetSubtype="2" fill="hold" nodeType="afterEffect">
                                  <p:stCondLst>
                                    <p:cond delay="0"/>
                                  </p:stCondLst>
                                  <p:childTnLst>
                                    <p:set>
                                      <p:cBhvr>
                                        <p:cTn id="25" dur="1" fill="hold">
                                          <p:stCondLst>
                                            <p:cond delay="0"/>
                                          </p:stCondLst>
                                        </p:cTn>
                                        <p:tgtEl>
                                          <p:spTgt spid="2133"/>
                                        </p:tgtEl>
                                        <p:attrNameLst>
                                          <p:attrName>style.visibility</p:attrName>
                                        </p:attrNameLst>
                                      </p:cBhvr>
                                      <p:to>
                                        <p:strVal val="visible"/>
                                      </p:to>
                                    </p:set>
                                    <p:anim calcmode="lin" valueType="num">
                                      <p:cBhvr additive="base">
                                        <p:cTn id="26" dur="500" fill="hold"/>
                                        <p:tgtEl>
                                          <p:spTgt spid="2133"/>
                                        </p:tgtEl>
                                        <p:attrNameLst>
                                          <p:attrName>ppt_x</p:attrName>
                                        </p:attrNameLst>
                                      </p:cBhvr>
                                      <p:tavLst>
                                        <p:tav tm="0">
                                          <p:val>
                                            <p:strVal val="1+#ppt_w/2"/>
                                          </p:val>
                                        </p:tav>
                                        <p:tav tm="100000">
                                          <p:val>
                                            <p:strVal val="#ppt_x"/>
                                          </p:val>
                                        </p:tav>
                                      </p:tavLst>
                                    </p:anim>
                                    <p:anim calcmode="lin" valueType="num">
                                      <p:cBhvr additive="base">
                                        <p:cTn id="27" dur="500" fill="hold"/>
                                        <p:tgtEl>
                                          <p:spTgt spid="2133"/>
                                        </p:tgtEl>
                                        <p:attrNameLst>
                                          <p:attrName>ppt_y</p:attrName>
                                        </p:attrNameLst>
                                      </p:cBhvr>
                                      <p:tavLst>
                                        <p:tav tm="0">
                                          <p:val>
                                            <p:strVal val="#ppt_y"/>
                                          </p:val>
                                        </p:tav>
                                        <p:tav tm="100000">
                                          <p:val>
                                            <p:strVal val="#ppt_y"/>
                                          </p:val>
                                        </p:tav>
                                      </p:tavLst>
                                    </p:anim>
                                  </p:childTnLst>
                                </p:cTn>
                              </p:par>
                            </p:childTnLst>
                          </p:cTn>
                        </p:par>
                        <p:par>
                          <p:cTn id="28" fill="hold">
                            <p:stCondLst>
                              <p:cond delay="1000"/>
                            </p:stCondLst>
                            <p:childTnLst>
                              <p:par>
                                <p:cTn id="29" presetID="2" presetClass="entr" presetSubtype="2" fill="hold" nodeType="afterEffect">
                                  <p:stCondLst>
                                    <p:cond delay="0"/>
                                  </p:stCondLst>
                                  <p:childTnLst>
                                    <p:set>
                                      <p:cBhvr>
                                        <p:cTn id="30" dur="1" fill="hold">
                                          <p:stCondLst>
                                            <p:cond delay="0"/>
                                          </p:stCondLst>
                                        </p:cTn>
                                        <p:tgtEl>
                                          <p:spTgt spid="2149"/>
                                        </p:tgtEl>
                                        <p:attrNameLst>
                                          <p:attrName>style.visibility</p:attrName>
                                        </p:attrNameLst>
                                      </p:cBhvr>
                                      <p:to>
                                        <p:strVal val="visible"/>
                                      </p:to>
                                    </p:set>
                                    <p:anim calcmode="lin" valueType="num">
                                      <p:cBhvr additive="base">
                                        <p:cTn id="31" dur="500" fill="hold"/>
                                        <p:tgtEl>
                                          <p:spTgt spid="2149"/>
                                        </p:tgtEl>
                                        <p:attrNameLst>
                                          <p:attrName>ppt_x</p:attrName>
                                        </p:attrNameLst>
                                      </p:cBhvr>
                                      <p:tavLst>
                                        <p:tav tm="0">
                                          <p:val>
                                            <p:strVal val="1+#ppt_w/2"/>
                                          </p:val>
                                        </p:tav>
                                        <p:tav tm="100000">
                                          <p:val>
                                            <p:strVal val="#ppt_x"/>
                                          </p:val>
                                        </p:tav>
                                      </p:tavLst>
                                    </p:anim>
                                    <p:anim calcmode="lin" valueType="num">
                                      <p:cBhvr additive="base">
                                        <p:cTn id="32" dur="500" fill="hold"/>
                                        <p:tgtEl>
                                          <p:spTgt spid="2149"/>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2" presetClass="entr" presetSubtype="2" fill="hold" nodeType="afterEffect">
                                  <p:stCondLst>
                                    <p:cond delay="0"/>
                                  </p:stCondLst>
                                  <p:childTnLst>
                                    <p:set>
                                      <p:cBhvr>
                                        <p:cTn id="35" dur="1" fill="hold">
                                          <p:stCondLst>
                                            <p:cond delay="0"/>
                                          </p:stCondLst>
                                        </p:cTn>
                                        <p:tgtEl>
                                          <p:spTgt spid="2165"/>
                                        </p:tgtEl>
                                        <p:attrNameLst>
                                          <p:attrName>style.visibility</p:attrName>
                                        </p:attrNameLst>
                                      </p:cBhvr>
                                      <p:to>
                                        <p:strVal val="visible"/>
                                      </p:to>
                                    </p:set>
                                    <p:anim calcmode="lin" valueType="num">
                                      <p:cBhvr additive="base">
                                        <p:cTn id="36" dur="500" fill="hold"/>
                                        <p:tgtEl>
                                          <p:spTgt spid="2165"/>
                                        </p:tgtEl>
                                        <p:attrNameLst>
                                          <p:attrName>ppt_x</p:attrName>
                                        </p:attrNameLst>
                                      </p:cBhvr>
                                      <p:tavLst>
                                        <p:tav tm="0">
                                          <p:val>
                                            <p:strVal val="1+#ppt_w/2"/>
                                          </p:val>
                                        </p:tav>
                                        <p:tav tm="100000">
                                          <p:val>
                                            <p:strVal val="#ppt_x"/>
                                          </p:val>
                                        </p:tav>
                                      </p:tavLst>
                                    </p:anim>
                                    <p:anim calcmode="lin" valueType="num">
                                      <p:cBhvr additive="base">
                                        <p:cTn id="37" dur="500" fill="hold"/>
                                        <p:tgtEl>
                                          <p:spTgt spid="2165"/>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2230"/>
                                        </p:tgtEl>
                                        <p:attrNameLst>
                                          <p:attrName>style.visibility</p:attrName>
                                        </p:attrNameLst>
                                      </p:cBhvr>
                                      <p:to>
                                        <p:strVal val="visible"/>
                                      </p:to>
                                    </p:set>
                                    <p:animEffect transition="in" filter="fade">
                                      <p:cBhvr>
                                        <p:cTn id="41" dur="1000"/>
                                        <p:tgtEl>
                                          <p:spTgt spid="2230"/>
                                        </p:tgtEl>
                                      </p:cBhvr>
                                    </p:animEffect>
                                    <p:anim calcmode="lin" valueType="num">
                                      <p:cBhvr>
                                        <p:cTn id="42" dur="1000" fill="hold"/>
                                        <p:tgtEl>
                                          <p:spTgt spid="2230"/>
                                        </p:tgtEl>
                                        <p:attrNameLst>
                                          <p:attrName>ppt_x</p:attrName>
                                        </p:attrNameLst>
                                      </p:cBhvr>
                                      <p:tavLst>
                                        <p:tav tm="0">
                                          <p:val>
                                            <p:strVal val="#ppt_x"/>
                                          </p:val>
                                        </p:tav>
                                        <p:tav tm="100000">
                                          <p:val>
                                            <p:strVal val="#ppt_x"/>
                                          </p:val>
                                        </p:tav>
                                      </p:tavLst>
                                    </p:anim>
                                    <p:anim calcmode="lin" valueType="num">
                                      <p:cBhvr>
                                        <p:cTn id="43" dur="1000" fill="hold"/>
                                        <p:tgtEl>
                                          <p:spTgt spid="2230"/>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2" fill="hold" nodeType="clickEffect">
                                  <p:stCondLst>
                                    <p:cond delay="0"/>
                                  </p:stCondLst>
                                  <p:childTnLst>
                                    <p:set>
                                      <p:cBhvr>
                                        <p:cTn id="47" dur="1" fill="hold">
                                          <p:stCondLst>
                                            <p:cond delay="0"/>
                                          </p:stCondLst>
                                        </p:cTn>
                                        <p:tgtEl>
                                          <p:spTgt spid="2181"/>
                                        </p:tgtEl>
                                        <p:attrNameLst>
                                          <p:attrName>style.visibility</p:attrName>
                                        </p:attrNameLst>
                                      </p:cBhvr>
                                      <p:to>
                                        <p:strVal val="visible"/>
                                      </p:to>
                                    </p:set>
                                    <p:animEffect transition="in" filter="wipe(right)">
                                      <p:cBhvr>
                                        <p:cTn id="48" dur="500"/>
                                        <p:tgtEl>
                                          <p:spTgt spid="2181"/>
                                        </p:tgtEl>
                                      </p:cBhvr>
                                    </p:animEffect>
                                  </p:childTnLst>
                                </p:cTn>
                              </p:par>
                            </p:childTnLst>
                          </p:cTn>
                        </p:par>
                        <p:par>
                          <p:cTn id="49" fill="hold">
                            <p:stCondLst>
                              <p:cond delay="500"/>
                            </p:stCondLst>
                            <p:childTnLst>
                              <p:par>
                                <p:cTn id="50" presetID="42" presetClass="entr" presetSubtype="0" fill="hold" nodeType="afterEffect">
                                  <p:stCondLst>
                                    <p:cond delay="0"/>
                                  </p:stCondLst>
                                  <p:childTnLst>
                                    <p:set>
                                      <p:cBhvr>
                                        <p:cTn id="51" dur="1" fill="hold">
                                          <p:stCondLst>
                                            <p:cond delay="0"/>
                                          </p:stCondLst>
                                        </p:cTn>
                                        <p:tgtEl>
                                          <p:spTgt spid="2229"/>
                                        </p:tgtEl>
                                        <p:attrNameLst>
                                          <p:attrName>style.visibility</p:attrName>
                                        </p:attrNameLst>
                                      </p:cBhvr>
                                      <p:to>
                                        <p:strVal val="visible"/>
                                      </p:to>
                                    </p:set>
                                    <p:animEffect transition="in" filter="fade">
                                      <p:cBhvr>
                                        <p:cTn id="52" dur="1000"/>
                                        <p:tgtEl>
                                          <p:spTgt spid="2229"/>
                                        </p:tgtEl>
                                      </p:cBhvr>
                                    </p:animEffect>
                                    <p:anim calcmode="lin" valueType="num">
                                      <p:cBhvr>
                                        <p:cTn id="53" dur="1000" fill="hold"/>
                                        <p:tgtEl>
                                          <p:spTgt spid="2229"/>
                                        </p:tgtEl>
                                        <p:attrNameLst>
                                          <p:attrName>ppt_x</p:attrName>
                                        </p:attrNameLst>
                                      </p:cBhvr>
                                      <p:tavLst>
                                        <p:tav tm="0">
                                          <p:val>
                                            <p:strVal val="#ppt_x"/>
                                          </p:val>
                                        </p:tav>
                                        <p:tav tm="100000">
                                          <p:val>
                                            <p:strVal val="#ppt_x"/>
                                          </p:val>
                                        </p:tav>
                                      </p:tavLst>
                                    </p:anim>
                                    <p:anim calcmode="lin" valueType="num">
                                      <p:cBhvr>
                                        <p:cTn id="54" dur="1000" fill="hold"/>
                                        <p:tgtEl>
                                          <p:spTgt spid="2229"/>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nodeType="clickEffect">
                                  <p:stCondLst>
                                    <p:cond delay="0"/>
                                  </p:stCondLst>
                                  <p:childTnLst>
                                    <p:set>
                                      <p:cBhvr>
                                        <p:cTn id="58" dur="1" fill="hold">
                                          <p:stCondLst>
                                            <p:cond delay="0"/>
                                          </p:stCondLst>
                                        </p:cTn>
                                        <p:tgtEl>
                                          <p:spTgt spid="2239"/>
                                        </p:tgtEl>
                                        <p:attrNameLst>
                                          <p:attrName>style.visibility</p:attrName>
                                        </p:attrNameLst>
                                      </p:cBhvr>
                                      <p:to>
                                        <p:strVal val="visible"/>
                                      </p:to>
                                    </p:set>
                                    <p:anim calcmode="lin" valueType="num">
                                      <p:cBhvr>
                                        <p:cTn id="59" dur="500" fill="hold"/>
                                        <p:tgtEl>
                                          <p:spTgt spid="2239"/>
                                        </p:tgtEl>
                                        <p:attrNameLst>
                                          <p:attrName>ppt_w</p:attrName>
                                        </p:attrNameLst>
                                      </p:cBhvr>
                                      <p:tavLst>
                                        <p:tav tm="0">
                                          <p:val>
                                            <p:fltVal val="0"/>
                                          </p:val>
                                        </p:tav>
                                        <p:tav tm="100000">
                                          <p:val>
                                            <p:strVal val="#ppt_w"/>
                                          </p:val>
                                        </p:tav>
                                      </p:tavLst>
                                    </p:anim>
                                    <p:anim calcmode="lin" valueType="num">
                                      <p:cBhvr>
                                        <p:cTn id="60" dur="500" fill="hold"/>
                                        <p:tgtEl>
                                          <p:spTgt spid="2239"/>
                                        </p:tgtEl>
                                        <p:attrNameLst>
                                          <p:attrName>ppt_h</p:attrName>
                                        </p:attrNameLst>
                                      </p:cBhvr>
                                      <p:tavLst>
                                        <p:tav tm="0">
                                          <p:val>
                                            <p:fltVal val="0"/>
                                          </p:val>
                                        </p:tav>
                                        <p:tav tm="100000">
                                          <p:val>
                                            <p:strVal val="#ppt_h"/>
                                          </p:val>
                                        </p:tav>
                                      </p:tavLst>
                                    </p:anim>
                                    <p:animEffect transition="in" filter="fade">
                                      <p:cBhvr>
                                        <p:cTn id="61" dur="500"/>
                                        <p:tgtEl>
                                          <p:spTgt spid="2239"/>
                                        </p:tgtEl>
                                      </p:cBhvr>
                                    </p:animEffect>
                                  </p:childTnLst>
                                </p:cTn>
                              </p:par>
                              <p:par>
                                <p:cTn id="62" presetID="6" presetClass="emph" presetSubtype="0" repeatCount="indefinite" autoRev="1" nodeType="withEffect">
                                  <p:stCondLst>
                                    <p:cond delay="0"/>
                                  </p:stCondLst>
                                  <p:endCondLst>
                                    <p:cond evt="onNext" delay="0">
                                      <p:tgtEl>
                                        <p:sldTgt/>
                                      </p:tgtEl>
                                    </p:cond>
                                  </p:endCondLst>
                                  <p:childTnLst>
                                    <p:animScale>
                                      <p:cBhvr>
                                        <p:cTn id="63" dur="2000" fill="hold"/>
                                        <p:tgtEl>
                                          <p:spTgt spid="223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2" grpId="0" animBg="1"/>
      <p:bldP spid="220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2" name="Background">
            <a:extLst>
              <a:ext uri="{FF2B5EF4-FFF2-40B4-BE49-F238E27FC236}">
                <a16:creationId xmlns:a16="http://schemas.microsoft.com/office/drawing/2014/main" id="{51BAB673-D074-DF7A-93EB-C332F884C7E9}"/>
              </a:ext>
            </a:extLst>
          </p:cNvPr>
          <p:cNvPicPr>
            <a:picLocks noGrp="1" noRot="1" noChangeAspect="1" noMove="1" noResize="1" noEditPoints="1" noAdjustHandles="1" noChangeArrowheads="1" noChangeShapeType="1" noCrop="1"/>
          </p:cNvPicPr>
          <p:nvPr/>
        </p:nvPicPr>
        <p:blipFill rotWithShape="1">
          <a:blip r:embed="rId4" cstate="print">
            <a:alphaModFix amt="35000"/>
            <a:extLst>
              <a:ext uri="{28A0092B-C50C-407E-A947-70E740481C1C}">
                <a14:useLocalDpi xmlns:a14="http://schemas.microsoft.com/office/drawing/2010/main"/>
              </a:ext>
            </a:extLst>
          </a:blip>
          <a:srcRect/>
          <a:stretch/>
        </p:blipFill>
        <p:spPr bwMode="auto">
          <a:xfrm>
            <a:off x="-285000" y="-1"/>
            <a:ext cx="12537769"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a:extLst>
              <a:ext uri="{FF2B5EF4-FFF2-40B4-BE49-F238E27FC236}">
                <a16:creationId xmlns:a16="http://schemas.microsoft.com/office/drawing/2014/main" id="{5342374C-ABE9-FF82-24BA-ED51F2319976}"/>
              </a:ext>
            </a:extLst>
          </p:cNvPr>
          <p:cNvSpPr>
            <a:spLocks noGrp="1"/>
          </p:cNvSpPr>
          <p:nvPr>
            <p:ph type="title"/>
          </p:nvPr>
        </p:nvSpPr>
        <p:spPr>
          <a:xfrm>
            <a:off x="354719" y="88255"/>
            <a:ext cx="10515600" cy="842216"/>
          </a:xfrm>
        </p:spPr>
        <p:txBody>
          <a:bodyPr>
            <a:normAutofit/>
          </a:bodyPr>
          <a:lstStyle/>
          <a:p>
            <a:r>
              <a:rPr lang="en-GB" sz="4000" dirty="0">
                <a:solidFill>
                  <a:schemeClr val="accent6">
                    <a:lumMod val="75000"/>
                  </a:schemeClr>
                </a:solidFill>
                <a:latin typeface="Arial" panose="020B0604020202020204" pitchFamily="34" charset="0"/>
                <a:cs typeface="Arial" panose="020B0604020202020204" pitchFamily="34" charset="0"/>
              </a:rPr>
              <a:t>Life cycle analysis</a:t>
            </a:r>
            <a:endParaRPr lang="en-US" sz="4000" dirty="0">
              <a:solidFill>
                <a:schemeClr val="accent6">
                  <a:lumMod val="75000"/>
                </a:schemeClr>
              </a:solidFill>
              <a:latin typeface="Arial" panose="020B0604020202020204" pitchFamily="34" charset="0"/>
              <a:cs typeface="Arial" panose="020B0604020202020204" pitchFamily="34" charset="0"/>
            </a:endParaRPr>
          </a:p>
        </p:txBody>
      </p:sp>
      <p:pic>
        <p:nvPicPr>
          <p:cNvPr id="5" name="Single Water Bottle Image">
            <a:extLst>
              <a:ext uri="{FF2B5EF4-FFF2-40B4-BE49-F238E27FC236}">
                <a16:creationId xmlns:a16="http://schemas.microsoft.com/office/drawing/2014/main" id="{603F7575-E976-4AA4-4859-7CB86B3AF300}"/>
              </a:ext>
            </a:extLst>
          </p:cNvPr>
          <p:cNvPicPr>
            <a:picLocks noChangeAspect="1"/>
          </p:cNvPicPr>
          <p:nvPr/>
        </p:nvPicPr>
        <p:blipFill>
          <a:blip r:embed="rId5" cstate="print">
            <a:extLst>
              <a:ext uri="{28A0092B-C50C-407E-A947-70E740481C1C}">
                <a14:useLocalDpi xmlns:a14="http://schemas.microsoft.com/office/drawing/2010/main"/>
              </a:ext>
            </a:extLst>
          </a:blip>
          <a:srcRect b="-405"/>
          <a:stretch/>
        </p:blipFill>
        <p:spPr>
          <a:xfrm>
            <a:off x="8452841" y="3332619"/>
            <a:ext cx="1265316" cy="3519337"/>
          </a:xfrm>
          <a:prstGeom prst="rect">
            <a:avLst/>
          </a:prstGeom>
          <a:effectLst>
            <a:softEdge rad="31750"/>
          </a:effectLst>
        </p:spPr>
      </p:pic>
      <p:pic>
        <p:nvPicPr>
          <p:cNvPr id="4098" name="School Chair Image">
            <a:extLst>
              <a:ext uri="{FF2B5EF4-FFF2-40B4-BE49-F238E27FC236}">
                <a16:creationId xmlns:a16="http://schemas.microsoft.com/office/drawing/2014/main" id="{FBB950BC-48D7-7CD9-353F-69DA2B590286}"/>
              </a:ext>
            </a:extLst>
          </p:cNvPr>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1556562" y="4496814"/>
            <a:ext cx="2919745" cy="2323243"/>
          </a:xfrm>
          <a:prstGeom prst="rect">
            <a:avLst/>
          </a:prstGeom>
          <a:noFill/>
          <a:extLst>
            <a:ext uri="{909E8E84-426E-40DD-AFC4-6F175D3DCCD1}">
              <a14:hiddenFill xmlns:a14="http://schemas.microsoft.com/office/drawing/2010/main">
                <a:solidFill>
                  <a:srgbClr val="FFFFFF"/>
                </a:solidFill>
              </a14:hiddenFill>
            </a:ext>
          </a:extLst>
        </p:spPr>
      </p:pic>
      <p:pic>
        <p:nvPicPr>
          <p:cNvPr id="4100" name="Mobile Phone Image">
            <a:extLst>
              <a:ext uri="{FF2B5EF4-FFF2-40B4-BE49-F238E27FC236}">
                <a16:creationId xmlns:a16="http://schemas.microsoft.com/office/drawing/2014/main" id="{1258E605-4740-45B9-EA9A-E636E08B1CF3}"/>
              </a:ext>
            </a:extLst>
          </p:cNvPr>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r="-9683"/>
          <a:stretch/>
        </p:blipFill>
        <p:spPr bwMode="auto">
          <a:xfrm>
            <a:off x="4892015" y="4421888"/>
            <a:ext cx="2770680" cy="2323243"/>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Arrow Group 3">
            <a:extLst>
              <a:ext uri="{FF2B5EF4-FFF2-40B4-BE49-F238E27FC236}">
                <a16:creationId xmlns:a16="http://schemas.microsoft.com/office/drawing/2014/main" id="{1CB43B25-83A4-E1C4-F02D-4F6EAF4BC9D2}"/>
              </a:ext>
            </a:extLst>
          </p:cNvPr>
          <p:cNvGrpSpPr/>
          <p:nvPr/>
        </p:nvGrpSpPr>
        <p:grpSpPr>
          <a:xfrm>
            <a:off x="1" y="3458560"/>
            <a:ext cx="7394226" cy="930106"/>
            <a:chOff x="-2" y="1950835"/>
            <a:chExt cx="3188367" cy="930106"/>
          </a:xfrm>
        </p:grpSpPr>
        <p:sp>
          <p:nvSpPr>
            <p:cNvPr id="30" name="Shape">
              <a:extLst>
                <a:ext uri="{FF2B5EF4-FFF2-40B4-BE49-F238E27FC236}">
                  <a16:creationId xmlns:a16="http://schemas.microsoft.com/office/drawing/2014/main" id="{F7125C32-5712-BC3D-F122-C0E1E082B15F}"/>
                </a:ext>
              </a:extLst>
            </p:cNvPr>
            <p:cNvSpPr/>
            <p:nvPr/>
          </p:nvSpPr>
          <p:spPr>
            <a:xfrm>
              <a:off x="-1" y="1950835"/>
              <a:ext cx="3188366" cy="930106"/>
            </a:xfrm>
            <a:prstGeom prst="homePlate">
              <a:avLst/>
            </a:prstGeom>
            <a:solidFill>
              <a:schemeClr val="accent6">
                <a:lumMod val="75000"/>
              </a:schemeClr>
            </a:solidFill>
            <a:ln w="38100">
              <a:solidFill>
                <a:schemeClr val="accent6">
                  <a:lumMod val="75000"/>
                </a:schemeClr>
              </a:solidFill>
              <a:prstDash val="solid"/>
            </a:ln>
            <a:effectLst>
              <a:glow rad="127000">
                <a:schemeClr val="bg1"/>
              </a:glow>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a:solidFill>
                  <a:schemeClr val="bg1"/>
                </a:solidFill>
                <a:latin typeface="Arial" panose="020B0604020202020204" pitchFamily="34" charset="0"/>
                <a:cs typeface="Arial" panose="020B0604020202020204" pitchFamily="34" charset="0"/>
              </a:endParaRPr>
            </a:p>
          </p:txBody>
        </p:sp>
        <p:sp>
          <p:nvSpPr>
            <p:cNvPr id="31" name="Text">
              <a:extLst>
                <a:ext uri="{FF2B5EF4-FFF2-40B4-BE49-F238E27FC236}">
                  <a16:creationId xmlns:a16="http://schemas.microsoft.com/office/drawing/2014/main" id="{5743190A-8F00-011D-E13E-18C4C702E805}"/>
                </a:ext>
              </a:extLst>
            </p:cNvPr>
            <p:cNvSpPr txBox="1"/>
            <p:nvPr/>
          </p:nvSpPr>
          <p:spPr>
            <a:xfrm>
              <a:off x="-2" y="1991189"/>
              <a:ext cx="3082896" cy="830997"/>
            </a:xfrm>
            <a:prstGeom prst="rect">
              <a:avLst/>
            </a:prstGeom>
            <a:noFill/>
          </p:spPr>
          <p:txBody>
            <a:bodyPr wrap="square" rtlCol="0">
              <a:spAutoFit/>
            </a:bodyPr>
            <a:lstStyle/>
            <a:p>
              <a:r>
                <a:rPr lang="en-GB" sz="2400" b="1" dirty="0">
                  <a:solidFill>
                    <a:schemeClr val="bg1"/>
                  </a:solidFill>
                  <a:latin typeface="Arial" panose="020B0604020202020204" pitchFamily="34" charset="0"/>
                  <a:cs typeface="Arial" panose="020B0604020202020204" pitchFamily="34" charset="0"/>
                </a:rPr>
                <a:t>Rank these 3 products in order of how easy you think they will be to recycle and explain why.</a:t>
              </a:r>
            </a:p>
          </p:txBody>
        </p:sp>
      </p:grpSp>
      <p:grpSp>
        <p:nvGrpSpPr>
          <p:cNvPr id="21" name="Arrow Group 2">
            <a:extLst>
              <a:ext uri="{FF2B5EF4-FFF2-40B4-BE49-F238E27FC236}">
                <a16:creationId xmlns:a16="http://schemas.microsoft.com/office/drawing/2014/main" id="{BB5D881F-AE30-4D2E-64F4-77827BF96EBF}"/>
              </a:ext>
            </a:extLst>
          </p:cNvPr>
          <p:cNvGrpSpPr/>
          <p:nvPr/>
        </p:nvGrpSpPr>
        <p:grpSpPr>
          <a:xfrm flipH="1">
            <a:off x="4381500" y="2346348"/>
            <a:ext cx="7810500" cy="930106"/>
            <a:chOff x="-2" y="1950835"/>
            <a:chExt cx="3367863" cy="930106"/>
          </a:xfrm>
        </p:grpSpPr>
        <p:sp>
          <p:nvSpPr>
            <p:cNvPr id="22" name="Shape">
              <a:extLst>
                <a:ext uri="{FF2B5EF4-FFF2-40B4-BE49-F238E27FC236}">
                  <a16:creationId xmlns:a16="http://schemas.microsoft.com/office/drawing/2014/main" id="{B65E2587-3E13-52F9-12D2-789D8DC3C25A}"/>
                </a:ext>
              </a:extLst>
            </p:cNvPr>
            <p:cNvSpPr/>
            <p:nvPr/>
          </p:nvSpPr>
          <p:spPr>
            <a:xfrm>
              <a:off x="-1" y="1950835"/>
              <a:ext cx="3367862" cy="930106"/>
            </a:xfrm>
            <a:prstGeom prst="homePlate">
              <a:avLst/>
            </a:prstGeom>
            <a:solidFill>
              <a:schemeClr val="accent6">
                <a:lumMod val="75000"/>
              </a:schemeClr>
            </a:solidFill>
            <a:ln w="38100">
              <a:solidFill>
                <a:schemeClr val="accent6">
                  <a:lumMod val="75000"/>
                </a:schemeClr>
              </a:solidFill>
              <a:prstDash val="solid"/>
            </a:ln>
            <a:effectLst>
              <a:glow rad="127000">
                <a:schemeClr val="bg1"/>
              </a:glow>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a:solidFill>
                  <a:schemeClr val="bg1"/>
                </a:solidFill>
                <a:latin typeface="Arial" panose="020B0604020202020204" pitchFamily="34" charset="0"/>
                <a:cs typeface="Arial" panose="020B0604020202020204" pitchFamily="34" charset="0"/>
              </a:endParaRPr>
            </a:p>
          </p:txBody>
        </p:sp>
        <p:sp>
          <p:nvSpPr>
            <p:cNvPr id="25" name="Text">
              <a:extLst>
                <a:ext uri="{FF2B5EF4-FFF2-40B4-BE49-F238E27FC236}">
                  <a16:creationId xmlns:a16="http://schemas.microsoft.com/office/drawing/2014/main" id="{7C9636E4-81ED-A47E-F7B3-652D710E9CEC}"/>
                </a:ext>
              </a:extLst>
            </p:cNvPr>
            <p:cNvSpPr txBox="1"/>
            <p:nvPr/>
          </p:nvSpPr>
          <p:spPr>
            <a:xfrm>
              <a:off x="-2" y="1991189"/>
              <a:ext cx="3188367" cy="830997"/>
            </a:xfrm>
            <a:prstGeom prst="rect">
              <a:avLst/>
            </a:prstGeom>
            <a:noFill/>
          </p:spPr>
          <p:txBody>
            <a:bodyPr wrap="square" rtlCol="0">
              <a:spAutoFit/>
            </a:bodyPr>
            <a:lstStyle/>
            <a:p>
              <a:r>
                <a:rPr lang="en-GB" sz="2400" b="1">
                  <a:solidFill>
                    <a:schemeClr val="bg1"/>
                  </a:solidFill>
                  <a:latin typeface="Arial" panose="020B0604020202020204" pitchFamily="34" charset="0"/>
                  <a:cs typeface="Arial" panose="020B0604020202020204" pitchFamily="34" charset="0"/>
                </a:rPr>
                <a:t>In a linear economy, the ease with which a product can be recycled will have a big impact.</a:t>
              </a:r>
            </a:p>
          </p:txBody>
        </p:sp>
      </p:grpSp>
      <p:grpSp>
        <p:nvGrpSpPr>
          <p:cNvPr id="4096" name="Arrow Group 1">
            <a:extLst>
              <a:ext uri="{FF2B5EF4-FFF2-40B4-BE49-F238E27FC236}">
                <a16:creationId xmlns:a16="http://schemas.microsoft.com/office/drawing/2014/main" id="{A437FB45-595F-CB71-CD32-9EF3B7793AEA}"/>
              </a:ext>
            </a:extLst>
          </p:cNvPr>
          <p:cNvGrpSpPr/>
          <p:nvPr/>
        </p:nvGrpSpPr>
        <p:grpSpPr>
          <a:xfrm>
            <a:off x="0" y="1234136"/>
            <a:ext cx="7394226" cy="930106"/>
            <a:chOff x="-2" y="1950835"/>
            <a:chExt cx="3188367" cy="930106"/>
          </a:xfrm>
        </p:grpSpPr>
        <p:sp>
          <p:nvSpPr>
            <p:cNvPr id="4097" name="Shape">
              <a:extLst>
                <a:ext uri="{FF2B5EF4-FFF2-40B4-BE49-F238E27FC236}">
                  <a16:creationId xmlns:a16="http://schemas.microsoft.com/office/drawing/2014/main" id="{B51C24BD-7196-1596-9597-F4BC3004E8D1}"/>
                </a:ext>
              </a:extLst>
            </p:cNvPr>
            <p:cNvSpPr/>
            <p:nvPr/>
          </p:nvSpPr>
          <p:spPr>
            <a:xfrm>
              <a:off x="-1" y="1950835"/>
              <a:ext cx="3188366" cy="930106"/>
            </a:xfrm>
            <a:prstGeom prst="homePlate">
              <a:avLst/>
            </a:prstGeom>
            <a:solidFill>
              <a:schemeClr val="accent6">
                <a:lumMod val="75000"/>
              </a:schemeClr>
            </a:solidFill>
            <a:ln w="38100">
              <a:solidFill>
                <a:schemeClr val="accent6">
                  <a:lumMod val="75000"/>
                </a:schemeClr>
              </a:solidFill>
              <a:prstDash val="solid"/>
            </a:ln>
            <a:effectLst>
              <a:glow rad="127000">
                <a:schemeClr val="bg1"/>
              </a:glow>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a:solidFill>
                  <a:schemeClr val="bg1"/>
                </a:solidFill>
                <a:latin typeface="Arial" panose="020B0604020202020204" pitchFamily="34" charset="0"/>
                <a:cs typeface="Arial" panose="020B0604020202020204" pitchFamily="34" charset="0"/>
              </a:endParaRPr>
            </a:p>
          </p:txBody>
        </p:sp>
        <p:sp>
          <p:nvSpPr>
            <p:cNvPr id="4099" name="Text">
              <a:extLst>
                <a:ext uri="{FF2B5EF4-FFF2-40B4-BE49-F238E27FC236}">
                  <a16:creationId xmlns:a16="http://schemas.microsoft.com/office/drawing/2014/main" id="{A336B5EF-BBB1-7CCE-19A4-9C04AC1FD4E8}"/>
                </a:ext>
              </a:extLst>
            </p:cNvPr>
            <p:cNvSpPr txBox="1"/>
            <p:nvPr/>
          </p:nvSpPr>
          <p:spPr>
            <a:xfrm>
              <a:off x="-2" y="1991189"/>
              <a:ext cx="3082896" cy="830997"/>
            </a:xfrm>
            <a:prstGeom prst="rect">
              <a:avLst/>
            </a:prstGeom>
            <a:noFill/>
          </p:spPr>
          <p:txBody>
            <a:bodyPr wrap="square" rtlCol="0">
              <a:spAutoFit/>
            </a:bodyPr>
            <a:lstStyle/>
            <a:p>
              <a:r>
                <a:rPr lang="en-GB" sz="2400" b="1" dirty="0">
                  <a:solidFill>
                    <a:schemeClr val="bg1"/>
                  </a:solidFill>
                  <a:latin typeface="Arial" panose="020B0604020202020204" pitchFamily="34" charset="0"/>
                  <a:cs typeface="Arial" panose="020B0604020202020204" pitchFamily="34" charset="0"/>
                </a:rPr>
                <a:t>Life cycle analysis is a way of measuring the environmental impact of a product.</a:t>
              </a:r>
            </a:p>
          </p:txBody>
        </p:sp>
      </p:grpSp>
    </p:spTree>
    <p:custDataLst>
      <p:tags r:id="rId1"/>
    </p:custDataLst>
    <p:extLst>
      <p:ext uri="{BB962C8B-B14F-4D97-AF65-F5344CB8AC3E}">
        <p14:creationId xmlns:p14="http://schemas.microsoft.com/office/powerpoint/2010/main" val="1213294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096"/>
                                        </p:tgtEl>
                                        <p:attrNameLst>
                                          <p:attrName>style.visibility</p:attrName>
                                        </p:attrNameLst>
                                      </p:cBhvr>
                                      <p:to>
                                        <p:strVal val="visible"/>
                                      </p:to>
                                    </p:set>
                                    <p:animEffect transition="in" filter="wipe(left)">
                                      <p:cBhvr>
                                        <p:cTn id="7" dur="500"/>
                                        <p:tgtEl>
                                          <p:spTgt spid="409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right)">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4098"/>
                                        </p:tgtEl>
                                        <p:attrNameLst>
                                          <p:attrName>style.visibility</p:attrName>
                                        </p:attrNameLst>
                                      </p:cBhvr>
                                      <p:to>
                                        <p:strVal val="visible"/>
                                      </p:to>
                                    </p:set>
                                    <p:animEffect transition="in" filter="fade">
                                      <p:cBhvr>
                                        <p:cTn id="21" dur="500"/>
                                        <p:tgtEl>
                                          <p:spTgt spid="4098"/>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4100"/>
                                        </p:tgtEl>
                                        <p:attrNameLst>
                                          <p:attrName>style.visibility</p:attrName>
                                        </p:attrNameLst>
                                      </p:cBhvr>
                                      <p:to>
                                        <p:strVal val="visible"/>
                                      </p:to>
                                    </p:set>
                                    <p:animEffect transition="in" filter="fade">
                                      <p:cBhvr>
                                        <p:cTn id="25" dur="500"/>
                                        <p:tgtEl>
                                          <p:spTgt spid="4100"/>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hidden="1">
            <a:extLst>
              <a:ext uri="{FF2B5EF4-FFF2-40B4-BE49-F238E27FC236}">
                <a16:creationId xmlns:a16="http://schemas.microsoft.com/office/drawing/2014/main" id="{A98FB2BD-203F-5E7D-E943-2AE2B62C928A}"/>
              </a:ext>
            </a:extLst>
          </p:cNvPr>
          <p:cNvSpPr>
            <a:spLocks noGrp="1"/>
          </p:cNvSpPr>
          <p:nvPr>
            <p:ph type="ctrTitle"/>
          </p:nvPr>
        </p:nvSpPr>
        <p:spPr>
          <a:xfrm>
            <a:off x="26986" y="-1175658"/>
            <a:ext cx="10957845" cy="1175657"/>
          </a:xfrm>
        </p:spPr>
        <p:txBody>
          <a:bodyPr>
            <a:normAutofit fontScale="90000"/>
          </a:bodyPr>
          <a:lstStyle/>
          <a:p>
            <a:pPr algn="l"/>
            <a:r>
              <a:rPr lang="en-GB" dirty="0"/>
              <a:t>Recycling gold from electronic waste</a:t>
            </a:r>
          </a:p>
        </p:txBody>
      </p:sp>
      <p:pic>
        <p:nvPicPr>
          <p:cNvPr id="3" name="Video" title="Recycling Gold from Electronic Waste">
            <a:hlinkClick r:id="" action="ppaction://media"/>
            <a:extLst>
              <a:ext uri="{FF2B5EF4-FFF2-40B4-BE49-F238E27FC236}">
                <a16:creationId xmlns:a16="http://schemas.microsoft.com/office/drawing/2014/main" id="{329F7567-5AE7-A6A7-6D27-E80B4CAF3D08}"/>
              </a:ext>
            </a:extLst>
          </p:cNvPr>
          <p:cNvPicPr>
            <a:picLocks noRot="1" noChangeAspect="1"/>
          </p:cNvPicPr>
          <p:nvPr>
            <a:videoFile r:link="rId2"/>
          </p:nvPr>
        </p:nvPicPr>
        <p:blipFill>
          <a:blip r:embed="rId5"/>
          <a:stretch>
            <a:fillRect/>
          </a:stretch>
        </p:blipFill>
        <p:spPr>
          <a:xfrm>
            <a:off x="520792" y="279000"/>
            <a:ext cx="11150416" cy="6300000"/>
          </a:xfrm>
          <a:prstGeom prst="rect">
            <a:avLst/>
          </a:prstGeom>
        </p:spPr>
      </p:pic>
    </p:spTree>
    <p:custDataLst>
      <p:tags r:id="rId1"/>
    </p:custDataLst>
    <p:extLst>
      <p:ext uri="{BB962C8B-B14F-4D97-AF65-F5344CB8AC3E}">
        <p14:creationId xmlns:p14="http://schemas.microsoft.com/office/powerpoint/2010/main" val="3705429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DAC5EFC-E5B5-53C1-58B3-89ECA462462C}"/>
              </a:ext>
            </a:extLst>
          </p:cNvPr>
          <p:cNvSpPr>
            <a:spLocks noGrp="1"/>
          </p:cNvSpPr>
          <p:nvPr>
            <p:ph type="title"/>
          </p:nvPr>
        </p:nvSpPr>
        <p:spPr>
          <a:xfrm>
            <a:off x="324956" y="162915"/>
            <a:ext cx="10515600" cy="872004"/>
          </a:xfrm>
        </p:spPr>
        <p:txBody>
          <a:bodyPr>
            <a:normAutofit/>
          </a:bodyPr>
          <a:lstStyle/>
          <a:p>
            <a:r>
              <a:rPr lang="en-GB" sz="4000">
                <a:latin typeface="Arial" panose="020B0604020202020204" pitchFamily="34" charset="0"/>
                <a:cs typeface="Arial" panose="020B0604020202020204" pitchFamily="34" charset="0"/>
              </a:rPr>
              <a:t>The circular economy</a:t>
            </a:r>
          </a:p>
        </p:txBody>
      </p:sp>
      <p:grpSp>
        <p:nvGrpSpPr>
          <p:cNvPr id="1045" name="Roundabout">
            <a:extLst>
              <a:ext uri="{FF2B5EF4-FFF2-40B4-BE49-F238E27FC236}">
                <a16:creationId xmlns:a16="http://schemas.microsoft.com/office/drawing/2014/main" id="{37B48AEF-303A-0781-5821-B04055819DA8}"/>
              </a:ext>
            </a:extLst>
          </p:cNvPr>
          <p:cNvGrpSpPr>
            <a:grpSpLocks noGrp="1" noUngrp="1" noRot="1" noChangeAspect="1" noMove="1" noResize="1"/>
          </p:cNvGrpSpPr>
          <p:nvPr/>
        </p:nvGrpSpPr>
        <p:grpSpPr bwMode="auto">
          <a:xfrm rot="2849319">
            <a:off x="3672599" y="1581581"/>
            <a:ext cx="4525779" cy="4563790"/>
            <a:chOff x="5765" y="2011"/>
            <a:chExt cx="1905" cy="1921"/>
          </a:xfrm>
        </p:grpSpPr>
        <p:sp>
          <p:nvSpPr>
            <p:cNvPr id="1046" name="Freeform 25">
              <a:extLst>
                <a:ext uri="{FF2B5EF4-FFF2-40B4-BE49-F238E27FC236}">
                  <a16:creationId xmlns:a16="http://schemas.microsoft.com/office/drawing/2014/main" id="{C7D7B196-0D68-FF03-D592-1AEE07E4CA47}"/>
                </a:ext>
              </a:extLst>
            </p:cNvPr>
            <p:cNvSpPr>
              <a:spLocks noGrp="1" noRot="1" noMove="1" noResize="1" noEditPoints="1" noAdjustHandles="1" noChangeArrowheads="1" noChangeShapeType="1"/>
            </p:cNvSpPr>
            <p:nvPr/>
          </p:nvSpPr>
          <p:spPr bwMode="auto">
            <a:xfrm>
              <a:off x="5765" y="2026"/>
              <a:ext cx="1905" cy="1906"/>
            </a:xfrm>
            <a:custGeom>
              <a:avLst/>
              <a:gdLst>
                <a:gd name="T0" fmla="*/ 1418 w 1470"/>
                <a:gd name="T1" fmla="*/ 987 h 1470"/>
                <a:gd name="T2" fmla="*/ 1470 w 1470"/>
                <a:gd name="T3" fmla="*/ 987 h 1470"/>
                <a:gd name="T4" fmla="*/ 1470 w 1470"/>
                <a:gd name="T5" fmla="*/ 490 h 1470"/>
                <a:gd name="T6" fmla="*/ 1420 w 1470"/>
                <a:gd name="T7" fmla="*/ 490 h 1470"/>
                <a:gd name="T8" fmla="*/ 984 w 1470"/>
                <a:gd name="T9" fmla="*/ 51 h 1470"/>
                <a:gd name="T10" fmla="*/ 984 w 1470"/>
                <a:gd name="T11" fmla="*/ 0 h 1470"/>
                <a:gd name="T12" fmla="*/ 487 w 1470"/>
                <a:gd name="T13" fmla="*/ 0 h 1470"/>
                <a:gd name="T14" fmla="*/ 487 w 1470"/>
                <a:gd name="T15" fmla="*/ 50 h 1470"/>
                <a:gd name="T16" fmla="*/ 50 w 1470"/>
                <a:gd name="T17" fmla="*/ 490 h 1470"/>
                <a:gd name="T18" fmla="*/ 0 w 1470"/>
                <a:gd name="T19" fmla="*/ 490 h 1470"/>
                <a:gd name="T20" fmla="*/ 0 w 1470"/>
                <a:gd name="T21" fmla="*/ 986 h 1470"/>
                <a:gd name="T22" fmla="*/ 52 w 1470"/>
                <a:gd name="T23" fmla="*/ 986 h 1470"/>
                <a:gd name="T24" fmla="*/ 487 w 1470"/>
                <a:gd name="T25" fmla="*/ 1421 h 1470"/>
                <a:gd name="T26" fmla="*/ 487 w 1470"/>
                <a:gd name="T27" fmla="*/ 1470 h 1470"/>
                <a:gd name="T28" fmla="*/ 984 w 1470"/>
                <a:gd name="T29" fmla="*/ 1470 h 1470"/>
                <a:gd name="T30" fmla="*/ 984 w 1470"/>
                <a:gd name="T31" fmla="*/ 1421 h 1470"/>
                <a:gd name="T32" fmla="*/ 1418 w 1470"/>
                <a:gd name="T33" fmla="*/ 987 h 1470"/>
                <a:gd name="T34" fmla="*/ 950 w 1470"/>
                <a:gd name="T35" fmla="*/ 736 h 1470"/>
                <a:gd name="T36" fmla="*/ 735 w 1470"/>
                <a:gd name="T37" fmla="*/ 957 h 1470"/>
                <a:gd name="T38" fmla="*/ 520 w 1470"/>
                <a:gd name="T39" fmla="*/ 736 h 1470"/>
                <a:gd name="T40" fmla="*/ 520 w 1470"/>
                <a:gd name="T41" fmla="*/ 736 h 1470"/>
                <a:gd name="T42" fmla="*/ 735 w 1470"/>
                <a:gd name="T43" fmla="*/ 514 h 1470"/>
                <a:gd name="T44" fmla="*/ 950 w 1470"/>
                <a:gd name="T45" fmla="*/ 736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70" h="1470">
                  <a:moveTo>
                    <a:pt x="1418" y="987"/>
                  </a:moveTo>
                  <a:cubicBezTo>
                    <a:pt x="1470" y="987"/>
                    <a:pt x="1470" y="987"/>
                    <a:pt x="1470" y="987"/>
                  </a:cubicBezTo>
                  <a:cubicBezTo>
                    <a:pt x="1470" y="490"/>
                    <a:pt x="1470" y="490"/>
                    <a:pt x="1470" y="490"/>
                  </a:cubicBezTo>
                  <a:cubicBezTo>
                    <a:pt x="1420" y="490"/>
                    <a:pt x="1420" y="490"/>
                    <a:pt x="1420" y="490"/>
                  </a:cubicBezTo>
                  <a:cubicBezTo>
                    <a:pt x="1348" y="284"/>
                    <a:pt x="1188" y="123"/>
                    <a:pt x="984" y="51"/>
                  </a:cubicBezTo>
                  <a:cubicBezTo>
                    <a:pt x="984" y="0"/>
                    <a:pt x="984" y="0"/>
                    <a:pt x="984" y="0"/>
                  </a:cubicBezTo>
                  <a:cubicBezTo>
                    <a:pt x="487" y="0"/>
                    <a:pt x="487" y="0"/>
                    <a:pt x="487" y="0"/>
                  </a:cubicBezTo>
                  <a:cubicBezTo>
                    <a:pt x="487" y="50"/>
                    <a:pt x="487" y="50"/>
                    <a:pt x="487" y="50"/>
                  </a:cubicBezTo>
                  <a:cubicBezTo>
                    <a:pt x="284" y="123"/>
                    <a:pt x="122" y="283"/>
                    <a:pt x="50" y="490"/>
                  </a:cubicBezTo>
                  <a:cubicBezTo>
                    <a:pt x="0" y="490"/>
                    <a:pt x="0" y="490"/>
                    <a:pt x="0" y="490"/>
                  </a:cubicBezTo>
                  <a:cubicBezTo>
                    <a:pt x="0" y="986"/>
                    <a:pt x="0" y="986"/>
                    <a:pt x="0" y="986"/>
                  </a:cubicBezTo>
                  <a:cubicBezTo>
                    <a:pt x="52" y="986"/>
                    <a:pt x="52" y="986"/>
                    <a:pt x="52" y="986"/>
                  </a:cubicBezTo>
                  <a:cubicBezTo>
                    <a:pt x="125" y="1190"/>
                    <a:pt x="285" y="1349"/>
                    <a:pt x="487" y="1421"/>
                  </a:cubicBezTo>
                  <a:cubicBezTo>
                    <a:pt x="487" y="1470"/>
                    <a:pt x="487" y="1470"/>
                    <a:pt x="487" y="1470"/>
                  </a:cubicBezTo>
                  <a:cubicBezTo>
                    <a:pt x="984" y="1470"/>
                    <a:pt x="984" y="1470"/>
                    <a:pt x="984" y="1470"/>
                  </a:cubicBezTo>
                  <a:cubicBezTo>
                    <a:pt x="984" y="1421"/>
                    <a:pt x="984" y="1421"/>
                    <a:pt x="984" y="1421"/>
                  </a:cubicBezTo>
                  <a:cubicBezTo>
                    <a:pt x="1186" y="1348"/>
                    <a:pt x="1345" y="1190"/>
                    <a:pt x="1418" y="987"/>
                  </a:cubicBezTo>
                  <a:close/>
                  <a:moveTo>
                    <a:pt x="950" y="736"/>
                  </a:moveTo>
                  <a:cubicBezTo>
                    <a:pt x="950" y="860"/>
                    <a:pt x="859" y="957"/>
                    <a:pt x="735" y="957"/>
                  </a:cubicBezTo>
                  <a:cubicBezTo>
                    <a:pt x="611" y="957"/>
                    <a:pt x="520" y="860"/>
                    <a:pt x="520" y="736"/>
                  </a:cubicBezTo>
                  <a:cubicBezTo>
                    <a:pt x="520" y="736"/>
                    <a:pt x="520" y="736"/>
                    <a:pt x="520" y="736"/>
                  </a:cubicBezTo>
                  <a:cubicBezTo>
                    <a:pt x="520" y="612"/>
                    <a:pt x="619" y="514"/>
                    <a:pt x="735" y="514"/>
                  </a:cubicBezTo>
                  <a:cubicBezTo>
                    <a:pt x="851" y="514"/>
                    <a:pt x="950" y="612"/>
                    <a:pt x="950" y="73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7" name="Freeform 26">
              <a:extLst>
                <a:ext uri="{FF2B5EF4-FFF2-40B4-BE49-F238E27FC236}">
                  <a16:creationId xmlns:a16="http://schemas.microsoft.com/office/drawing/2014/main" id="{E52F45A6-BD22-AB75-F25C-2367C2F89DEC}"/>
                </a:ext>
              </a:extLst>
            </p:cNvPr>
            <p:cNvSpPr>
              <a:spLocks noGrp="1" noRot="1" noMove="1" noResize="1" noEditPoints="1" noAdjustHandles="1" noChangeArrowheads="1" noChangeShapeType="1"/>
            </p:cNvSpPr>
            <p:nvPr/>
          </p:nvSpPr>
          <p:spPr bwMode="auto">
            <a:xfrm>
              <a:off x="6368" y="2623"/>
              <a:ext cx="699" cy="704"/>
            </a:xfrm>
            <a:custGeom>
              <a:avLst/>
              <a:gdLst>
                <a:gd name="T0" fmla="*/ 270 w 540"/>
                <a:gd name="T1" fmla="*/ 0 h 543"/>
                <a:gd name="T2" fmla="*/ 0 w 540"/>
                <a:gd name="T3" fmla="*/ 272 h 543"/>
                <a:gd name="T4" fmla="*/ 0 w 540"/>
                <a:gd name="T5" fmla="*/ 272 h 543"/>
                <a:gd name="T6" fmla="*/ 270 w 540"/>
                <a:gd name="T7" fmla="*/ 543 h 543"/>
                <a:gd name="T8" fmla="*/ 540 w 540"/>
                <a:gd name="T9" fmla="*/ 272 h 543"/>
                <a:gd name="T10" fmla="*/ 540 w 540"/>
                <a:gd name="T11" fmla="*/ 272 h 543"/>
                <a:gd name="T12" fmla="*/ 270 w 540"/>
                <a:gd name="T13" fmla="*/ 0 h 543"/>
                <a:gd name="T14" fmla="*/ 524 w 540"/>
                <a:gd name="T15" fmla="*/ 272 h 543"/>
                <a:gd name="T16" fmla="*/ 270 w 540"/>
                <a:gd name="T17" fmla="*/ 528 h 543"/>
                <a:gd name="T18" fmla="*/ 16 w 540"/>
                <a:gd name="T19" fmla="*/ 272 h 543"/>
                <a:gd name="T20" fmla="*/ 270 w 540"/>
                <a:gd name="T21" fmla="*/ 15 h 543"/>
                <a:gd name="T22" fmla="*/ 524 w 540"/>
                <a:gd name="T23" fmla="*/ 272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0" h="543">
                  <a:moveTo>
                    <a:pt x="270" y="0"/>
                  </a:moveTo>
                  <a:cubicBezTo>
                    <a:pt x="120" y="0"/>
                    <a:pt x="0" y="117"/>
                    <a:pt x="0" y="272"/>
                  </a:cubicBezTo>
                  <a:cubicBezTo>
                    <a:pt x="0" y="272"/>
                    <a:pt x="0" y="272"/>
                    <a:pt x="0" y="272"/>
                  </a:cubicBezTo>
                  <a:cubicBezTo>
                    <a:pt x="0" y="427"/>
                    <a:pt x="120" y="543"/>
                    <a:pt x="270" y="543"/>
                  </a:cubicBezTo>
                  <a:cubicBezTo>
                    <a:pt x="421" y="543"/>
                    <a:pt x="540" y="427"/>
                    <a:pt x="540" y="272"/>
                  </a:cubicBezTo>
                  <a:cubicBezTo>
                    <a:pt x="540" y="272"/>
                    <a:pt x="540" y="272"/>
                    <a:pt x="540" y="272"/>
                  </a:cubicBezTo>
                  <a:cubicBezTo>
                    <a:pt x="540" y="117"/>
                    <a:pt x="421" y="0"/>
                    <a:pt x="270" y="0"/>
                  </a:cubicBezTo>
                  <a:close/>
                  <a:moveTo>
                    <a:pt x="524" y="272"/>
                  </a:moveTo>
                  <a:cubicBezTo>
                    <a:pt x="524" y="414"/>
                    <a:pt x="398" y="528"/>
                    <a:pt x="270" y="528"/>
                  </a:cubicBezTo>
                  <a:cubicBezTo>
                    <a:pt x="142" y="528"/>
                    <a:pt x="16" y="419"/>
                    <a:pt x="16" y="272"/>
                  </a:cubicBezTo>
                  <a:cubicBezTo>
                    <a:pt x="16" y="125"/>
                    <a:pt x="128" y="15"/>
                    <a:pt x="270" y="15"/>
                  </a:cubicBezTo>
                  <a:cubicBezTo>
                    <a:pt x="412" y="15"/>
                    <a:pt x="524" y="130"/>
                    <a:pt x="524" y="272"/>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8" name="Freeform 27">
              <a:extLst>
                <a:ext uri="{FF2B5EF4-FFF2-40B4-BE49-F238E27FC236}">
                  <a16:creationId xmlns:a16="http://schemas.microsoft.com/office/drawing/2014/main" id="{92A61ACD-46FD-2C55-B13B-3190D2F1B9F9}"/>
                </a:ext>
              </a:extLst>
            </p:cNvPr>
            <p:cNvSpPr>
              <a:spLocks noGrp="1" noRot="1" noMove="1" noResize="1" noEditPoints="1" noAdjustHandles="1" noChangeArrowheads="1" noChangeShapeType="1"/>
            </p:cNvSpPr>
            <p:nvPr/>
          </p:nvSpPr>
          <p:spPr bwMode="auto">
            <a:xfrm>
              <a:off x="5765" y="2021"/>
              <a:ext cx="1905" cy="1906"/>
            </a:xfrm>
            <a:custGeom>
              <a:avLst/>
              <a:gdLst>
                <a:gd name="T0" fmla="*/ 496 w 1470"/>
                <a:gd name="T1" fmla="*/ 736 h 1470"/>
                <a:gd name="T2" fmla="*/ 735 w 1470"/>
                <a:gd name="T3" fmla="*/ 980 h 1470"/>
                <a:gd name="T4" fmla="*/ 975 w 1470"/>
                <a:gd name="T5" fmla="*/ 736 h 1470"/>
                <a:gd name="T6" fmla="*/ 952 w 1470"/>
                <a:gd name="T7" fmla="*/ 736 h 1470"/>
                <a:gd name="T8" fmla="*/ 520 w 1470"/>
                <a:gd name="T9" fmla="*/ 736 h 1470"/>
                <a:gd name="T10" fmla="*/ 735 w 1470"/>
                <a:gd name="T11" fmla="*/ 514 h 1470"/>
                <a:gd name="T12" fmla="*/ 1470 w 1470"/>
                <a:gd name="T13" fmla="*/ 963 h 1470"/>
                <a:gd name="T14" fmla="*/ 1418 w 1470"/>
                <a:gd name="T15" fmla="*/ 987 h 1470"/>
                <a:gd name="T16" fmla="*/ 984 w 1470"/>
                <a:gd name="T17" fmla="*/ 1470 h 1470"/>
                <a:gd name="T18" fmla="*/ 961 w 1470"/>
                <a:gd name="T19" fmla="*/ 1428 h 1470"/>
                <a:gd name="T20" fmla="*/ 984 w 1470"/>
                <a:gd name="T21" fmla="*/ 1397 h 1470"/>
                <a:gd name="T22" fmla="*/ 1402 w 1470"/>
                <a:gd name="T23" fmla="*/ 963 h 1470"/>
                <a:gd name="T24" fmla="*/ 1447 w 1470"/>
                <a:gd name="T25" fmla="*/ 963 h 1470"/>
                <a:gd name="T26" fmla="*/ 511 w 1470"/>
                <a:gd name="T27" fmla="*/ 1407 h 1470"/>
                <a:gd name="T28" fmla="*/ 511 w 1470"/>
                <a:gd name="T29" fmla="*/ 1470 h 1470"/>
                <a:gd name="T30" fmla="*/ 488 w 1470"/>
                <a:gd name="T31" fmla="*/ 1420 h 1470"/>
                <a:gd name="T32" fmla="*/ 0 w 1470"/>
                <a:gd name="T33" fmla="*/ 987 h 1470"/>
                <a:gd name="T34" fmla="*/ 44 w 1470"/>
                <a:gd name="T35" fmla="*/ 963 h 1470"/>
                <a:gd name="T36" fmla="*/ 76 w 1470"/>
                <a:gd name="T37" fmla="*/ 987 h 1470"/>
                <a:gd name="T38" fmla="*/ 511 w 1470"/>
                <a:gd name="T39" fmla="*/ 1407 h 1470"/>
                <a:gd name="T40" fmla="*/ 69 w 1470"/>
                <a:gd name="T41" fmla="*/ 513 h 1470"/>
                <a:gd name="T42" fmla="*/ 0 w 1470"/>
                <a:gd name="T43" fmla="*/ 489 h 1470"/>
                <a:gd name="T44" fmla="*/ 487 w 1470"/>
                <a:gd name="T45" fmla="*/ 51 h 1470"/>
                <a:gd name="T46" fmla="*/ 511 w 1470"/>
                <a:gd name="T47" fmla="*/ 0 h 1470"/>
                <a:gd name="T48" fmla="*/ 511 w 1470"/>
                <a:gd name="T49" fmla="*/ 43 h 1470"/>
                <a:gd name="T50" fmla="*/ 487 w 1470"/>
                <a:gd name="T51" fmla="*/ 73 h 1470"/>
                <a:gd name="T52" fmla="*/ 1428 w 1470"/>
                <a:gd name="T53" fmla="*/ 513 h 1470"/>
                <a:gd name="T54" fmla="*/ 1396 w 1470"/>
                <a:gd name="T55" fmla="*/ 489 h 1470"/>
                <a:gd name="T56" fmla="*/ 961 w 1470"/>
                <a:gd name="T57" fmla="*/ 65 h 1470"/>
                <a:gd name="T58" fmla="*/ 961 w 1470"/>
                <a:gd name="T59" fmla="*/ 0 h 1470"/>
                <a:gd name="T60" fmla="*/ 984 w 1470"/>
                <a:gd name="T61" fmla="*/ 23 h 1470"/>
                <a:gd name="T62" fmla="*/ 1420 w 1470"/>
                <a:gd name="T63" fmla="*/ 489 h 1470"/>
                <a:gd name="T64" fmla="*/ 1470 w 1470"/>
                <a:gd name="T65" fmla="*/ 489 h 1470"/>
                <a:gd name="T66" fmla="*/ 1428 w 1470"/>
                <a:gd name="T67" fmla="*/ 51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70" h="1470">
                  <a:moveTo>
                    <a:pt x="735" y="491"/>
                  </a:moveTo>
                  <a:cubicBezTo>
                    <a:pt x="598" y="491"/>
                    <a:pt x="496" y="602"/>
                    <a:pt x="496" y="736"/>
                  </a:cubicBezTo>
                  <a:cubicBezTo>
                    <a:pt x="496" y="736"/>
                    <a:pt x="496" y="736"/>
                    <a:pt x="496" y="736"/>
                  </a:cubicBezTo>
                  <a:cubicBezTo>
                    <a:pt x="496" y="870"/>
                    <a:pt x="618" y="978"/>
                    <a:pt x="735" y="980"/>
                  </a:cubicBezTo>
                  <a:cubicBezTo>
                    <a:pt x="852" y="982"/>
                    <a:pt x="975" y="870"/>
                    <a:pt x="975" y="736"/>
                  </a:cubicBezTo>
                  <a:cubicBezTo>
                    <a:pt x="975" y="736"/>
                    <a:pt x="975" y="736"/>
                    <a:pt x="975" y="736"/>
                  </a:cubicBezTo>
                  <a:cubicBezTo>
                    <a:pt x="975" y="602"/>
                    <a:pt x="872" y="491"/>
                    <a:pt x="735" y="491"/>
                  </a:cubicBezTo>
                  <a:close/>
                  <a:moveTo>
                    <a:pt x="952" y="736"/>
                  </a:moveTo>
                  <a:cubicBezTo>
                    <a:pt x="952" y="852"/>
                    <a:pt x="847" y="957"/>
                    <a:pt x="735" y="957"/>
                  </a:cubicBezTo>
                  <a:cubicBezTo>
                    <a:pt x="623" y="957"/>
                    <a:pt x="520" y="852"/>
                    <a:pt x="520" y="736"/>
                  </a:cubicBezTo>
                  <a:cubicBezTo>
                    <a:pt x="520" y="736"/>
                    <a:pt x="520" y="736"/>
                    <a:pt x="520" y="736"/>
                  </a:cubicBezTo>
                  <a:cubicBezTo>
                    <a:pt x="520" y="620"/>
                    <a:pt x="612" y="514"/>
                    <a:pt x="735" y="514"/>
                  </a:cubicBezTo>
                  <a:cubicBezTo>
                    <a:pt x="859" y="514"/>
                    <a:pt x="952" y="620"/>
                    <a:pt x="952" y="736"/>
                  </a:cubicBezTo>
                  <a:close/>
                  <a:moveTo>
                    <a:pt x="1470" y="963"/>
                  </a:moveTo>
                  <a:cubicBezTo>
                    <a:pt x="1470" y="987"/>
                    <a:pt x="1470" y="987"/>
                    <a:pt x="1470" y="987"/>
                  </a:cubicBezTo>
                  <a:cubicBezTo>
                    <a:pt x="1418" y="987"/>
                    <a:pt x="1418" y="987"/>
                    <a:pt x="1418" y="987"/>
                  </a:cubicBezTo>
                  <a:cubicBezTo>
                    <a:pt x="1344" y="1191"/>
                    <a:pt x="1182" y="1347"/>
                    <a:pt x="984" y="1420"/>
                  </a:cubicBezTo>
                  <a:cubicBezTo>
                    <a:pt x="984" y="1470"/>
                    <a:pt x="984" y="1470"/>
                    <a:pt x="984" y="1470"/>
                  </a:cubicBezTo>
                  <a:cubicBezTo>
                    <a:pt x="961" y="1470"/>
                    <a:pt x="961" y="1470"/>
                    <a:pt x="961" y="1470"/>
                  </a:cubicBezTo>
                  <a:cubicBezTo>
                    <a:pt x="961" y="1428"/>
                    <a:pt x="961" y="1428"/>
                    <a:pt x="961" y="1428"/>
                  </a:cubicBezTo>
                  <a:cubicBezTo>
                    <a:pt x="961" y="1406"/>
                    <a:pt x="961" y="1406"/>
                    <a:pt x="961" y="1406"/>
                  </a:cubicBezTo>
                  <a:cubicBezTo>
                    <a:pt x="984" y="1397"/>
                    <a:pt x="984" y="1397"/>
                    <a:pt x="984" y="1397"/>
                  </a:cubicBezTo>
                  <a:cubicBezTo>
                    <a:pt x="1174" y="1324"/>
                    <a:pt x="1323" y="1171"/>
                    <a:pt x="1393" y="987"/>
                  </a:cubicBezTo>
                  <a:cubicBezTo>
                    <a:pt x="1402" y="963"/>
                    <a:pt x="1402" y="963"/>
                    <a:pt x="1402" y="963"/>
                  </a:cubicBezTo>
                  <a:cubicBezTo>
                    <a:pt x="1426" y="963"/>
                    <a:pt x="1426" y="963"/>
                    <a:pt x="1426" y="963"/>
                  </a:cubicBezTo>
                  <a:cubicBezTo>
                    <a:pt x="1447" y="963"/>
                    <a:pt x="1447" y="963"/>
                    <a:pt x="1447" y="963"/>
                  </a:cubicBezTo>
                  <a:cubicBezTo>
                    <a:pt x="1447" y="963"/>
                    <a:pt x="1462" y="963"/>
                    <a:pt x="1470" y="963"/>
                  </a:cubicBezTo>
                  <a:close/>
                  <a:moveTo>
                    <a:pt x="511" y="1407"/>
                  </a:moveTo>
                  <a:cubicBezTo>
                    <a:pt x="511" y="1428"/>
                    <a:pt x="511" y="1428"/>
                    <a:pt x="511" y="1428"/>
                  </a:cubicBezTo>
                  <a:cubicBezTo>
                    <a:pt x="511" y="1470"/>
                    <a:pt x="511" y="1470"/>
                    <a:pt x="511" y="1470"/>
                  </a:cubicBezTo>
                  <a:cubicBezTo>
                    <a:pt x="488" y="1470"/>
                    <a:pt x="488" y="1470"/>
                    <a:pt x="488" y="1470"/>
                  </a:cubicBezTo>
                  <a:cubicBezTo>
                    <a:pt x="488" y="1420"/>
                    <a:pt x="488" y="1420"/>
                    <a:pt x="488" y="1420"/>
                  </a:cubicBezTo>
                  <a:cubicBezTo>
                    <a:pt x="289" y="1348"/>
                    <a:pt x="126" y="1192"/>
                    <a:pt x="52" y="987"/>
                  </a:cubicBezTo>
                  <a:cubicBezTo>
                    <a:pt x="0" y="987"/>
                    <a:pt x="0" y="987"/>
                    <a:pt x="0" y="987"/>
                  </a:cubicBezTo>
                  <a:cubicBezTo>
                    <a:pt x="0" y="963"/>
                    <a:pt x="0" y="963"/>
                    <a:pt x="0" y="963"/>
                  </a:cubicBezTo>
                  <a:cubicBezTo>
                    <a:pt x="44" y="963"/>
                    <a:pt x="44" y="963"/>
                    <a:pt x="44" y="963"/>
                  </a:cubicBezTo>
                  <a:cubicBezTo>
                    <a:pt x="68" y="963"/>
                    <a:pt x="68" y="963"/>
                    <a:pt x="68" y="963"/>
                  </a:cubicBezTo>
                  <a:cubicBezTo>
                    <a:pt x="76" y="987"/>
                    <a:pt x="76" y="987"/>
                    <a:pt x="76" y="987"/>
                  </a:cubicBezTo>
                  <a:cubicBezTo>
                    <a:pt x="146" y="1173"/>
                    <a:pt x="295" y="1326"/>
                    <a:pt x="487" y="1399"/>
                  </a:cubicBezTo>
                  <a:cubicBezTo>
                    <a:pt x="495" y="1402"/>
                    <a:pt x="511" y="1407"/>
                    <a:pt x="511" y="1407"/>
                  </a:cubicBezTo>
                  <a:close/>
                  <a:moveTo>
                    <a:pt x="75" y="489"/>
                  </a:moveTo>
                  <a:cubicBezTo>
                    <a:pt x="72" y="498"/>
                    <a:pt x="69" y="513"/>
                    <a:pt x="69" y="513"/>
                  </a:cubicBezTo>
                  <a:cubicBezTo>
                    <a:pt x="0" y="513"/>
                    <a:pt x="0" y="513"/>
                    <a:pt x="0" y="513"/>
                  </a:cubicBezTo>
                  <a:cubicBezTo>
                    <a:pt x="0" y="489"/>
                    <a:pt x="0" y="489"/>
                    <a:pt x="0" y="489"/>
                  </a:cubicBezTo>
                  <a:cubicBezTo>
                    <a:pt x="50" y="489"/>
                    <a:pt x="50" y="489"/>
                    <a:pt x="50" y="489"/>
                  </a:cubicBezTo>
                  <a:cubicBezTo>
                    <a:pt x="124" y="282"/>
                    <a:pt x="287" y="124"/>
                    <a:pt x="487" y="51"/>
                  </a:cubicBezTo>
                  <a:cubicBezTo>
                    <a:pt x="487" y="0"/>
                    <a:pt x="487" y="0"/>
                    <a:pt x="487" y="0"/>
                  </a:cubicBezTo>
                  <a:cubicBezTo>
                    <a:pt x="487" y="0"/>
                    <a:pt x="505" y="0"/>
                    <a:pt x="511" y="0"/>
                  </a:cubicBezTo>
                  <a:cubicBezTo>
                    <a:pt x="511" y="6"/>
                    <a:pt x="511" y="10"/>
                    <a:pt x="511" y="23"/>
                  </a:cubicBezTo>
                  <a:cubicBezTo>
                    <a:pt x="511" y="43"/>
                    <a:pt x="511" y="43"/>
                    <a:pt x="511" y="43"/>
                  </a:cubicBezTo>
                  <a:cubicBezTo>
                    <a:pt x="510" y="65"/>
                    <a:pt x="510" y="65"/>
                    <a:pt x="510" y="65"/>
                  </a:cubicBezTo>
                  <a:cubicBezTo>
                    <a:pt x="487" y="73"/>
                    <a:pt x="487" y="73"/>
                    <a:pt x="487" y="73"/>
                  </a:cubicBezTo>
                  <a:cubicBezTo>
                    <a:pt x="295" y="147"/>
                    <a:pt x="145" y="302"/>
                    <a:pt x="75" y="489"/>
                  </a:cubicBezTo>
                  <a:close/>
                  <a:moveTo>
                    <a:pt x="1428" y="513"/>
                  </a:moveTo>
                  <a:cubicBezTo>
                    <a:pt x="1404" y="513"/>
                    <a:pt x="1404" y="513"/>
                    <a:pt x="1404" y="513"/>
                  </a:cubicBezTo>
                  <a:cubicBezTo>
                    <a:pt x="1396" y="489"/>
                    <a:pt x="1396" y="489"/>
                    <a:pt x="1396" y="489"/>
                  </a:cubicBezTo>
                  <a:cubicBezTo>
                    <a:pt x="1326" y="302"/>
                    <a:pt x="1177" y="146"/>
                    <a:pt x="984" y="73"/>
                  </a:cubicBezTo>
                  <a:cubicBezTo>
                    <a:pt x="961" y="65"/>
                    <a:pt x="961" y="65"/>
                    <a:pt x="961" y="65"/>
                  </a:cubicBezTo>
                  <a:cubicBezTo>
                    <a:pt x="961" y="43"/>
                    <a:pt x="961" y="43"/>
                    <a:pt x="961" y="43"/>
                  </a:cubicBezTo>
                  <a:cubicBezTo>
                    <a:pt x="961" y="0"/>
                    <a:pt x="961" y="0"/>
                    <a:pt x="961" y="0"/>
                  </a:cubicBezTo>
                  <a:cubicBezTo>
                    <a:pt x="961" y="0"/>
                    <a:pt x="978" y="0"/>
                    <a:pt x="984" y="0"/>
                  </a:cubicBezTo>
                  <a:cubicBezTo>
                    <a:pt x="984" y="6"/>
                    <a:pt x="984" y="10"/>
                    <a:pt x="984" y="23"/>
                  </a:cubicBezTo>
                  <a:cubicBezTo>
                    <a:pt x="984" y="52"/>
                    <a:pt x="984" y="52"/>
                    <a:pt x="984" y="52"/>
                  </a:cubicBezTo>
                  <a:cubicBezTo>
                    <a:pt x="1184" y="124"/>
                    <a:pt x="1347" y="282"/>
                    <a:pt x="1420" y="489"/>
                  </a:cubicBezTo>
                  <a:cubicBezTo>
                    <a:pt x="1446" y="489"/>
                    <a:pt x="1446" y="489"/>
                    <a:pt x="1446" y="489"/>
                  </a:cubicBezTo>
                  <a:cubicBezTo>
                    <a:pt x="1446" y="489"/>
                    <a:pt x="1462" y="489"/>
                    <a:pt x="1470" y="489"/>
                  </a:cubicBezTo>
                  <a:cubicBezTo>
                    <a:pt x="1470" y="513"/>
                    <a:pt x="1470" y="513"/>
                    <a:pt x="1470" y="513"/>
                  </a:cubicBezTo>
                  <a:lnTo>
                    <a:pt x="1428" y="5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9" name="Freeform 28">
              <a:extLst>
                <a:ext uri="{FF2B5EF4-FFF2-40B4-BE49-F238E27FC236}">
                  <a16:creationId xmlns:a16="http://schemas.microsoft.com/office/drawing/2014/main" id="{269AC72E-8C42-9512-529F-C0BD87160A6E}"/>
                </a:ext>
              </a:extLst>
            </p:cNvPr>
            <p:cNvSpPr>
              <a:spLocks noGrp="1" noRot="1" noMove="1" noResize="1" noEditPoints="1" noAdjustHandles="1" noChangeArrowheads="1" noChangeShapeType="1"/>
            </p:cNvSpPr>
            <p:nvPr/>
          </p:nvSpPr>
          <p:spPr bwMode="auto">
            <a:xfrm>
              <a:off x="5765" y="2021"/>
              <a:ext cx="1905" cy="1906"/>
            </a:xfrm>
            <a:custGeom>
              <a:avLst/>
              <a:gdLst>
                <a:gd name="T0" fmla="*/ 1376 w 1470"/>
                <a:gd name="T1" fmla="*/ 543 h 1470"/>
                <a:gd name="T2" fmla="*/ 1371 w 1470"/>
                <a:gd name="T3" fmla="*/ 527 h 1470"/>
                <a:gd name="T4" fmla="*/ 947 w 1470"/>
                <a:gd name="T5" fmla="*/ 94 h 1470"/>
                <a:gd name="T6" fmla="*/ 931 w 1470"/>
                <a:gd name="T7" fmla="*/ 89 h 1470"/>
                <a:gd name="T8" fmla="*/ 931 w 1470"/>
                <a:gd name="T9" fmla="*/ 73 h 1470"/>
                <a:gd name="T10" fmla="*/ 931 w 1470"/>
                <a:gd name="T11" fmla="*/ 0 h 1470"/>
                <a:gd name="T12" fmla="*/ 947 w 1470"/>
                <a:gd name="T13" fmla="*/ 0 h 1470"/>
                <a:gd name="T14" fmla="*/ 947 w 1470"/>
                <a:gd name="T15" fmla="*/ 78 h 1470"/>
                <a:gd name="T16" fmla="*/ 1388 w 1470"/>
                <a:gd name="T17" fmla="*/ 527 h 1470"/>
                <a:gd name="T18" fmla="*/ 1470 w 1470"/>
                <a:gd name="T19" fmla="*/ 527 h 1470"/>
                <a:gd name="T20" fmla="*/ 1470 w 1470"/>
                <a:gd name="T21" fmla="*/ 543 h 1470"/>
                <a:gd name="T22" fmla="*/ 1393 w 1470"/>
                <a:gd name="T23" fmla="*/ 543 h 1470"/>
                <a:gd name="T24" fmla="*/ 1376 w 1470"/>
                <a:gd name="T25" fmla="*/ 543 h 1470"/>
                <a:gd name="T26" fmla="*/ 541 w 1470"/>
                <a:gd name="T27" fmla="*/ 1470 h 1470"/>
                <a:gd name="T28" fmla="*/ 541 w 1470"/>
                <a:gd name="T29" fmla="*/ 1399 h 1470"/>
                <a:gd name="T30" fmla="*/ 541 w 1470"/>
                <a:gd name="T31" fmla="*/ 1383 h 1470"/>
                <a:gd name="T32" fmla="*/ 525 w 1470"/>
                <a:gd name="T33" fmla="*/ 1378 h 1470"/>
                <a:gd name="T34" fmla="*/ 100 w 1470"/>
                <a:gd name="T35" fmla="*/ 947 h 1470"/>
                <a:gd name="T36" fmla="*/ 95 w 1470"/>
                <a:gd name="T37" fmla="*/ 931 h 1470"/>
                <a:gd name="T38" fmla="*/ 0 w 1470"/>
                <a:gd name="T39" fmla="*/ 931 h 1470"/>
                <a:gd name="T40" fmla="*/ 0 w 1470"/>
                <a:gd name="T41" fmla="*/ 947 h 1470"/>
                <a:gd name="T42" fmla="*/ 83 w 1470"/>
                <a:gd name="T43" fmla="*/ 947 h 1470"/>
                <a:gd name="T44" fmla="*/ 525 w 1470"/>
                <a:gd name="T45" fmla="*/ 1394 h 1470"/>
                <a:gd name="T46" fmla="*/ 525 w 1470"/>
                <a:gd name="T47" fmla="*/ 1470 h 1470"/>
                <a:gd name="T48" fmla="*/ 541 w 1470"/>
                <a:gd name="T49" fmla="*/ 1470 h 1470"/>
                <a:gd name="T50" fmla="*/ 95 w 1470"/>
                <a:gd name="T51" fmla="*/ 543 h 1470"/>
                <a:gd name="T52" fmla="*/ 99 w 1470"/>
                <a:gd name="T53" fmla="*/ 527 h 1470"/>
                <a:gd name="T54" fmla="*/ 525 w 1470"/>
                <a:gd name="T55" fmla="*/ 93 h 1470"/>
                <a:gd name="T56" fmla="*/ 541 w 1470"/>
                <a:gd name="T57" fmla="*/ 88 h 1470"/>
                <a:gd name="T58" fmla="*/ 541 w 1470"/>
                <a:gd name="T59" fmla="*/ 72 h 1470"/>
                <a:gd name="T60" fmla="*/ 541 w 1470"/>
                <a:gd name="T61" fmla="*/ 0 h 1470"/>
                <a:gd name="T62" fmla="*/ 525 w 1470"/>
                <a:gd name="T63" fmla="*/ 0 h 1470"/>
                <a:gd name="T64" fmla="*/ 525 w 1470"/>
                <a:gd name="T65" fmla="*/ 77 h 1470"/>
                <a:gd name="T66" fmla="*/ 82 w 1470"/>
                <a:gd name="T67" fmla="*/ 527 h 1470"/>
                <a:gd name="T68" fmla="*/ 0 w 1470"/>
                <a:gd name="T69" fmla="*/ 527 h 1470"/>
                <a:gd name="T70" fmla="*/ 0 w 1470"/>
                <a:gd name="T71" fmla="*/ 543 h 1470"/>
                <a:gd name="T72" fmla="*/ 95 w 1470"/>
                <a:gd name="T73" fmla="*/ 543 h 1470"/>
                <a:gd name="T74" fmla="*/ 1392 w 1470"/>
                <a:gd name="T75" fmla="*/ 931 h 1470"/>
                <a:gd name="T76" fmla="*/ 1375 w 1470"/>
                <a:gd name="T77" fmla="*/ 931 h 1470"/>
                <a:gd name="T78" fmla="*/ 1370 w 1470"/>
                <a:gd name="T79" fmla="*/ 947 h 1470"/>
                <a:gd name="T80" fmla="*/ 947 w 1470"/>
                <a:gd name="T81" fmla="*/ 1377 h 1470"/>
                <a:gd name="T82" fmla="*/ 931 w 1470"/>
                <a:gd name="T83" fmla="*/ 1382 h 1470"/>
                <a:gd name="T84" fmla="*/ 931 w 1470"/>
                <a:gd name="T85" fmla="*/ 1469 h 1470"/>
                <a:gd name="T86" fmla="*/ 947 w 1470"/>
                <a:gd name="T87" fmla="*/ 1469 h 1470"/>
                <a:gd name="T88" fmla="*/ 947 w 1470"/>
                <a:gd name="T89" fmla="*/ 1393 h 1470"/>
                <a:gd name="T90" fmla="*/ 1387 w 1470"/>
                <a:gd name="T91" fmla="*/ 947 h 1470"/>
                <a:gd name="T92" fmla="*/ 1470 w 1470"/>
                <a:gd name="T93" fmla="*/ 947 h 1470"/>
                <a:gd name="T94" fmla="*/ 1470 w 1470"/>
                <a:gd name="T95" fmla="*/ 931 h 1470"/>
                <a:gd name="T96" fmla="*/ 1392 w 1470"/>
                <a:gd name="T97" fmla="*/ 931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70" h="1470">
                  <a:moveTo>
                    <a:pt x="1376" y="543"/>
                  </a:moveTo>
                  <a:cubicBezTo>
                    <a:pt x="1371" y="527"/>
                    <a:pt x="1371" y="527"/>
                    <a:pt x="1371" y="527"/>
                  </a:cubicBezTo>
                  <a:cubicBezTo>
                    <a:pt x="1307" y="331"/>
                    <a:pt x="1157" y="163"/>
                    <a:pt x="947" y="94"/>
                  </a:cubicBezTo>
                  <a:cubicBezTo>
                    <a:pt x="931" y="89"/>
                    <a:pt x="931" y="89"/>
                    <a:pt x="931" y="89"/>
                  </a:cubicBezTo>
                  <a:cubicBezTo>
                    <a:pt x="931" y="89"/>
                    <a:pt x="931" y="80"/>
                    <a:pt x="931" y="73"/>
                  </a:cubicBezTo>
                  <a:cubicBezTo>
                    <a:pt x="931" y="66"/>
                    <a:pt x="931" y="0"/>
                    <a:pt x="931" y="0"/>
                  </a:cubicBezTo>
                  <a:cubicBezTo>
                    <a:pt x="947" y="0"/>
                    <a:pt x="947" y="0"/>
                    <a:pt x="947" y="0"/>
                  </a:cubicBezTo>
                  <a:cubicBezTo>
                    <a:pt x="947" y="78"/>
                    <a:pt x="947" y="78"/>
                    <a:pt x="947" y="78"/>
                  </a:cubicBezTo>
                  <a:cubicBezTo>
                    <a:pt x="1163" y="147"/>
                    <a:pt x="1323" y="320"/>
                    <a:pt x="1388" y="527"/>
                  </a:cubicBezTo>
                  <a:cubicBezTo>
                    <a:pt x="1470" y="527"/>
                    <a:pt x="1470" y="527"/>
                    <a:pt x="1470" y="527"/>
                  </a:cubicBezTo>
                  <a:cubicBezTo>
                    <a:pt x="1470" y="543"/>
                    <a:pt x="1470" y="543"/>
                    <a:pt x="1470" y="543"/>
                  </a:cubicBezTo>
                  <a:cubicBezTo>
                    <a:pt x="1393" y="543"/>
                    <a:pt x="1393" y="543"/>
                    <a:pt x="1393" y="543"/>
                  </a:cubicBezTo>
                  <a:lnTo>
                    <a:pt x="1376" y="543"/>
                  </a:lnTo>
                  <a:close/>
                  <a:moveTo>
                    <a:pt x="541" y="1470"/>
                  </a:moveTo>
                  <a:cubicBezTo>
                    <a:pt x="541" y="1399"/>
                    <a:pt x="541" y="1399"/>
                    <a:pt x="541" y="1399"/>
                  </a:cubicBezTo>
                  <a:cubicBezTo>
                    <a:pt x="541" y="1383"/>
                    <a:pt x="541" y="1383"/>
                    <a:pt x="541" y="1383"/>
                  </a:cubicBezTo>
                  <a:cubicBezTo>
                    <a:pt x="525" y="1378"/>
                    <a:pt x="525" y="1378"/>
                    <a:pt x="525" y="1378"/>
                  </a:cubicBezTo>
                  <a:cubicBezTo>
                    <a:pt x="316" y="1310"/>
                    <a:pt x="164" y="1143"/>
                    <a:pt x="100" y="947"/>
                  </a:cubicBezTo>
                  <a:cubicBezTo>
                    <a:pt x="95" y="931"/>
                    <a:pt x="95" y="931"/>
                    <a:pt x="95" y="931"/>
                  </a:cubicBezTo>
                  <a:cubicBezTo>
                    <a:pt x="0" y="931"/>
                    <a:pt x="0" y="931"/>
                    <a:pt x="0" y="931"/>
                  </a:cubicBezTo>
                  <a:cubicBezTo>
                    <a:pt x="0" y="947"/>
                    <a:pt x="0" y="947"/>
                    <a:pt x="0" y="947"/>
                  </a:cubicBezTo>
                  <a:cubicBezTo>
                    <a:pt x="83" y="947"/>
                    <a:pt x="83" y="947"/>
                    <a:pt x="83" y="947"/>
                  </a:cubicBezTo>
                  <a:cubicBezTo>
                    <a:pt x="149" y="1154"/>
                    <a:pt x="309" y="1326"/>
                    <a:pt x="525" y="1394"/>
                  </a:cubicBezTo>
                  <a:cubicBezTo>
                    <a:pt x="525" y="1470"/>
                    <a:pt x="525" y="1470"/>
                    <a:pt x="525" y="1470"/>
                  </a:cubicBezTo>
                  <a:lnTo>
                    <a:pt x="541" y="1470"/>
                  </a:lnTo>
                  <a:close/>
                  <a:moveTo>
                    <a:pt x="95" y="543"/>
                  </a:moveTo>
                  <a:cubicBezTo>
                    <a:pt x="99" y="527"/>
                    <a:pt x="99" y="527"/>
                    <a:pt x="99" y="527"/>
                  </a:cubicBezTo>
                  <a:cubicBezTo>
                    <a:pt x="163" y="330"/>
                    <a:pt x="314" y="162"/>
                    <a:pt x="525" y="93"/>
                  </a:cubicBezTo>
                  <a:cubicBezTo>
                    <a:pt x="541" y="88"/>
                    <a:pt x="541" y="88"/>
                    <a:pt x="541" y="88"/>
                  </a:cubicBezTo>
                  <a:cubicBezTo>
                    <a:pt x="541" y="88"/>
                    <a:pt x="541" y="84"/>
                    <a:pt x="541" y="72"/>
                  </a:cubicBezTo>
                  <a:cubicBezTo>
                    <a:pt x="541" y="61"/>
                    <a:pt x="541" y="0"/>
                    <a:pt x="541" y="0"/>
                  </a:cubicBezTo>
                  <a:cubicBezTo>
                    <a:pt x="525" y="0"/>
                    <a:pt x="525" y="0"/>
                    <a:pt x="525" y="0"/>
                  </a:cubicBezTo>
                  <a:cubicBezTo>
                    <a:pt x="525" y="77"/>
                    <a:pt x="525" y="77"/>
                    <a:pt x="525" y="77"/>
                  </a:cubicBezTo>
                  <a:cubicBezTo>
                    <a:pt x="308" y="146"/>
                    <a:pt x="148" y="319"/>
                    <a:pt x="82" y="527"/>
                  </a:cubicBezTo>
                  <a:cubicBezTo>
                    <a:pt x="0" y="527"/>
                    <a:pt x="0" y="527"/>
                    <a:pt x="0" y="527"/>
                  </a:cubicBezTo>
                  <a:cubicBezTo>
                    <a:pt x="0" y="543"/>
                    <a:pt x="0" y="543"/>
                    <a:pt x="0" y="543"/>
                  </a:cubicBezTo>
                  <a:lnTo>
                    <a:pt x="95" y="543"/>
                  </a:lnTo>
                  <a:close/>
                  <a:moveTo>
                    <a:pt x="1392" y="931"/>
                  </a:moveTo>
                  <a:cubicBezTo>
                    <a:pt x="1375" y="931"/>
                    <a:pt x="1375" y="931"/>
                    <a:pt x="1375" y="931"/>
                  </a:cubicBezTo>
                  <a:cubicBezTo>
                    <a:pt x="1370" y="947"/>
                    <a:pt x="1370" y="947"/>
                    <a:pt x="1370" y="947"/>
                  </a:cubicBezTo>
                  <a:cubicBezTo>
                    <a:pt x="1306" y="1142"/>
                    <a:pt x="1156" y="1309"/>
                    <a:pt x="947" y="1377"/>
                  </a:cubicBezTo>
                  <a:cubicBezTo>
                    <a:pt x="931" y="1382"/>
                    <a:pt x="931" y="1382"/>
                    <a:pt x="931" y="1382"/>
                  </a:cubicBezTo>
                  <a:cubicBezTo>
                    <a:pt x="931" y="1469"/>
                    <a:pt x="931" y="1469"/>
                    <a:pt x="931" y="1469"/>
                  </a:cubicBezTo>
                  <a:cubicBezTo>
                    <a:pt x="947" y="1469"/>
                    <a:pt x="947" y="1469"/>
                    <a:pt x="947" y="1469"/>
                  </a:cubicBezTo>
                  <a:cubicBezTo>
                    <a:pt x="947" y="1393"/>
                    <a:pt x="947" y="1393"/>
                    <a:pt x="947" y="1393"/>
                  </a:cubicBezTo>
                  <a:cubicBezTo>
                    <a:pt x="1162" y="1324"/>
                    <a:pt x="1321" y="1153"/>
                    <a:pt x="1387" y="947"/>
                  </a:cubicBezTo>
                  <a:cubicBezTo>
                    <a:pt x="1470" y="947"/>
                    <a:pt x="1470" y="947"/>
                    <a:pt x="1470" y="947"/>
                  </a:cubicBezTo>
                  <a:cubicBezTo>
                    <a:pt x="1470" y="931"/>
                    <a:pt x="1470" y="931"/>
                    <a:pt x="1470" y="931"/>
                  </a:cubicBezTo>
                  <a:lnTo>
                    <a:pt x="1392" y="931"/>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0" name="Freeform 29">
              <a:extLst>
                <a:ext uri="{FF2B5EF4-FFF2-40B4-BE49-F238E27FC236}">
                  <a16:creationId xmlns:a16="http://schemas.microsoft.com/office/drawing/2014/main" id="{E2E8415B-9108-FF4B-BE75-C39CDD0098CA}"/>
                </a:ext>
              </a:extLst>
            </p:cNvPr>
            <p:cNvSpPr>
              <a:spLocks noGrp="1" noRot="1" noMove="1" noResize="1" noEditPoints="1" noAdjustHandles="1" noChangeArrowheads="1" noChangeShapeType="1"/>
            </p:cNvSpPr>
            <p:nvPr/>
          </p:nvSpPr>
          <p:spPr bwMode="auto">
            <a:xfrm>
              <a:off x="5765" y="2011"/>
              <a:ext cx="1905" cy="1906"/>
            </a:xfrm>
            <a:custGeom>
              <a:avLst/>
              <a:gdLst>
                <a:gd name="T0" fmla="*/ 344 w 1470"/>
                <a:gd name="T1" fmla="*/ 508 h 1470"/>
                <a:gd name="T2" fmla="*/ 367 w 1470"/>
                <a:gd name="T3" fmla="*/ 408 h 1470"/>
                <a:gd name="T4" fmla="*/ 258 w 1470"/>
                <a:gd name="T5" fmla="*/ 661 h 1470"/>
                <a:gd name="T6" fmla="*/ 317 w 1470"/>
                <a:gd name="T7" fmla="*/ 569 h 1470"/>
                <a:gd name="T8" fmla="*/ 258 w 1470"/>
                <a:gd name="T9" fmla="*/ 661 h 1470"/>
                <a:gd name="T10" fmla="*/ 596 w 1470"/>
                <a:gd name="T11" fmla="*/ 299 h 1470"/>
                <a:gd name="T12" fmla="*/ 687 w 1470"/>
                <a:gd name="T13" fmla="*/ 244 h 1470"/>
                <a:gd name="T14" fmla="*/ 418 w 1470"/>
                <a:gd name="T15" fmla="*/ 357 h 1470"/>
                <a:gd name="T16" fmla="*/ 521 w 1470"/>
                <a:gd name="T17" fmla="*/ 332 h 1470"/>
                <a:gd name="T18" fmla="*/ 418 w 1470"/>
                <a:gd name="T19" fmla="*/ 357 h 1470"/>
                <a:gd name="T20" fmla="*/ 1072 w 1470"/>
                <a:gd name="T21" fmla="*/ 432 h 1470"/>
                <a:gd name="T22" fmla="*/ 1160 w 1470"/>
                <a:gd name="T23" fmla="*/ 490 h 1470"/>
                <a:gd name="T24" fmla="*/ 1192 w 1470"/>
                <a:gd name="T25" fmla="*/ 561 h 1470"/>
                <a:gd name="T26" fmla="*/ 1173 w 1470"/>
                <a:gd name="T27" fmla="*/ 661 h 1470"/>
                <a:gd name="T28" fmla="*/ 1192 w 1470"/>
                <a:gd name="T29" fmla="*/ 561 h 1470"/>
                <a:gd name="T30" fmla="*/ 782 w 1470"/>
                <a:gd name="T31" fmla="*/ 282 h 1470"/>
                <a:gd name="T32" fmla="*/ 882 w 1470"/>
                <a:gd name="T33" fmla="*/ 261 h 1470"/>
                <a:gd name="T34" fmla="*/ 966 w 1470"/>
                <a:gd name="T35" fmla="*/ 299 h 1470"/>
                <a:gd name="T36" fmla="*/ 1021 w 1470"/>
                <a:gd name="T37" fmla="*/ 386 h 1470"/>
                <a:gd name="T38" fmla="*/ 966 w 1470"/>
                <a:gd name="T39" fmla="*/ 299 h 1470"/>
                <a:gd name="T40" fmla="*/ 1127 w 1470"/>
                <a:gd name="T41" fmla="*/ 963 h 1470"/>
                <a:gd name="T42" fmla="*/ 1103 w 1470"/>
                <a:gd name="T43" fmla="*/ 1063 h 1470"/>
                <a:gd name="T44" fmla="*/ 1212 w 1470"/>
                <a:gd name="T45" fmla="*/ 811 h 1470"/>
                <a:gd name="T46" fmla="*/ 1154 w 1470"/>
                <a:gd name="T47" fmla="*/ 903 h 1470"/>
                <a:gd name="T48" fmla="*/ 1212 w 1470"/>
                <a:gd name="T49" fmla="*/ 811 h 1470"/>
                <a:gd name="T50" fmla="*/ 874 w 1470"/>
                <a:gd name="T51" fmla="*/ 1172 h 1470"/>
                <a:gd name="T52" fmla="*/ 783 w 1470"/>
                <a:gd name="T53" fmla="*/ 1228 h 1470"/>
                <a:gd name="T54" fmla="*/ 1052 w 1470"/>
                <a:gd name="T55" fmla="*/ 1114 h 1470"/>
                <a:gd name="T56" fmla="*/ 949 w 1470"/>
                <a:gd name="T57" fmla="*/ 1140 h 1470"/>
                <a:gd name="T58" fmla="*/ 1052 w 1470"/>
                <a:gd name="T59" fmla="*/ 1114 h 1470"/>
                <a:gd name="T60" fmla="*/ 399 w 1470"/>
                <a:gd name="T61" fmla="*/ 1039 h 1470"/>
                <a:gd name="T62" fmla="*/ 310 w 1470"/>
                <a:gd name="T63" fmla="*/ 981 h 1470"/>
                <a:gd name="T64" fmla="*/ 278 w 1470"/>
                <a:gd name="T65" fmla="*/ 911 h 1470"/>
                <a:gd name="T66" fmla="*/ 297 w 1470"/>
                <a:gd name="T67" fmla="*/ 810 h 1470"/>
                <a:gd name="T68" fmla="*/ 278 w 1470"/>
                <a:gd name="T69" fmla="*/ 911 h 1470"/>
                <a:gd name="T70" fmla="*/ 688 w 1470"/>
                <a:gd name="T71" fmla="*/ 1189 h 1470"/>
                <a:gd name="T72" fmla="*/ 588 w 1470"/>
                <a:gd name="T73" fmla="*/ 1210 h 1470"/>
                <a:gd name="T74" fmla="*/ 504 w 1470"/>
                <a:gd name="T75" fmla="*/ 1172 h 1470"/>
                <a:gd name="T76" fmla="*/ 449 w 1470"/>
                <a:gd name="T77" fmla="*/ 1085 h 1470"/>
                <a:gd name="T78" fmla="*/ 504 w 1470"/>
                <a:gd name="T79" fmla="*/ 1172 h 1470"/>
                <a:gd name="T80" fmla="*/ 714 w 1470"/>
                <a:gd name="T81" fmla="*/ 59 h 1470"/>
                <a:gd name="T82" fmla="*/ 754 w 1470"/>
                <a:gd name="T83" fmla="*/ 0 h 1470"/>
                <a:gd name="T84" fmla="*/ 756 w 1470"/>
                <a:gd name="T85" fmla="*/ 1470 h 1470"/>
                <a:gd name="T86" fmla="*/ 716 w 1470"/>
                <a:gd name="T87" fmla="*/ 1411 h 1470"/>
                <a:gd name="T88" fmla="*/ 756 w 1470"/>
                <a:gd name="T89" fmla="*/ 1470 h 1470"/>
                <a:gd name="T90" fmla="*/ 1411 w 1470"/>
                <a:gd name="T91" fmla="*/ 717 h 1470"/>
                <a:gd name="T92" fmla="*/ 1470 w 1470"/>
                <a:gd name="T93" fmla="*/ 757 h 1470"/>
                <a:gd name="T94" fmla="*/ 0 w 1470"/>
                <a:gd name="T95" fmla="*/ 759 h 1470"/>
                <a:gd name="T96" fmla="*/ 59 w 1470"/>
                <a:gd name="T97" fmla="*/ 719 h 1470"/>
                <a:gd name="T98" fmla="*/ 0 w 1470"/>
                <a:gd name="T99" fmla="*/ 759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70" h="1470">
                  <a:moveTo>
                    <a:pt x="310" y="490"/>
                  </a:moveTo>
                  <a:cubicBezTo>
                    <a:pt x="323" y="497"/>
                    <a:pt x="332" y="502"/>
                    <a:pt x="344" y="508"/>
                  </a:cubicBezTo>
                  <a:cubicBezTo>
                    <a:pt x="358" y="479"/>
                    <a:pt x="377" y="453"/>
                    <a:pt x="399" y="432"/>
                  </a:cubicBezTo>
                  <a:cubicBezTo>
                    <a:pt x="387" y="423"/>
                    <a:pt x="380" y="418"/>
                    <a:pt x="367" y="408"/>
                  </a:cubicBezTo>
                  <a:cubicBezTo>
                    <a:pt x="346" y="427"/>
                    <a:pt x="323" y="461"/>
                    <a:pt x="310" y="490"/>
                  </a:cubicBezTo>
                  <a:close/>
                  <a:moveTo>
                    <a:pt x="258" y="661"/>
                  </a:moveTo>
                  <a:cubicBezTo>
                    <a:pt x="271" y="661"/>
                    <a:pt x="282" y="661"/>
                    <a:pt x="297" y="661"/>
                  </a:cubicBezTo>
                  <a:cubicBezTo>
                    <a:pt x="298" y="629"/>
                    <a:pt x="306" y="597"/>
                    <a:pt x="317" y="569"/>
                  </a:cubicBezTo>
                  <a:cubicBezTo>
                    <a:pt x="302" y="566"/>
                    <a:pt x="294" y="564"/>
                    <a:pt x="278" y="561"/>
                  </a:cubicBezTo>
                  <a:cubicBezTo>
                    <a:pt x="267" y="587"/>
                    <a:pt x="258" y="629"/>
                    <a:pt x="258" y="661"/>
                  </a:cubicBezTo>
                  <a:close/>
                  <a:moveTo>
                    <a:pt x="587" y="261"/>
                  </a:moveTo>
                  <a:cubicBezTo>
                    <a:pt x="589" y="276"/>
                    <a:pt x="592" y="286"/>
                    <a:pt x="596" y="299"/>
                  </a:cubicBezTo>
                  <a:cubicBezTo>
                    <a:pt x="625" y="289"/>
                    <a:pt x="654" y="283"/>
                    <a:pt x="687" y="282"/>
                  </a:cubicBezTo>
                  <a:cubicBezTo>
                    <a:pt x="687" y="268"/>
                    <a:pt x="686" y="256"/>
                    <a:pt x="687" y="244"/>
                  </a:cubicBezTo>
                  <a:cubicBezTo>
                    <a:pt x="655" y="243"/>
                    <a:pt x="613" y="251"/>
                    <a:pt x="587" y="261"/>
                  </a:cubicBezTo>
                  <a:close/>
                  <a:moveTo>
                    <a:pt x="418" y="357"/>
                  </a:moveTo>
                  <a:cubicBezTo>
                    <a:pt x="428" y="368"/>
                    <a:pt x="435" y="375"/>
                    <a:pt x="444" y="385"/>
                  </a:cubicBezTo>
                  <a:cubicBezTo>
                    <a:pt x="468" y="364"/>
                    <a:pt x="493" y="344"/>
                    <a:pt x="521" y="332"/>
                  </a:cubicBezTo>
                  <a:cubicBezTo>
                    <a:pt x="513" y="319"/>
                    <a:pt x="509" y="312"/>
                    <a:pt x="499" y="298"/>
                  </a:cubicBezTo>
                  <a:cubicBezTo>
                    <a:pt x="473" y="309"/>
                    <a:pt x="441" y="335"/>
                    <a:pt x="418" y="357"/>
                  </a:cubicBezTo>
                  <a:close/>
                  <a:moveTo>
                    <a:pt x="1103" y="408"/>
                  </a:moveTo>
                  <a:cubicBezTo>
                    <a:pt x="1090" y="418"/>
                    <a:pt x="1084" y="423"/>
                    <a:pt x="1072" y="432"/>
                  </a:cubicBezTo>
                  <a:cubicBezTo>
                    <a:pt x="1093" y="453"/>
                    <a:pt x="1112" y="479"/>
                    <a:pt x="1127" y="508"/>
                  </a:cubicBezTo>
                  <a:cubicBezTo>
                    <a:pt x="1139" y="502"/>
                    <a:pt x="1147" y="497"/>
                    <a:pt x="1160" y="490"/>
                  </a:cubicBezTo>
                  <a:cubicBezTo>
                    <a:pt x="1147" y="461"/>
                    <a:pt x="1124" y="427"/>
                    <a:pt x="1103" y="408"/>
                  </a:cubicBezTo>
                  <a:close/>
                  <a:moveTo>
                    <a:pt x="1192" y="561"/>
                  </a:moveTo>
                  <a:cubicBezTo>
                    <a:pt x="1176" y="564"/>
                    <a:pt x="1168" y="566"/>
                    <a:pt x="1154" y="569"/>
                  </a:cubicBezTo>
                  <a:cubicBezTo>
                    <a:pt x="1165" y="597"/>
                    <a:pt x="1172" y="629"/>
                    <a:pt x="1173" y="661"/>
                  </a:cubicBezTo>
                  <a:cubicBezTo>
                    <a:pt x="1188" y="661"/>
                    <a:pt x="1199" y="661"/>
                    <a:pt x="1212" y="661"/>
                  </a:cubicBezTo>
                  <a:cubicBezTo>
                    <a:pt x="1212" y="629"/>
                    <a:pt x="1203" y="587"/>
                    <a:pt x="1192" y="561"/>
                  </a:cubicBezTo>
                  <a:close/>
                  <a:moveTo>
                    <a:pt x="782" y="243"/>
                  </a:moveTo>
                  <a:cubicBezTo>
                    <a:pt x="782" y="255"/>
                    <a:pt x="782" y="267"/>
                    <a:pt x="782" y="282"/>
                  </a:cubicBezTo>
                  <a:cubicBezTo>
                    <a:pt x="814" y="282"/>
                    <a:pt x="844" y="288"/>
                    <a:pt x="872" y="299"/>
                  </a:cubicBezTo>
                  <a:cubicBezTo>
                    <a:pt x="876" y="285"/>
                    <a:pt x="879" y="275"/>
                    <a:pt x="882" y="261"/>
                  </a:cubicBezTo>
                  <a:cubicBezTo>
                    <a:pt x="856" y="250"/>
                    <a:pt x="814" y="243"/>
                    <a:pt x="782" y="243"/>
                  </a:cubicBezTo>
                  <a:close/>
                  <a:moveTo>
                    <a:pt x="966" y="299"/>
                  </a:moveTo>
                  <a:cubicBezTo>
                    <a:pt x="957" y="312"/>
                    <a:pt x="952" y="320"/>
                    <a:pt x="944" y="332"/>
                  </a:cubicBezTo>
                  <a:cubicBezTo>
                    <a:pt x="972" y="344"/>
                    <a:pt x="997" y="364"/>
                    <a:pt x="1021" y="386"/>
                  </a:cubicBezTo>
                  <a:cubicBezTo>
                    <a:pt x="1030" y="375"/>
                    <a:pt x="1037" y="368"/>
                    <a:pt x="1047" y="357"/>
                  </a:cubicBezTo>
                  <a:cubicBezTo>
                    <a:pt x="1024" y="335"/>
                    <a:pt x="992" y="309"/>
                    <a:pt x="966" y="299"/>
                  </a:cubicBezTo>
                  <a:close/>
                  <a:moveTo>
                    <a:pt x="1160" y="981"/>
                  </a:moveTo>
                  <a:cubicBezTo>
                    <a:pt x="1147" y="974"/>
                    <a:pt x="1139" y="970"/>
                    <a:pt x="1127" y="963"/>
                  </a:cubicBezTo>
                  <a:cubicBezTo>
                    <a:pt x="1112" y="992"/>
                    <a:pt x="1093" y="1018"/>
                    <a:pt x="1072" y="1039"/>
                  </a:cubicBezTo>
                  <a:cubicBezTo>
                    <a:pt x="1084" y="1048"/>
                    <a:pt x="1090" y="1054"/>
                    <a:pt x="1103" y="1063"/>
                  </a:cubicBezTo>
                  <a:cubicBezTo>
                    <a:pt x="1124" y="1044"/>
                    <a:pt x="1147" y="1010"/>
                    <a:pt x="1160" y="981"/>
                  </a:cubicBezTo>
                  <a:close/>
                  <a:moveTo>
                    <a:pt x="1212" y="811"/>
                  </a:moveTo>
                  <a:cubicBezTo>
                    <a:pt x="1199" y="810"/>
                    <a:pt x="1188" y="810"/>
                    <a:pt x="1173" y="810"/>
                  </a:cubicBezTo>
                  <a:cubicBezTo>
                    <a:pt x="1172" y="843"/>
                    <a:pt x="1165" y="874"/>
                    <a:pt x="1154" y="903"/>
                  </a:cubicBezTo>
                  <a:cubicBezTo>
                    <a:pt x="1168" y="905"/>
                    <a:pt x="1176" y="908"/>
                    <a:pt x="1192" y="911"/>
                  </a:cubicBezTo>
                  <a:cubicBezTo>
                    <a:pt x="1203" y="885"/>
                    <a:pt x="1212" y="842"/>
                    <a:pt x="1212" y="811"/>
                  </a:cubicBezTo>
                  <a:close/>
                  <a:moveTo>
                    <a:pt x="883" y="1210"/>
                  </a:moveTo>
                  <a:cubicBezTo>
                    <a:pt x="881" y="1196"/>
                    <a:pt x="878" y="1186"/>
                    <a:pt x="874" y="1172"/>
                  </a:cubicBezTo>
                  <a:cubicBezTo>
                    <a:pt x="845" y="1182"/>
                    <a:pt x="816" y="1188"/>
                    <a:pt x="784" y="1189"/>
                  </a:cubicBezTo>
                  <a:cubicBezTo>
                    <a:pt x="783" y="1204"/>
                    <a:pt x="784" y="1216"/>
                    <a:pt x="783" y="1228"/>
                  </a:cubicBezTo>
                  <a:cubicBezTo>
                    <a:pt x="815" y="1228"/>
                    <a:pt x="857" y="1221"/>
                    <a:pt x="883" y="1210"/>
                  </a:cubicBezTo>
                  <a:close/>
                  <a:moveTo>
                    <a:pt x="1052" y="1114"/>
                  </a:moveTo>
                  <a:cubicBezTo>
                    <a:pt x="1042" y="1103"/>
                    <a:pt x="1035" y="1096"/>
                    <a:pt x="1026" y="1086"/>
                  </a:cubicBezTo>
                  <a:cubicBezTo>
                    <a:pt x="1002" y="1108"/>
                    <a:pt x="977" y="1127"/>
                    <a:pt x="949" y="1140"/>
                  </a:cubicBezTo>
                  <a:cubicBezTo>
                    <a:pt x="957" y="1152"/>
                    <a:pt x="962" y="1159"/>
                    <a:pt x="971" y="1173"/>
                  </a:cubicBezTo>
                  <a:cubicBezTo>
                    <a:pt x="997" y="1162"/>
                    <a:pt x="1029" y="1137"/>
                    <a:pt x="1052" y="1114"/>
                  </a:cubicBezTo>
                  <a:close/>
                  <a:moveTo>
                    <a:pt x="367" y="1063"/>
                  </a:moveTo>
                  <a:cubicBezTo>
                    <a:pt x="380" y="1054"/>
                    <a:pt x="387" y="1048"/>
                    <a:pt x="399" y="1039"/>
                  </a:cubicBezTo>
                  <a:cubicBezTo>
                    <a:pt x="377" y="1018"/>
                    <a:pt x="358" y="992"/>
                    <a:pt x="344" y="963"/>
                  </a:cubicBezTo>
                  <a:cubicBezTo>
                    <a:pt x="332" y="970"/>
                    <a:pt x="323" y="974"/>
                    <a:pt x="310" y="981"/>
                  </a:cubicBezTo>
                  <a:cubicBezTo>
                    <a:pt x="323" y="1010"/>
                    <a:pt x="346" y="1044"/>
                    <a:pt x="367" y="1063"/>
                  </a:cubicBezTo>
                  <a:close/>
                  <a:moveTo>
                    <a:pt x="278" y="911"/>
                  </a:moveTo>
                  <a:cubicBezTo>
                    <a:pt x="294" y="908"/>
                    <a:pt x="302" y="905"/>
                    <a:pt x="317" y="903"/>
                  </a:cubicBezTo>
                  <a:cubicBezTo>
                    <a:pt x="306" y="874"/>
                    <a:pt x="298" y="843"/>
                    <a:pt x="297" y="810"/>
                  </a:cubicBezTo>
                  <a:cubicBezTo>
                    <a:pt x="282" y="810"/>
                    <a:pt x="271" y="810"/>
                    <a:pt x="258" y="811"/>
                  </a:cubicBezTo>
                  <a:cubicBezTo>
                    <a:pt x="258" y="842"/>
                    <a:pt x="267" y="885"/>
                    <a:pt x="278" y="911"/>
                  </a:cubicBezTo>
                  <a:close/>
                  <a:moveTo>
                    <a:pt x="688" y="1228"/>
                  </a:moveTo>
                  <a:cubicBezTo>
                    <a:pt x="688" y="1216"/>
                    <a:pt x="688" y="1204"/>
                    <a:pt x="688" y="1189"/>
                  </a:cubicBezTo>
                  <a:cubicBezTo>
                    <a:pt x="656" y="1189"/>
                    <a:pt x="627" y="1183"/>
                    <a:pt x="598" y="1172"/>
                  </a:cubicBezTo>
                  <a:cubicBezTo>
                    <a:pt x="594" y="1186"/>
                    <a:pt x="591" y="1196"/>
                    <a:pt x="588" y="1210"/>
                  </a:cubicBezTo>
                  <a:cubicBezTo>
                    <a:pt x="614" y="1221"/>
                    <a:pt x="657" y="1229"/>
                    <a:pt x="688" y="1228"/>
                  </a:cubicBezTo>
                  <a:close/>
                  <a:moveTo>
                    <a:pt x="504" y="1172"/>
                  </a:moveTo>
                  <a:cubicBezTo>
                    <a:pt x="514" y="1159"/>
                    <a:pt x="518" y="1151"/>
                    <a:pt x="526" y="1139"/>
                  </a:cubicBezTo>
                  <a:cubicBezTo>
                    <a:pt x="498" y="1127"/>
                    <a:pt x="473" y="1107"/>
                    <a:pt x="449" y="1085"/>
                  </a:cubicBezTo>
                  <a:cubicBezTo>
                    <a:pt x="440" y="1096"/>
                    <a:pt x="433" y="1103"/>
                    <a:pt x="423" y="1114"/>
                  </a:cubicBezTo>
                  <a:cubicBezTo>
                    <a:pt x="446" y="1136"/>
                    <a:pt x="478" y="1162"/>
                    <a:pt x="504" y="1172"/>
                  </a:cubicBezTo>
                  <a:close/>
                  <a:moveTo>
                    <a:pt x="754" y="59"/>
                  </a:moveTo>
                  <a:cubicBezTo>
                    <a:pt x="714" y="59"/>
                    <a:pt x="714" y="59"/>
                    <a:pt x="714" y="59"/>
                  </a:cubicBezTo>
                  <a:cubicBezTo>
                    <a:pt x="714" y="0"/>
                    <a:pt x="714" y="0"/>
                    <a:pt x="714" y="0"/>
                  </a:cubicBezTo>
                  <a:cubicBezTo>
                    <a:pt x="754" y="0"/>
                    <a:pt x="754" y="0"/>
                    <a:pt x="754" y="0"/>
                  </a:cubicBezTo>
                  <a:lnTo>
                    <a:pt x="754" y="59"/>
                  </a:lnTo>
                  <a:close/>
                  <a:moveTo>
                    <a:pt x="756" y="1470"/>
                  </a:moveTo>
                  <a:cubicBezTo>
                    <a:pt x="716" y="1470"/>
                    <a:pt x="716" y="1470"/>
                    <a:pt x="716" y="1470"/>
                  </a:cubicBezTo>
                  <a:cubicBezTo>
                    <a:pt x="716" y="1411"/>
                    <a:pt x="716" y="1411"/>
                    <a:pt x="716" y="1411"/>
                  </a:cubicBezTo>
                  <a:cubicBezTo>
                    <a:pt x="756" y="1411"/>
                    <a:pt x="756" y="1411"/>
                    <a:pt x="756" y="1411"/>
                  </a:cubicBezTo>
                  <a:lnTo>
                    <a:pt x="756" y="1470"/>
                  </a:lnTo>
                  <a:close/>
                  <a:moveTo>
                    <a:pt x="1411" y="757"/>
                  </a:moveTo>
                  <a:cubicBezTo>
                    <a:pt x="1411" y="717"/>
                    <a:pt x="1411" y="717"/>
                    <a:pt x="1411" y="717"/>
                  </a:cubicBezTo>
                  <a:cubicBezTo>
                    <a:pt x="1470" y="717"/>
                    <a:pt x="1470" y="717"/>
                    <a:pt x="1470" y="717"/>
                  </a:cubicBezTo>
                  <a:cubicBezTo>
                    <a:pt x="1470" y="757"/>
                    <a:pt x="1470" y="757"/>
                    <a:pt x="1470" y="757"/>
                  </a:cubicBezTo>
                  <a:lnTo>
                    <a:pt x="1411" y="757"/>
                  </a:lnTo>
                  <a:close/>
                  <a:moveTo>
                    <a:pt x="0" y="759"/>
                  </a:moveTo>
                  <a:cubicBezTo>
                    <a:pt x="0" y="719"/>
                    <a:pt x="0" y="719"/>
                    <a:pt x="0" y="719"/>
                  </a:cubicBezTo>
                  <a:cubicBezTo>
                    <a:pt x="59" y="719"/>
                    <a:pt x="59" y="719"/>
                    <a:pt x="59" y="719"/>
                  </a:cubicBezTo>
                  <a:cubicBezTo>
                    <a:pt x="59" y="759"/>
                    <a:pt x="59" y="759"/>
                    <a:pt x="59" y="759"/>
                  </a:cubicBezTo>
                  <a:lnTo>
                    <a:pt x="0" y="75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 name="Raw Materials Group">
            <a:extLst>
              <a:ext uri="{FF2B5EF4-FFF2-40B4-BE49-F238E27FC236}">
                <a16:creationId xmlns:a16="http://schemas.microsoft.com/office/drawing/2014/main" id="{E4D61F27-B8AB-2088-6F4B-6A2160539CCC}"/>
              </a:ext>
            </a:extLst>
          </p:cNvPr>
          <p:cNvGrpSpPr/>
          <p:nvPr/>
        </p:nvGrpSpPr>
        <p:grpSpPr>
          <a:xfrm>
            <a:off x="2008748" y="386735"/>
            <a:ext cx="4497029" cy="2976470"/>
            <a:chOff x="2008748" y="408175"/>
            <a:chExt cx="4497029" cy="2976470"/>
          </a:xfrm>
          <a:solidFill>
            <a:srgbClr val="CC3300"/>
          </a:solidFill>
        </p:grpSpPr>
        <p:sp>
          <p:nvSpPr>
            <p:cNvPr id="1062" name="Raw Materials Block 2">
              <a:extLst>
                <a:ext uri="{FF2B5EF4-FFF2-40B4-BE49-F238E27FC236}">
                  <a16:creationId xmlns:a16="http://schemas.microsoft.com/office/drawing/2014/main" id="{B5034851-6A56-F0B4-DBE1-D1AA9E7B6F8D}"/>
                </a:ext>
              </a:extLst>
            </p:cNvPr>
            <p:cNvSpPr/>
            <p:nvPr/>
          </p:nvSpPr>
          <p:spPr>
            <a:xfrm rot="12801660">
              <a:off x="4266085" y="408175"/>
              <a:ext cx="2239692" cy="2185999"/>
            </a:xfrm>
            <a:prstGeom prst="blockArc">
              <a:avLst>
                <a:gd name="adj1" fmla="val 14104165"/>
                <a:gd name="adj2" fmla="val 18100851"/>
                <a:gd name="adj3" fmla="val 22470"/>
              </a:avLst>
            </a:prstGeom>
            <a:solidFill>
              <a:srgbClr val="99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063" name="Raw Materials Block 1">
              <a:extLst>
                <a:ext uri="{FF2B5EF4-FFF2-40B4-BE49-F238E27FC236}">
                  <a16:creationId xmlns:a16="http://schemas.microsoft.com/office/drawing/2014/main" id="{14823AD7-90C8-9407-1179-C203E2EEB30C}"/>
                </a:ext>
              </a:extLst>
            </p:cNvPr>
            <p:cNvSpPr/>
            <p:nvPr/>
          </p:nvSpPr>
          <p:spPr>
            <a:xfrm rot="649801" flipH="1">
              <a:off x="3035232" y="1312821"/>
              <a:ext cx="1982146" cy="2071824"/>
            </a:xfrm>
            <a:prstGeom prst="blockArc">
              <a:avLst>
                <a:gd name="adj1" fmla="val 13091812"/>
                <a:gd name="adj2" fmla="val 16829977"/>
                <a:gd name="adj3" fmla="val 25055"/>
              </a:avLst>
            </a:prstGeom>
            <a:solidFill>
              <a:srgbClr val="99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071" name="Raw Materials Rectangle">
              <a:extLst>
                <a:ext uri="{FF2B5EF4-FFF2-40B4-BE49-F238E27FC236}">
                  <a16:creationId xmlns:a16="http://schemas.microsoft.com/office/drawing/2014/main" id="{D232BDF6-6B20-D710-7334-068651C53930}"/>
                </a:ext>
              </a:extLst>
            </p:cNvPr>
            <p:cNvSpPr/>
            <p:nvPr/>
          </p:nvSpPr>
          <p:spPr>
            <a:xfrm>
              <a:off x="2008748" y="1314905"/>
              <a:ext cx="2124870" cy="493601"/>
            </a:xfrm>
            <a:prstGeom prst="roundRect">
              <a:avLst/>
            </a:prstGeom>
            <a:solidFill>
              <a:srgbClr val="99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4" name="Raw Materials Text">
              <a:extLst>
                <a:ext uri="{FF2B5EF4-FFF2-40B4-BE49-F238E27FC236}">
                  <a16:creationId xmlns:a16="http://schemas.microsoft.com/office/drawing/2014/main" id="{B13F19FC-C3DD-E989-CA78-291CD0671B36}"/>
                </a:ext>
              </a:extLst>
            </p:cNvPr>
            <p:cNvSpPr txBox="1"/>
            <p:nvPr/>
          </p:nvSpPr>
          <p:spPr>
            <a:xfrm>
              <a:off x="2076653" y="1377474"/>
              <a:ext cx="2328985" cy="369332"/>
            </a:xfrm>
            <a:prstGeom prst="rect">
              <a:avLst/>
            </a:prstGeom>
            <a:noFill/>
          </p:spPr>
          <p:txBody>
            <a:bodyPr wrap="square" rtlCol="0">
              <a:spAutoFit/>
            </a:bodyPr>
            <a:lstStyle/>
            <a:p>
              <a:pPr algn="ctr"/>
              <a:r>
                <a:rPr lang="en-GB" b="1">
                  <a:solidFill>
                    <a:schemeClr val="bg1"/>
                  </a:solidFill>
                  <a:latin typeface="Arial" panose="020B0604020202020204" pitchFamily="34" charset="0"/>
                  <a:cs typeface="Arial" panose="020B0604020202020204" pitchFamily="34" charset="0"/>
                </a:rPr>
                <a:t>RAW MATERIALS</a:t>
              </a:r>
            </a:p>
          </p:txBody>
        </p:sp>
        <p:sp>
          <p:nvSpPr>
            <p:cNvPr id="3" name="Raw Materials Rectangle">
              <a:extLst>
                <a:ext uri="{FF2B5EF4-FFF2-40B4-BE49-F238E27FC236}">
                  <a16:creationId xmlns:a16="http://schemas.microsoft.com/office/drawing/2014/main" id="{D69B211D-1867-5CD0-C154-1A0FB1553275}"/>
                </a:ext>
              </a:extLst>
            </p:cNvPr>
            <p:cNvSpPr/>
            <p:nvPr/>
          </p:nvSpPr>
          <p:spPr>
            <a:xfrm>
              <a:off x="5285293" y="2116522"/>
              <a:ext cx="748387" cy="493601"/>
            </a:xfrm>
            <a:prstGeom prst="roundRect">
              <a:avLst>
                <a:gd name="adj" fmla="val 0"/>
              </a:avLst>
            </a:prstGeom>
            <a:gradFill flip="none" rotWithShape="1">
              <a:gsLst>
                <a:gs pos="0">
                  <a:srgbClr val="990000"/>
                </a:gs>
                <a:gs pos="100000">
                  <a:srgbClr val="C00000"/>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 name="Recycle Group">
            <a:extLst>
              <a:ext uri="{FF2B5EF4-FFF2-40B4-BE49-F238E27FC236}">
                <a16:creationId xmlns:a16="http://schemas.microsoft.com/office/drawing/2014/main" id="{845ACEED-D72B-965E-BB18-EF0851A18810}"/>
              </a:ext>
            </a:extLst>
          </p:cNvPr>
          <p:cNvGrpSpPr/>
          <p:nvPr/>
        </p:nvGrpSpPr>
        <p:grpSpPr>
          <a:xfrm>
            <a:off x="4133101" y="1758660"/>
            <a:ext cx="2643268" cy="2695266"/>
            <a:chOff x="4186891" y="1758660"/>
            <a:chExt cx="2728079" cy="2695266"/>
          </a:xfrm>
        </p:grpSpPr>
        <p:sp>
          <p:nvSpPr>
            <p:cNvPr id="1065" name="Green Arrow">
              <a:extLst>
                <a:ext uri="{FF2B5EF4-FFF2-40B4-BE49-F238E27FC236}">
                  <a16:creationId xmlns:a16="http://schemas.microsoft.com/office/drawing/2014/main" id="{C90A417E-7380-8F11-54EA-2822F85C2A07}"/>
                </a:ext>
              </a:extLst>
            </p:cNvPr>
            <p:cNvSpPr/>
            <p:nvPr/>
          </p:nvSpPr>
          <p:spPr>
            <a:xfrm>
              <a:off x="4186891" y="1758660"/>
              <a:ext cx="2370955" cy="2027667"/>
            </a:xfrm>
            <a:prstGeom prst="bentArrow">
              <a:avLst>
                <a:gd name="adj1" fmla="val 25326"/>
                <a:gd name="adj2" fmla="val 29245"/>
                <a:gd name="adj3" fmla="val 25000"/>
                <a:gd name="adj4" fmla="val 86785"/>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00B050"/>
                </a:solidFill>
              </a:endParaRPr>
            </a:p>
          </p:txBody>
        </p:sp>
        <p:sp>
          <p:nvSpPr>
            <p:cNvPr id="1076" name="Recycle Text">
              <a:extLst>
                <a:ext uri="{FF2B5EF4-FFF2-40B4-BE49-F238E27FC236}">
                  <a16:creationId xmlns:a16="http://schemas.microsoft.com/office/drawing/2014/main" id="{422428B1-1698-9687-27EE-4B618968E628}"/>
                </a:ext>
              </a:extLst>
            </p:cNvPr>
            <p:cNvSpPr/>
            <p:nvPr/>
          </p:nvSpPr>
          <p:spPr>
            <a:xfrm rot="19580598">
              <a:off x="4451149" y="2480619"/>
              <a:ext cx="2463821" cy="1973307"/>
            </a:xfrm>
            <a:prstGeom prst="rect">
              <a:avLst/>
            </a:prstGeom>
            <a:noFill/>
          </p:spPr>
          <p:txBody>
            <a:bodyPr wrap="none" lIns="91440" tIns="45720" rIns="91440" bIns="45720">
              <a:prstTxWarp prst="textArchUp">
                <a:avLst>
                  <a:gd name="adj" fmla="val 13001881"/>
                </a:avLst>
              </a:prstTxWarp>
              <a:spAutoFit/>
            </a:bodyPr>
            <a:lstStyle/>
            <a:p>
              <a:pPr algn="ctr"/>
              <a:r>
                <a:rPr lang="en-US" sz="2000" b="1" cap="none" spc="0">
                  <a:ln w="10160">
                    <a:solidFill>
                      <a:schemeClr val="bg1"/>
                    </a:solidFill>
                    <a:prstDash val="solid"/>
                  </a:ln>
                  <a:solidFill>
                    <a:srgbClr val="FFFFFF"/>
                  </a:solidFill>
                  <a:latin typeface="Arial" panose="020B0604020202020204" pitchFamily="34" charset="0"/>
                  <a:cs typeface="Arial" panose="020B0604020202020204" pitchFamily="34" charset="0"/>
                </a:rPr>
                <a:t>RECYCLE</a:t>
              </a:r>
            </a:p>
          </p:txBody>
        </p:sp>
      </p:grpSp>
      <p:grpSp>
        <p:nvGrpSpPr>
          <p:cNvPr id="12" name="Re-use and Recycle Group">
            <a:extLst>
              <a:ext uri="{FF2B5EF4-FFF2-40B4-BE49-F238E27FC236}">
                <a16:creationId xmlns:a16="http://schemas.microsoft.com/office/drawing/2014/main" id="{788C4415-B5CA-C820-D404-E47CF7DD9ACE}"/>
              </a:ext>
            </a:extLst>
          </p:cNvPr>
          <p:cNvGrpSpPr/>
          <p:nvPr/>
        </p:nvGrpSpPr>
        <p:grpSpPr>
          <a:xfrm>
            <a:off x="3849240" y="3180008"/>
            <a:ext cx="2040918" cy="2450061"/>
            <a:chOff x="3849240" y="3180008"/>
            <a:chExt cx="2040918" cy="2450061"/>
          </a:xfrm>
        </p:grpSpPr>
        <p:sp>
          <p:nvSpPr>
            <p:cNvPr id="1066" name="Orange Arrow">
              <a:extLst>
                <a:ext uri="{FF2B5EF4-FFF2-40B4-BE49-F238E27FC236}">
                  <a16:creationId xmlns:a16="http://schemas.microsoft.com/office/drawing/2014/main" id="{6BBBC790-C4E1-F893-4F47-448DDFCCB0B2}"/>
                </a:ext>
              </a:extLst>
            </p:cNvPr>
            <p:cNvSpPr/>
            <p:nvPr/>
          </p:nvSpPr>
          <p:spPr>
            <a:xfrm rot="16200000">
              <a:off x="3678560" y="3445707"/>
              <a:ext cx="2355042" cy="2013681"/>
            </a:xfrm>
            <a:prstGeom prst="bentArrow">
              <a:avLst>
                <a:gd name="adj1" fmla="val 25326"/>
                <a:gd name="adj2" fmla="val 28449"/>
                <a:gd name="adj3" fmla="val 25000"/>
                <a:gd name="adj4" fmla="val 86785"/>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077" name="Re-use and Repair Text">
              <a:extLst>
                <a:ext uri="{FF2B5EF4-FFF2-40B4-BE49-F238E27FC236}">
                  <a16:creationId xmlns:a16="http://schemas.microsoft.com/office/drawing/2014/main" id="{C651751F-9B66-1A9E-0A22-B178121A071D}"/>
                </a:ext>
              </a:extLst>
            </p:cNvPr>
            <p:cNvSpPr/>
            <p:nvPr/>
          </p:nvSpPr>
          <p:spPr>
            <a:xfrm rot="3575636">
              <a:off x="4074729" y="3579416"/>
              <a:ext cx="2214837" cy="1416021"/>
            </a:xfrm>
            <a:prstGeom prst="rect">
              <a:avLst/>
            </a:prstGeom>
            <a:noFill/>
          </p:spPr>
          <p:txBody>
            <a:bodyPr wrap="none" lIns="91440" tIns="45720" rIns="91440" bIns="45720">
              <a:prstTxWarp prst="textArchDown">
                <a:avLst>
                  <a:gd name="adj" fmla="val 1727847"/>
                </a:avLst>
              </a:prstTxWarp>
              <a:spAutoFit/>
            </a:bodyPr>
            <a:lstStyle/>
            <a:p>
              <a:pPr algn="ctr"/>
              <a:r>
                <a:rPr lang="en-US" sz="2000" b="1" cap="none" spc="0">
                  <a:ln w="10160">
                    <a:solidFill>
                      <a:schemeClr val="bg1"/>
                    </a:solidFill>
                    <a:prstDash val="solid"/>
                  </a:ln>
                  <a:solidFill>
                    <a:srgbClr val="FFFFFF"/>
                  </a:solidFill>
                  <a:latin typeface="Arial" panose="020B0604020202020204" pitchFamily="34" charset="0"/>
                  <a:cs typeface="Arial" panose="020B0604020202020204" pitchFamily="34" charset="0"/>
                </a:rPr>
                <a:t>RE-USE &amp; REPAIR</a:t>
              </a:r>
            </a:p>
          </p:txBody>
        </p:sp>
      </p:grpSp>
      <p:grpSp>
        <p:nvGrpSpPr>
          <p:cNvPr id="11" name="Use Group">
            <a:extLst>
              <a:ext uri="{FF2B5EF4-FFF2-40B4-BE49-F238E27FC236}">
                <a16:creationId xmlns:a16="http://schemas.microsoft.com/office/drawing/2014/main" id="{BE513889-CF78-EF12-7E8E-5538357DA25A}"/>
              </a:ext>
            </a:extLst>
          </p:cNvPr>
          <p:cNvGrpSpPr/>
          <p:nvPr/>
        </p:nvGrpSpPr>
        <p:grpSpPr>
          <a:xfrm>
            <a:off x="5323170" y="3905217"/>
            <a:ext cx="2417285" cy="2011723"/>
            <a:chOff x="5323170" y="3905217"/>
            <a:chExt cx="2417285" cy="2011723"/>
          </a:xfrm>
        </p:grpSpPr>
        <p:sp>
          <p:nvSpPr>
            <p:cNvPr id="1059" name="Blue Arrow">
              <a:extLst>
                <a:ext uri="{FF2B5EF4-FFF2-40B4-BE49-F238E27FC236}">
                  <a16:creationId xmlns:a16="http://schemas.microsoft.com/office/drawing/2014/main" id="{DD616CF5-068A-FEBE-D853-19DD6118611D}"/>
                </a:ext>
              </a:extLst>
            </p:cNvPr>
            <p:cNvSpPr/>
            <p:nvPr/>
          </p:nvSpPr>
          <p:spPr>
            <a:xfrm flipH="1" flipV="1">
              <a:off x="5385413" y="3959010"/>
              <a:ext cx="2355042" cy="1957930"/>
            </a:xfrm>
            <a:prstGeom prst="bentArrow">
              <a:avLst>
                <a:gd name="adj1" fmla="val 25326"/>
                <a:gd name="adj2" fmla="val 28449"/>
                <a:gd name="adj3" fmla="val 25000"/>
                <a:gd name="adj4" fmla="val 8678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078" name="Use Text">
              <a:extLst>
                <a:ext uri="{FF2B5EF4-FFF2-40B4-BE49-F238E27FC236}">
                  <a16:creationId xmlns:a16="http://schemas.microsoft.com/office/drawing/2014/main" id="{D35860D0-B72F-8BBE-18B3-FCFEF6ED2647}"/>
                </a:ext>
              </a:extLst>
            </p:cNvPr>
            <p:cNvSpPr/>
            <p:nvPr/>
          </p:nvSpPr>
          <p:spPr>
            <a:xfrm rot="19588842">
              <a:off x="5323170" y="3905217"/>
              <a:ext cx="2214837" cy="1416021"/>
            </a:xfrm>
            <a:prstGeom prst="rect">
              <a:avLst/>
            </a:prstGeom>
            <a:noFill/>
          </p:spPr>
          <p:txBody>
            <a:bodyPr wrap="none" lIns="91440" tIns="45720" rIns="91440" bIns="45720">
              <a:prstTxWarp prst="textArchDown">
                <a:avLst>
                  <a:gd name="adj" fmla="val 21016827"/>
                </a:avLst>
              </a:prstTxWarp>
              <a:spAutoFit/>
            </a:bodyPr>
            <a:lstStyle/>
            <a:p>
              <a:pPr algn="ctr"/>
              <a:r>
                <a:rPr lang="en-US" sz="2000" b="1" cap="none" spc="0">
                  <a:ln w="10160">
                    <a:solidFill>
                      <a:schemeClr val="bg1"/>
                    </a:solidFill>
                    <a:prstDash val="solid"/>
                  </a:ln>
                  <a:solidFill>
                    <a:srgbClr val="FFFFFF"/>
                  </a:solidFill>
                  <a:latin typeface="Arial" panose="020B0604020202020204" pitchFamily="34" charset="0"/>
                  <a:cs typeface="Arial" panose="020B0604020202020204" pitchFamily="34" charset="0"/>
                </a:rPr>
                <a:t>USE</a:t>
              </a:r>
            </a:p>
          </p:txBody>
        </p:sp>
      </p:grpSp>
      <p:grpSp>
        <p:nvGrpSpPr>
          <p:cNvPr id="10" name="Design and Make Group">
            <a:extLst>
              <a:ext uri="{FF2B5EF4-FFF2-40B4-BE49-F238E27FC236}">
                <a16:creationId xmlns:a16="http://schemas.microsoft.com/office/drawing/2014/main" id="{4D282398-40FC-5EEE-2C6D-0F0D39AF0923}"/>
              </a:ext>
            </a:extLst>
          </p:cNvPr>
          <p:cNvGrpSpPr/>
          <p:nvPr/>
        </p:nvGrpSpPr>
        <p:grpSpPr>
          <a:xfrm>
            <a:off x="5864696" y="2086832"/>
            <a:ext cx="2142872" cy="2421730"/>
            <a:chOff x="5942104" y="2106236"/>
            <a:chExt cx="2142872" cy="2421730"/>
          </a:xfrm>
        </p:grpSpPr>
        <p:sp>
          <p:nvSpPr>
            <p:cNvPr id="1064" name="Red Arrow">
              <a:extLst>
                <a:ext uri="{FF2B5EF4-FFF2-40B4-BE49-F238E27FC236}">
                  <a16:creationId xmlns:a16="http://schemas.microsoft.com/office/drawing/2014/main" id="{A6499971-7035-24D5-7344-A5C1557FDB9B}"/>
                </a:ext>
              </a:extLst>
            </p:cNvPr>
            <p:cNvSpPr/>
            <p:nvPr/>
          </p:nvSpPr>
          <p:spPr>
            <a:xfrm rot="-5400000" flipH="1" flipV="1">
              <a:off x="5900614" y="2276916"/>
              <a:ext cx="2355042" cy="2013682"/>
            </a:xfrm>
            <a:prstGeom prst="bentArrow">
              <a:avLst>
                <a:gd name="adj1" fmla="val 25326"/>
                <a:gd name="adj2" fmla="val 28449"/>
                <a:gd name="adj3" fmla="val 25000"/>
                <a:gd name="adj4" fmla="val 86785"/>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075" name="Design &amp; Make Text">
              <a:extLst>
                <a:ext uri="{FF2B5EF4-FFF2-40B4-BE49-F238E27FC236}">
                  <a16:creationId xmlns:a16="http://schemas.microsoft.com/office/drawing/2014/main" id="{3EAF56DB-C130-1F6B-1B3B-6A2404453FE4}"/>
                </a:ext>
              </a:extLst>
            </p:cNvPr>
            <p:cNvSpPr/>
            <p:nvPr/>
          </p:nvSpPr>
          <p:spPr>
            <a:xfrm rot="3484799">
              <a:off x="5542696" y="2712537"/>
              <a:ext cx="2214837" cy="1416021"/>
            </a:xfrm>
            <a:prstGeom prst="rect">
              <a:avLst/>
            </a:prstGeom>
            <a:noFill/>
          </p:spPr>
          <p:txBody>
            <a:bodyPr wrap="none" lIns="91440" tIns="45720" rIns="91440" bIns="45720">
              <a:prstTxWarp prst="textArchUp">
                <a:avLst>
                  <a:gd name="adj" fmla="val 12896182"/>
                </a:avLst>
              </a:prstTxWarp>
              <a:spAutoFit/>
            </a:bodyPr>
            <a:lstStyle/>
            <a:p>
              <a:pPr algn="ctr"/>
              <a:r>
                <a:rPr lang="en-US" sz="2000" b="1" cap="none" spc="0">
                  <a:ln w="10160">
                    <a:solidFill>
                      <a:schemeClr val="bg1"/>
                    </a:solidFill>
                    <a:prstDash val="solid"/>
                  </a:ln>
                  <a:solidFill>
                    <a:srgbClr val="FFFFFF"/>
                  </a:solidFill>
                  <a:latin typeface="Arial" panose="020B0604020202020204" pitchFamily="34" charset="0"/>
                  <a:cs typeface="Arial" panose="020B0604020202020204" pitchFamily="34" charset="0"/>
                </a:rPr>
                <a:t>DESIGN &amp; MAKE</a:t>
              </a:r>
            </a:p>
          </p:txBody>
        </p:sp>
      </p:grpSp>
      <p:sp>
        <p:nvSpPr>
          <p:cNvPr id="1069" name="Green Arrow Head">
            <a:extLst>
              <a:ext uri="{FF2B5EF4-FFF2-40B4-BE49-F238E27FC236}">
                <a16:creationId xmlns:a16="http://schemas.microsoft.com/office/drawing/2014/main" id="{5D385BD3-7171-E6E7-A1B9-7EB765B28C47}"/>
              </a:ext>
            </a:extLst>
          </p:cNvPr>
          <p:cNvSpPr/>
          <p:nvPr/>
        </p:nvSpPr>
        <p:spPr>
          <a:xfrm rot="5400000">
            <a:off x="5615942" y="2090628"/>
            <a:ext cx="1131829" cy="514619"/>
          </a:xfrm>
          <a:prstGeom prst="triangle">
            <a:avLst/>
          </a:prstGeom>
          <a:solidFill>
            <a:srgbClr val="5482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Red Sign Group">
            <a:extLst>
              <a:ext uri="{FF2B5EF4-FFF2-40B4-BE49-F238E27FC236}">
                <a16:creationId xmlns:a16="http://schemas.microsoft.com/office/drawing/2014/main" id="{162C7409-E4E6-D065-8517-2E24DE057C44}"/>
              </a:ext>
            </a:extLst>
          </p:cNvPr>
          <p:cNvGrpSpPr/>
          <p:nvPr/>
        </p:nvGrpSpPr>
        <p:grpSpPr>
          <a:xfrm>
            <a:off x="8289588" y="1657655"/>
            <a:ext cx="3924558" cy="1984033"/>
            <a:chOff x="8272333" y="280033"/>
            <a:chExt cx="3924558" cy="1984033"/>
          </a:xfrm>
        </p:grpSpPr>
        <p:pic>
          <p:nvPicPr>
            <p:cNvPr id="1091" name="Red Post" descr="A green sign with white lights&#10;&#10;Description automatically generated">
              <a:extLst>
                <a:ext uri="{FF2B5EF4-FFF2-40B4-BE49-F238E27FC236}">
                  <a16:creationId xmlns:a16="http://schemas.microsoft.com/office/drawing/2014/main" id="{F890DBBA-EE1E-06B4-77CF-49CD04013743}"/>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11184709" y="935708"/>
              <a:ext cx="1012182" cy="872004"/>
            </a:xfrm>
            <a:prstGeom prst="rect">
              <a:avLst/>
            </a:prstGeom>
          </p:spPr>
        </p:pic>
        <p:sp>
          <p:nvSpPr>
            <p:cNvPr id="1124" name="Red Rectangle">
              <a:extLst>
                <a:ext uri="{FF2B5EF4-FFF2-40B4-BE49-F238E27FC236}">
                  <a16:creationId xmlns:a16="http://schemas.microsoft.com/office/drawing/2014/main" id="{610A13DB-4B55-E4EE-85CF-10A0D6D7FDB2}"/>
                </a:ext>
              </a:extLst>
            </p:cNvPr>
            <p:cNvSpPr>
              <a:spLocks noChangeArrowheads="1"/>
            </p:cNvSpPr>
            <p:nvPr/>
          </p:nvSpPr>
          <p:spPr bwMode="auto">
            <a:xfrm>
              <a:off x="8274716" y="280033"/>
              <a:ext cx="3177588" cy="1984033"/>
            </a:xfrm>
            <a:prstGeom prst="rect">
              <a:avLst/>
            </a:prstGeom>
            <a:solidFill>
              <a:srgbClr val="C00000"/>
            </a:solidFill>
            <a:ln>
              <a:noFill/>
            </a:ln>
            <a:effectLst>
              <a:outerShdw blurRad="38100" dist="50800" dir="42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5" name="White Border">
              <a:extLst>
                <a:ext uri="{FF2B5EF4-FFF2-40B4-BE49-F238E27FC236}">
                  <a16:creationId xmlns:a16="http://schemas.microsoft.com/office/drawing/2014/main" id="{D338E6C2-7E69-2E5E-1B3F-57DEB550ECEC}"/>
                </a:ext>
              </a:extLst>
            </p:cNvPr>
            <p:cNvSpPr>
              <a:spLocks noEditPoints="1"/>
            </p:cNvSpPr>
            <p:nvPr/>
          </p:nvSpPr>
          <p:spPr bwMode="auto">
            <a:xfrm>
              <a:off x="8311409" y="314565"/>
              <a:ext cx="3113009" cy="1917039"/>
            </a:xfrm>
            <a:custGeom>
              <a:avLst/>
              <a:gdLst>
                <a:gd name="T0" fmla="*/ 1080 w 1100"/>
                <a:gd name="T1" fmla="*/ 0 h 587"/>
                <a:gd name="T2" fmla="*/ 20 w 1100"/>
                <a:gd name="T3" fmla="*/ 0 h 587"/>
                <a:gd name="T4" fmla="*/ 0 w 1100"/>
                <a:gd name="T5" fmla="*/ 20 h 587"/>
                <a:gd name="T6" fmla="*/ 0 w 1100"/>
                <a:gd name="T7" fmla="*/ 567 h 587"/>
                <a:gd name="T8" fmla="*/ 20 w 1100"/>
                <a:gd name="T9" fmla="*/ 587 h 587"/>
                <a:gd name="T10" fmla="*/ 1080 w 1100"/>
                <a:gd name="T11" fmla="*/ 587 h 587"/>
                <a:gd name="T12" fmla="*/ 1100 w 1100"/>
                <a:gd name="T13" fmla="*/ 567 h 587"/>
                <a:gd name="T14" fmla="*/ 1100 w 1100"/>
                <a:gd name="T15" fmla="*/ 20 h 587"/>
                <a:gd name="T16" fmla="*/ 1080 w 1100"/>
                <a:gd name="T17" fmla="*/ 0 h 587"/>
                <a:gd name="T18" fmla="*/ 1086 w 1100"/>
                <a:gd name="T19" fmla="*/ 558 h 587"/>
                <a:gd name="T20" fmla="*/ 1067 w 1100"/>
                <a:gd name="T21" fmla="*/ 577 h 587"/>
                <a:gd name="T22" fmla="*/ 33 w 1100"/>
                <a:gd name="T23" fmla="*/ 577 h 587"/>
                <a:gd name="T24" fmla="*/ 14 w 1100"/>
                <a:gd name="T25" fmla="*/ 558 h 587"/>
                <a:gd name="T26" fmla="*/ 14 w 1100"/>
                <a:gd name="T27" fmla="*/ 30 h 587"/>
                <a:gd name="T28" fmla="*/ 33 w 1100"/>
                <a:gd name="T29" fmla="*/ 11 h 587"/>
                <a:gd name="T30" fmla="*/ 1067 w 1100"/>
                <a:gd name="T31" fmla="*/ 11 h 587"/>
                <a:gd name="T32" fmla="*/ 1086 w 1100"/>
                <a:gd name="T33" fmla="*/ 30 h 587"/>
                <a:gd name="T34" fmla="*/ 1086 w 1100"/>
                <a:gd name="T35" fmla="*/ 558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0" h="587">
                  <a:moveTo>
                    <a:pt x="1080" y="0"/>
                  </a:moveTo>
                  <a:cubicBezTo>
                    <a:pt x="20" y="0"/>
                    <a:pt x="20" y="0"/>
                    <a:pt x="20" y="0"/>
                  </a:cubicBezTo>
                  <a:cubicBezTo>
                    <a:pt x="9" y="0"/>
                    <a:pt x="0" y="9"/>
                    <a:pt x="0" y="20"/>
                  </a:cubicBezTo>
                  <a:cubicBezTo>
                    <a:pt x="0" y="567"/>
                    <a:pt x="0" y="567"/>
                    <a:pt x="0" y="567"/>
                  </a:cubicBezTo>
                  <a:cubicBezTo>
                    <a:pt x="0" y="578"/>
                    <a:pt x="9" y="587"/>
                    <a:pt x="20" y="587"/>
                  </a:cubicBezTo>
                  <a:cubicBezTo>
                    <a:pt x="1080" y="587"/>
                    <a:pt x="1080" y="587"/>
                    <a:pt x="1080" y="587"/>
                  </a:cubicBezTo>
                  <a:cubicBezTo>
                    <a:pt x="1091" y="587"/>
                    <a:pt x="1100" y="578"/>
                    <a:pt x="1100" y="567"/>
                  </a:cubicBezTo>
                  <a:cubicBezTo>
                    <a:pt x="1100" y="20"/>
                    <a:pt x="1100" y="20"/>
                    <a:pt x="1100" y="20"/>
                  </a:cubicBezTo>
                  <a:cubicBezTo>
                    <a:pt x="1100" y="9"/>
                    <a:pt x="1091" y="0"/>
                    <a:pt x="1080" y="0"/>
                  </a:cubicBezTo>
                  <a:close/>
                  <a:moveTo>
                    <a:pt x="1086" y="558"/>
                  </a:moveTo>
                  <a:cubicBezTo>
                    <a:pt x="1086" y="568"/>
                    <a:pt x="1078" y="577"/>
                    <a:pt x="1067" y="577"/>
                  </a:cubicBezTo>
                  <a:cubicBezTo>
                    <a:pt x="33" y="577"/>
                    <a:pt x="33" y="577"/>
                    <a:pt x="33" y="577"/>
                  </a:cubicBezTo>
                  <a:cubicBezTo>
                    <a:pt x="22" y="577"/>
                    <a:pt x="14" y="568"/>
                    <a:pt x="14" y="558"/>
                  </a:cubicBezTo>
                  <a:cubicBezTo>
                    <a:pt x="14" y="30"/>
                    <a:pt x="14" y="30"/>
                    <a:pt x="14" y="30"/>
                  </a:cubicBezTo>
                  <a:cubicBezTo>
                    <a:pt x="14" y="19"/>
                    <a:pt x="22" y="11"/>
                    <a:pt x="33" y="11"/>
                  </a:cubicBezTo>
                  <a:cubicBezTo>
                    <a:pt x="1067" y="11"/>
                    <a:pt x="1067" y="11"/>
                    <a:pt x="1067" y="11"/>
                  </a:cubicBezTo>
                  <a:cubicBezTo>
                    <a:pt x="1078" y="11"/>
                    <a:pt x="1086" y="19"/>
                    <a:pt x="1086" y="30"/>
                  </a:cubicBezTo>
                  <a:lnTo>
                    <a:pt x="1086" y="5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6" name="Screws">
              <a:extLst>
                <a:ext uri="{FF2B5EF4-FFF2-40B4-BE49-F238E27FC236}">
                  <a16:creationId xmlns:a16="http://schemas.microsoft.com/office/drawing/2014/main" id="{5E8D2D2E-B4BF-958F-3FD5-BAAC905B734A}"/>
                </a:ext>
              </a:extLst>
            </p:cNvPr>
            <p:cNvSpPr>
              <a:spLocks noEditPoints="1"/>
            </p:cNvSpPr>
            <p:nvPr/>
          </p:nvSpPr>
          <p:spPr bwMode="auto">
            <a:xfrm>
              <a:off x="8393600" y="409444"/>
              <a:ext cx="2961835" cy="1751593"/>
            </a:xfrm>
            <a:custGeom>
              <a:avLst/>
              <a:gdLst>
                <a:gd name="T0" fmla="*/ 6 w 1047"/>
                <a:gd name="T1" fmla="*/ 521 h 538"/>
                <a:gd name="T2" fmla="*/ 3 w 1047"/>
                <a:gd name="T3" fmla="*/ 532 h 538"/>
                <a:gd name="T4" fmla="*/ 14 w 1047"/>
                <a:gd name="T5" fmla="*/ 535 h 538"/>
                <a:gd name="T6" fmla="*/ 17 w 1047"/>
                <a:gd name="T7" fmla="*/ 524 h 538"/>
                <a:gd name="T8" fmla="*/ 6 w 1047"/>
                <a:gd name="T9" fmla="*/ 521 h 538"/>
                <a:gd name="T10" fmla="*/ 6 w 1047"/>
                <a:gd name="T11" fmla="*/ 2 h 538"/>
                <a:gd name="T12" fmla="*/ 3 w 1047"/>
                <a:gd name="T13" fmla="*/ 14 h 538"/>
                <a:gd name="T14" fmla="*/ 14 w 1047"/>
                <a:gd name="T15" fmla="*/ 17 h 538"/>
                <a:gd name="T16" fmla="*/ 17 w 1047"/>
                <a:gd name="T17" fmla="*/ 5 h 538"/>
                <a:gd name="T18" fmla="*/ 6 w 1047"/>
                <a:gd name="T19" fmla="*/ 2 h 538"/>
                <a:gd name="T20" fmla="*/ 1041 w 1047"/>
                <a:gd name="T21" fmla="*/ 17 h 538"/>
                <a:gd name="T22" fmla="*/ 1044 w 1047"/>
                <a:gd name="T23" fmla="*/ 5 h 538"/>
                <a:gd name="T24" fmla="*/ 1033 w 1047"/>
                <a:gd name="T25" fmla="*/ 2 h 538"/>
                <a:gd name="T26" fmla="*/ 1030 w 1047"/>
                <a:gd name="T27" fmla="*/ 14 h 538"/>
                <a:gd name="T28" fmla="*/ 1041 w 1047"/>
                <a:gd name="T29" fmla="*/ 17 h 538"/>
                <a:gd name="T30" fmla="*/ 1041 w 1047"/>
                <a:gd name="T31" fmla="*/ 535 h 538"/>
                <a:gd name="T32" fmla="*/ 1044 w 1047"/>
                <a:gd name="T33" fmla="*/ 524 h 538"/>
                <a:gd name="T34" fmla="*/ 1033 w 1047"/>
                <a:gd name="T35" fmla="*/ 521 h 538"/>
                <a:gd name="T36" fmla="*/ 1030 w 1047"/>
                <a:gd name="T37" fmla="*/ 532 h 538"/>
                <a:gd name="T38" fmla="*/ 1041 w 1047"/>
                <a:gd name="T39" fmla="*/ 53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7" h="538">
                  <a:moveTo>
                    <a:pt x="6" y="521"/>
                  </a:moveTo>
                  <a:cubicBezTo>
                    <a:pt x="2" y="523"/>
                    <a:pt x="0" y="528"/>
                    <a:pt x="3" y="532"/>
                  </a:cubicBezTo>
                  <a:cubicBezTo>
                    <a:pt x="5" y="536"/>
                    <a:pt x="10" y="538"/>
                    <a:pt x="14" y="535"/>
                  </a:cubicBezTo>
                  <a:cubicBezTo>
                    <a:pt x="18" y="533"/>
                    <a:pt x="20" y="528"/>
                    <a:pt x="17" y="524"/>
                  </a:cubicBezTo>
                  <a:cubicBezTo>
                    <a:pt x="15" y="520"/>
                    <a:pt x="10" y="519"/>
                    <a:pt x="6" y="521"/>
                  </a:cubicBezTo>
                  <a:close/>
                  <a:moveTo>
                    <a:pt x="6" y="2"/>
                  </a:moveTo>
                  <a:cubicBezTo>
                    <a:pt x="2" y="5"/>
                    <a:pt x="0" y="10"/>
                    <a:pt x="3" y="14"/>
                  </a:cubicBezTo>
                  <a:cubicBezTo>
                    <a:pt x="5" y="18"/>
                    <a:pt x="10" y="19"/>
                    <a:pt x="14" y="17"/>
                  </a:cubicBezTo>
                  <a:cubicBezTo>
                    <a:pt x="18" y="15"/>
                    <a:pt x="20" y="9"/>
                    <a:pt x="17" y="5"/>
                  </a:cubicBezTo>
                  <a:cubicBezTo>
                    <a:pt x="15" y="1"/>
                    <a:pt x="10" y="0"/>
                    <a:pt x="6" y="2"/>
                  </a:cubicBezTo>
                  <a:close/>
                  <a:moveTo>
                    <a:pt x="1041" y="17"/>
                  </a:moveTo>
                  <a:cubicBezTo>
                    <a:pt x="1045" y="15"/>
                    <a:pt x="1047" y="9"/>
                    <a:pt x="1044" y="5"/>
                  </a:cubicBezTo>
                  <a:cubicBezTo>
                    <a:pt x="1042" y="1"/>
                    <a:pt x="1037" y="0"/>
                    <a:pt x="1033" y="2"/>
                  </a:cubicBezTo>
                  <a:cubicBezTo>
                    <a:pt x="1029" y="5"/>
                    <a:pt x="1028" y="10"/>
                    <a:pt x="1030" y="14"/>
                  </a:cubicBezTo>
                  <a:cubicBezTo>
                    <a:pt x="1032" y="18"/>
                    <a:pt x="1037" y="19"/>
                    <a:pt x="1041" y="17"/>
                  </a:cubicBezTo>
                  <a:close/>
                  <a:moveTo>
                    <a:pt x="1041" y="535"/>
                  </a:moveTo>
                  <a:cubicBezTo>
                    <a:pt x="1045" y="533"/>
                    <a:pt x="1047" y="528"/>
                    <a:pt x="1044" y="524"/>
                  </a:cubicBezTo>
                  <a:cubicBezTo>
                    <a:pt x="1042" y="520"/>
                    <a:pt x="1037" y="519"/>
                    <a:pt x="1033" y="521"/>
                  </a:cubicBezTo>
                  <a:cubicBezTo>
                    <a:pt x="1029" y="523"/>
                    <a:pt x="1028" y="528"/>
                    <a:pt x="1030" y="532"/>
                  </a:cubicBezTo>
                  <a:cubicBezTo>
                    <a:pt x="1032" y="536"/>
                    <a:pt x="1037" y="538"/>
                    <a:pt x="1041" y="535"/>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7" name="Text">
              <a:extLst>
                <a:ext uri="{FF2B5EF4-FFF2-40B4-BE49-F238E27FC236}">
                  <a16:creationId xmlns:a16="http://schemas.microsoft.com/office/drawing/2014/main" id="{52D8E9DB-27AB-B33E-5E7D-4F1FCE5700D4}"/>
                </a:ext>
              </a:extLst>
            </p:cNvPr>
            <p:cNvSpPr txBox="1"/>
            <p:nvPr/>
          </p:nvSpPr>
          <p:spPr>
            <a:xfrm>
              <a:off x="8272333" y="399025"/>
              <a:ext cx="3177587" cy="1754326"/>
            </a:xfrm>
            <a:prstGeom prst="rect">
              <a:avLst/>
            </a:prstGeom>
            <a:noFill/>
          </p:spPr>
          <p:txBody>
            <a:bodyPr wrap="square">
              <a:spAutoFit/>
            </a:bodyPr>
            <a:lstStyle/>
            <a:p>
              <a:pPr algn="ctr"/>
              <a:r>
                <a:rPr lang="en-GB" sz="1800" b="1">
                  <a:solidFill>
                    <a:schemeClr val="bg1"/>
                  </a:solidFill>
                  <a:latin typeface="Arial" panose="020B0604020202020204" pitchFamily="34" charset="0"/>
                  <a:cs typeface="Arial" panose="020B0604020202020204" pitchFamily="34" charset="0"/>
                </a:rPr>
                <a:t>Products are designed to last longer, be repairable and use recycled </a:t>
              </a:r>
              <a:r>
                <a:rPr lang="en-GB" b="1">
                  <a:solidFill>
                    <a:schemeClr val="bg1"/>
                  </a:solidFill>
                  <a:latin typeface="Arial" panose="020B0604020202020204" pitchFamily="34" charset="0"/>
                  <a:cs typeface="Arial" panose="020B0604020202020204" pitchFamily="34" charset="0"/>
                </a:rPr>
                <a:t>materials where possible.  They should be produced using</a:t>
              </a:r>
              <a:br>
                <a:rPr lang="en-GB" b="1">
                  <a:solidFill>
                    <a:schemeClr val="bg1"/>
                  </a:solidFill>
                  <a:latin typeface="Arial" panose="020B0604020202020204" pitchFamily="34" charset="0"/>
                  <a:cs typeface="Arial" panose="020B0604020202020204" pitchFamily="34" charset="0"/>
                </a:rPr>
              </a:br>
              <a:r>
                <a:rPr lang="en-GB" b="1">
                  <a:solidFill>
                    <a:schemeClr val="bg1"/>
                  </a:solidFill>
                  <a:latin typeface="Arial" panose="020B0604020202020204" pitchFamily="34" charset="0"/>
                  <a:cs typeface="Arial" panose="020B0604020202020204" pitchFamily="34" charset="0"/>
                </a:rPr>
                <a:t>eco-friendly methods.</a:t>
              </a:r>
              <a:endParaRPr lang="en-GB" sz="1800" b="1">
                <a:solidFill>
                  <a:schemeClr val="accent4"/>
                </a:solidFill>
                <a:latin typeface="Arial" panose="020B0604020202020204" pitchFamily="34" charset="0"/>
                <a:cs typeface="Arial" panose="020B0604020202020204" pitchFamily="34" charset="0"/>
              </a:endParaRPr>
            </a:p>
          </p:txBody>
        </p:sp>
      </p:grpSp>
      <p:grpSp>
        <p:nvGrpSpPr>
          <p:cNvPr id="7" name="Green Sign Group">
            <a:extLst>
              <a:ext uri="{FF2B5EF4-FFF2-40B4-BE49-F238E27FC236}">
                <a16:creationId xmlns:a16="http://schemas.microsoft.com/office/drawing/2014/main" id="{B1FB7B91-5A7E-8443-170F-9D880A324AA4}"/>
              </a:ext>
            </a:extLst>
          </p:cNvPr>
          <p:cNvGrpSpPr/>
          <p:nvPr/>
        </p:nvGrpSpPr>
        <p:grpSpPr>
          <a:xfrm>
            <a:off x="-27012" y="1976301"/>
            <a:ext cx="3689768" cy="1665387"/>
            <a:chOff x="-27012" y="1976301"/>
            <a:chExt cx="3689768" cy="1665387"/>
          </a:xfrm>
        </p:grpSpPr>
        <p:pic>
          <p:nvPicPr>
            <p:cNvPr id="1139" name="Green Post" descr="A green sign with white lights&#10;&#10;Description automatically generated">
              <a:extLst>
                <a:ext uri="{FF2B5EF4-FFF2-40B4-BE49-F238E27FC236}">
                  <a16:creationId xmlns:a16="http://schemas.microsoft.com/office/drawing/2014/main" id="{E5D6D916-5D90-D004-2BCC-D95BD14E41A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27012" y="2366212"/>
              <a:ext cx="1012182" cy="872004"/>
            </a:xfrm>
            <a:prstGeom prst="rect">
              <a:avLst/>
            </a:prstGeom>
          </p:spPr>
        </p:pic>
        <p:sp>
          <p:nvSpPr>
            <p:cNvPr id="1141" name="Green Rectangle">
              <a:extLst>
                <a:ext uri="{FF2B5EF4-FFF2-40B4-BE49-F238E27FC236}">
                  <a16:creationId xmlns:a16="http://schemas.microsoft.com/office/drawing/2014/main" id="{A721F96F-E470-B4B8-8217-A19E011668C2}"/>
                </a:ext>
              </a:extLst>
            </p:cNvPr>
            <p:cNvSpPr>
              <a:spLocks noChangeArrowheads="1"/>
            </p:cNvSpPr>
            <p:nvPr/>
          </p:nvSpPr>
          <p:spPr bwMode="auto">
            <a:xfrm>
              <a:off x="485168" y="1976301"/>
              <a:ext cx="3177588" cy="1665387"/>
            </a:xfrm>
            <a:prstGeom prst="rect">
              <a:avLst/>
            </a:prstGeom>
            <a:solidFill>
              <a:schemeClr val="accent6">
                <a:lumMod val="75000"/>
              </a:schemeClr>
            </a:solidFill>
            <a:ln>
              <a:noFill/>
            </a:ln>
            <a:effectLst>
              <a:outerShdw blurRad="38100" dist="50800" dir="42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2" name="White Border">
              <a:extLst>
                <a:ext uri="{FF2B5EF4-FFF2-40B4-BE49-F238E27FC236}">
                  <a16:creationId xmlns:a16="http://schemas.microsoft.com/office/drawing/2014/main" id="{98DCA1AF-A944-5811-0155-12BE34926D0A}"/>
                </a:ext>
              </a:extLst>
            </p:cNvPr>
            <p:cNvSpPr>
              <a:spLocks noEditPoints="1"/>
            </p:cNvSpPr>
            <p:nvPr/>
          </p:nvSpPr>
          <p:spPr bwMode="auto">
            <a:xfrm>
              <a:off x="521861" y="2008762"/>
              <a:ext cx="3113009" cy="1600465"/>
            </a:xfrm>
            <a:custGeom>
              <a:avLst/>
              <a:gdLst>
                <a:gd name="T0" fmla="*/ 1080 w 1100"/>
                <a:gd name="T1" fmla="*/ 0 h 587"/>
                <a:gd name="T2" fmla="*/ 20 w 1100"/>
                <a:gd name="T3" fmla="*/ 0 h 587"/>
                <a:gd name="T4" fmla="*/ 0 w 1100"/>
                <a:gd name="T5" fmla="*/ 20 h 587"/>
                <a:gd name="T6" fmla="*/ 0 w 1100"/>
                <a:gd name="T7" fmla="*/ 567 h 587"/>
                <a:gd name="T8" fmla="*/ 20 w 1100"/>
                <a:gd name="T9" fmla="*/ 587 h 587"/>
                <a:gd name="T10" fmla="*/ 1080 w 1100"/>
                <a:gd name="T11" fmla="*/ 587 h 587"/>
                <a:gd name="T12" fmla="*/ 1100 w 1100"/>
                <a:gd name="T13" fmla="*/ 567 h 587"/>
                <a:gd name="T14" fmla="*/ 1100 w 1100"/>
                <a:gd name="T15" fmla="*/ 20 h 587"/>
                <a:gd name="T16" fmla="*/ 1080 w 1100"/>
                <a:gd name="T17" fmla="*/ 0 h 587"/>
                <a:gd name="T18" fmla="*/ 1086 w 1100"/>
                <a:gd name="T19" fmla="*/ 558 h 587"/>
                <a:gd name="T20" fmla="*/ 1067 w 1100"/>
                <a:gd name="T21" fmla="*/ 577 h 587"/>
                <a:gd name="T22" fmla="*/ 33 w 1100"/>
                <a:gd name="T23" fmla="*/ 577 h 587"/>
                <a:gd name="T24" fmla="*/ 14 w 1100"/>
                <a:gd name="T25" fmla="*/ 558 h 587"/>
                <a:gd name="T26" fmla="*/ 14 w 1100"/>
                <a:gd name="T27" fmla="*/ 30 h 587"/>
                <a:gd name="T28" fmla="*/ 33 w 1100"/>
                <a:gd name="T29" fmla="*/ 11 h 587"/>
                <a:gd name="T30" fmla="*/ 1067 w 1100"/>
                <a:gd name="T31" fmla="*/ 11 h 587"/>
                <a:gd name="T32" fmla="*/ 1086 w 1100"/>
                <a:gd name="T33" fmla="*/ 30 h 587"/>
                <a:gd name="T34" fmla="*/ 1086 w 1100"/>
                <a:gd name="T35" fmla="*/ 558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0" h="587">
                  <a:moveTo>
                    <a:pt x="1080" y="0"/>
                  </a:moveTo>
                  <a:cubicBezTo>
                    <a:pt x="20" y="0"/>
                    <a:pt x="20" y="0"/>
                    <a:pt x="20" y="0"/>
                  </a:cubicBezTo>
                  <a:cubicBezTo>
                    <a:pt x="9" y="0"/>
                    <a:pt x="0" y="9"/>
                    <a:pt x="0" y="20"/>
                  </a:cubicBezTo>
                  <a:cubicBezTo>
                    <a:pt x="0" y="567"/>
                    <a:pt x="0" y="567"/>
                    <a:pt x="0" y="567"/>
                  </a:cubicBezTo>
                  <a:cubicBezTo>
                    <a:pt x="0" y="578"/>
                    <a:pt x="9" y="587"/>
                    <a:pt x="20" y="587"/>
                  </a:cubicBezTo>
                  <a:cubicBezTo>
                    <a:pt x="1080" y="587"/>
                    <a:pt x="1080" y="587"/>
                    <a:pt x="1080" y="587"/>
                  </a:cubicBezTo>
                  <a:cubicBezTo>
                    <a:pt x="1091" y="587"/>
                    <a:pt x="1100" y="578"/>
                    <a:pt x="1100" y="567"/>
                  </a:cubicBezTo>
                  <a:cubicBezTo>
                    <a:pt x="1100" y="20"/>
                    <a:pt x="1100" y="20"/>
                    <a:pt x="1100" y="20"/>
                  </a:cubicBezTo>
                  <a:cubicBezTo>
                    <a:pt x="1100" y="9"/>
                    <a:pt x="1091" y="0"/>
                    <a:pt x="1080" y="0"/>
                  </a:cubicBezTo>
                  <a:close/>
                  <a:moveTo>
                    <a:pt x="1086" y="558"/>
                  </a:moveTo>
                  <a:cubicBezTo>
                    <a:pt x="1086" y="568"/>
                    <a:pt x="1078" y="577"/>
                    <a:pt x="1067" y="577"/>
                  </a:cubicBezTo>
                  <a:cubicBezTo>
                    <a:pt x="33" y="577"/>
                    <a:pt x="33" y="577"/>
                    <a:pt x="33" y="577"/>
                  </a:cubicBezTo>
                  <a:cubicBezTo>
                    <a:pt x="22" y="577"/>
                    <a:pt x="14" y="568"/>
                    <a:pt x="14" y="558"/>
                  </a:cubicBezTo>
                  <a:cubicBezTo>
                    <a:pt x="14" y="30"/>
                    <a:pt x="14" y="30"/>
                    <a:pt x="14" y="30"/>
                  </a:cubicBezTo>
                  <a:cubicBezTo>
                    <a:pt x="14" y="19"/>
                    <a:pt x="22" y="11"/>
                    <a:pt x="33" y="11"/>
                  </a:cubicBezTo>
                  <a:cubicBezTo>
                    <a:pt x="1067" y="11"/>
                    <a:pt x="1067" y="11"/>
                    <a:pt x="1067" y="11"/>
                  </a:cubicBezTo>
                  <a:cubicBezTo>
                    <a:pt x="1078" y="11"/>
                    <a:pt x="1086" y="19"/>
                    <a:pt x="1086" y="30"/>
                  </a:cubicBezTo>
                  <a:lnTo>
                    <a:pt x="1086" y="5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3" name="Screws">
              <a:extLst>
                <a:ext uri="{FF2B5EF4-FFF2-40B4-BE49-F238E27FC236}">
                  <a16:creationId xmlns:a16="http://schemas.microsoft.com/office/drawing/2014/main" id="{5EC78DBE-5054-BD8D-6396-D600EDFB02E0}"/>
                </a:ext>
              </a:extLst>
            </p:cNvPr>
            <p:cNvSpPr>
              <a:spLocks noEditPoints="1"/>
            </p:cNvSpPr>
            <p:nvPr/>
          </p:nvSpPr>
          <p:spPr bwMode="auto">
            <a:xfrm>
              <a:off x="604052" y="2072272"/>
              <a:ext cx="2961835" cy="1466387"/>
            </a:xfrm>
            <a:custGeom>
              <a:avLst/>
              <a:gdLst>
                <a:gd name="T0" fmla="*/ 6 w 1047"/>
                <a:gd name="T1" fmla="*/ 521 h 538"/>
                <a:gd name="T2" fmla="*/ 3 w 1047"/>
                <a:gd name="T3" fmla="*/ 532 h 538"/>
                <a:gd name="T4" fmla="*/ 14 w 1047"/>
                <a:gd name="T5" fmla="*/ 535 h 538"/>
                <a:gd name="T6" fmla="*/ 17 w 1047"/>
                <a:gd name="T7" fmla="*/ 524 h 538"/>
                <a:gd name="T8" fmla="*/ 6 w 1047"/>
                <a:gd name="T9" fmla="*/ 521 h 538"/>
                <a:gd name="T10" fmla="*/ 6 w 1047"/>
                <a:gd name="T11" fmla="*/ 2 h 538"/>
                <a:gd name="T12" fmla="*/ 3 w 1047"/>
                <a:gd name="T13" fmla="*/ 14 h 538"/>
                <a:gd name="T14" fmla="*/ 14 w 1047"/>
                <a:gd name="T15" fmla="*/ 17 h 538"/>
                <a:gd name="T16" fmla="*/ 17 w 1047"/>
                <a:gd name="T17" fmla="*/ 5 h 538"/>
                <a:gd name="T18" fmla="*/ 6 w 1047"/>
                <a:gd name="T19" fmla="*/ 2 h 538"/>
                <a:gd name="T20" fmla="*/ 1041 w 1047"/>
                <a:gd name="T21" fmla="*/ 17 h 538"/>
                <a:gd name="T22" fmla="*/ 1044 w 1047"/>
                <a:gd name="T23" fmla="*/ 5 h 538"/>
                <a:gd name="T24" fmla="*/ 1033 w 1047"/>
                <a:gd name="T25" fmla="*/ 2 h 538"/>
                <a:gd name="T26" fmla="*/ 1030 w 1047"/>
                <a:gd name="T27" fmla="*/ 14 h 538"/>
                <a:gd name="T28" fmla="*/ 1041 w 1047"/>
                <a:gd name="T29" fmla="*/ 17 h 538"/>
                <a:gd name="T30" fmla="*/ 1041 w 1047"/>
                <a:gd name="T31" fmla="*/ 535 h 538"/>
                <a:gd name="T32" fmla="*/ 1044 w 1047"/>
                <a:gd name="T33" fmla="*/ 524 h 538"/>
                <a:gd name="T34" fmla="*/ 1033 w 1047"/>
                <a:gd name="T35" fmla="*/ 521 h 538"/>
                <a:gd name="T36" fmla="*/ 1030 w 1047"/>
                <a:gd name="T37" fmla="*/ 532 h 538"/>
                <a:gd name="T38" fmla="*/ 1041 w 1047"/>
                <a:gd name="T39" fmla="*/ 53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7" h="538">
                  <a:moveTo>
                    <a:pt x="6" y="521"/>
                  </a:moveTo>
                  <a:cubicBezTo>
                    <a:pt x="2" y="523"/>
                    <a:pt x="0" y="528"/>
                    <a:pt x="3" y="532"/>
                  </a:cubicBezTo>
                  <a:cubicBezTo>
                    <a:pt x="5" y="536"/>
                    <a:pt x="10" y="538"/>
                    <a:pt x="14" y="535"/>
                  </a:cubicBezTo>
                  <a:cubicBezTo>
                    <a:pt x="18" y="533"/>
                    <a:pt x="20" y="528"/>
                    <a:pt x="17" y="524"/>
                  </a:cubicBezTo>
                  <a:cubicBezTo>
                    <a:pt x="15" y="520"/>
                    <a:pt x="10" y="519"/>
                    <a:pt x="6" y="521"/>
                  </a:cubicBezTo>
                  <a:close/>
                  <a:moveTo>
                    <a:pt x="6" y="2"/>
                  </a:moveTo>
                  <a:cubicBezTo>
                    <a:pt x="2" y="5"/>
                    <a:pt x="0" y="10"/>
                    <a:pt x="3" y="14"/>
                  </a:cubicBezTo>
                  <a:cubicBezTo>
                    <a:pt x="5" y="18"/>
                    <a:pt x="10" y="19"/>
                    <a:pt x="14" y="17"/>
                  </a:cubicBezTo>
                  <a:cubicBezTo>
                    <a:pt x="18" y="15"/>
                    <a:pt x="20" y="9"/>
                    <a:pt x="17" y="5"/>
                  </a:cubicBezTo>
                  <a:cubicBezTo>
                    <a:pt x="15" y="1"/>
                    <a:pt x="10" y="0"/>
                    <a:pt x="6" y="2"/>
                  </a:cubicBezTo>
                  <a:close/>
                  <a:moveTo>
                    <a:pt x="1041" y="17"/>
                  </a:moveTo>
                  <a:cubicBezTo>
                    <a:pt x="1045" y="15"/>
                    <a:pt x="1047" y="9"/>
                    <a:pt x="1044" y="5"/>
                  </a:cubicBezTo>
                  <a:cubicBezTo>
                    <a:pt x="1042" y="1"/>
                    <a:pt x="1037" y="0"/>
                    <a:pt x="1033" y="2"/>
                  </a:cubicBezTo>
                  <a:cubicBezTo>
                    <a:pt x="1029" y="5"/>
                    <a:pt x="1028" y="10"/>
                    <a:pt x="1030" y="14"/>
                  </a:cubicBezTo>
                  <a:cubicBezTo>
                    <a:pt x="1032" y="18"/>
                    <a:pt x="1037" y="19"/>
                    <a:pt x="1041" y="17"/>
                  </a:cubicBezTo>
                  <a:close/>
                  <a:moveTo>
                    <a:pt x="1041" y="535"/>
                  </a:moveTo>
                  <a:cubicBezTo>
                    <a:pt x="1045" y="533"/>
                    <a:pt x="1047" y="528"/>
                    <a:pt x="1044" y="524"/>
                  </a:cubicBezTo>
                  <a:cubicBezTo>
                    <a:pt x="1042" y="520"/>
                    <a:pt x="1037" y="519"/>
                    <a:pt x="1033" y="521"/>
                  </a:cubicBezTo>
                  <a:cubicBezTo>
                    <a:pt x="1029" y="523"/>
                    <a:pt x="1028" y="528"/>
                    <a:pt x="1030" y="532"/>
                  </a:cubicBezTo>
                  <a:cubicBezTo>
                    <a:pt x="1032" y="536"/>
                    <a:pt x="1037" y="538"/>
                    <a:pt x="1041" y="535"/>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4" name="Text">
              <a:extLst>
                <a:ext uri="{FF2B5EF4-FFF2-40B4-BE49-F238E27FC236}">
                  <a16:creationId xmlns:a16="http://schemas.microsoft.com/office/drawing/2014/main" id="{57042B04-8244-FEDE-EF6E-E32C4829D7AC}"/>
                </a:ext>
              </a:extLst>
            </p:cNvPr>
            <p:cNvSpPr txBox="1"/>
            <p:nvPr/>
          </p:nvSpPr>
          <p:spPr>
            <a:xfrm>
              <a:off x="654101" y="2067213"/>
              <a:ext cx="2846662" cy="1477328"/>
            </a:xfrm>
            <a:prstGeom prst="rect">
              <a:avLst/>
            </a:prstGeom>
            <a:noFill/>
          </p:spPr>
          <p:txBody>
            <a:bodyPr wrap="square">
              <a:spAutoFit/>
            </a:bodyPr>
            <a:lstStyle/>
            <a:p>
              <a:pPr algn="ctr"/>
              <a:r>
                <a:rPr lang="en-GB" sz="1800" b="1">
                  <a:solidFill>
                    <a:schemeClr val="bg1"/>
                  </a:solidFill>
                  <a:latin typeface="Arial" panose="020B0604020202020204" pitchFamily="34" charset="0"/>
                  <a:cs typeface="Arial" panose="020B0604020202020204" pitchFamily="34" charset="0"/>
                </a:rPr>
                <a:t>If re-use and repair is not an option, then components should be recycled to make new products.</a:t>
              </a:r>
              <a:endParaRPr lang="en-GB" sz="1800" b="1">
                <a:solidFill>
                  <a:schemeClr val="accent4"/>
                </a:solidFill>
                <a:latin typeface="Arial" panose="020B0604020202020204" pitchFamily="34" charset="0"/>
                <a:cs typeface="Arial" panose="020B0604020202020204" pitchFamily="34" charset="0"/>
              </a:endParaRPr>
            </a:p>
          </p:txBody>
        </p:sp>
      </p:grpSp>
      <p:grpSp>
        <p:nvGrpSpPr>
          <p:cNvPr id="6" name="Orange Sign Group">
            <a:extLst>
              <a:ext uri="{FF2B5EF4-FFF2-40B4-BE49-F238E27FC236}">
                <a16:creationId xmlns:a16="http://schemas.microsoft.com/office/drawing/2014/main" id="{EFAC7DAB-9BB6-FC84-9A91-E7D6EF0B22F7}"/>
              </a:ext>
            </a:extLst>
          </p:cNvPr>
          <p:cNvGrpSpPr/>
          <p:nvPr/>
        </p:nvGrpSpPr>
        <p:grpSpPr>
          <a:xfrm>
            <a:off x="768849" y="3732529"/>
            <a:ext cx="2229670" cy="3167440"/>
            <a:chOff x="768849" y="3732529"/>
            <a:chExt cx="2229670" cy="3167440"/>
          </a:xfrm>
        </p:grpSpPr>
        <p:sp>
          <p:nvSpPr>
            <p:cNvPr id="1138" name="Orange Sign Post">
              <a:extLst>
                <a:ext uri="{FF2B5EF4-FFF2-40B4-BE49-F238E27FC236}">
                  <a16:creationId xmlns:a16="http://schemas.microsoft.com/office/drawing/2014/main" id="{A4A62DE8-89D6-4A79-A926-6BFF872EB4AB}"/>
                </a:ext>
              </a:extLst>
            </p:cNvPr>
            <p:cNvSpPr/>
            <p:nvPr/>
          </p:nvSpPr>
          <p:spPr>
            <a:xfrm>
              <a:off x="1765276" y="5299504"/>
              <a:ext cx="213123" cy="1600465"/>
            </a:xfrm>
            <a:prstGeom prst="rect">
              <a:avLst/>
            </a:prstGeom>
            <a:gradFill flip="none" rotWithShape="1">
              <a:gsLst>
                <a:gs pos="0">
                  <a:schemeClr val="bg1">
                    <a:lumMod val="65000"/>
                  </a:schemeClr>
                </a:gs>
                <a:gs pos="50000">
                  <a:schemeClr val="bg1">
                    <a:lumMod val="75000"/>
                  </a:schemeClr>
                </a:gs>
                <a:gs pos="100000">
                  <a:schemeClr val="bg1">
                    <a:lumMod val="95000"/>
                  </a:schemeClr>
                </a:gs>
              </a:gsLst>
              <a:lin ang="10800000" scaled="1"/>
              <a:tileRect/>
            </a:gra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47" name="Freeform 70">
              <a:extLst>
                <a:ext uri="{FF2B5EF4-FFF2-40B4-BE49-F238E27FC236}">
                  <a16:creationId xmlns:a16="http://schemas.microsoft.com/office/drawing/2014/main" id="{1B7261FD-9746-9502-7AFA-4D7B9734E09D}"/>
                </a:ext>
              </a:extLst>
            </p:cNvPr>
            <p:cNvSpPr>
              <a:spLocks/>
            </p:cNvSpPr>
            <p:nvPr/>
          </p:nvSpPr>
          <p:spPr bwMode="auto">
            <a:xfrm>
              <a:off x="778386" y="3732529"/>
              <a:ext cx="2220133" cy="2217307"/>
            </a:xfrm>
            <a:custGeom>
              <a:avLst/>
              <a:gdLst>
                <a:gd name="T0" fmla="*/ 662 w 662"/>
                <a:gd name="T1" fmla="*/ 647 h 662"/>
                <a:gd name="T2" fmla="*/ 647 w 662"/>
                <a:gd name="T3" fmla="*/ 662 h 662"/>
                <a:gd name="T4" fmla="*/ 16 w 662"/>
                <a:gd name="T5" fmla="*/ 662 h 662"/>
                <a:gd name="T6" fmla="*/ 0 w 662"/>
                <a:gd name="T7" fmla="*/ 647 h 662"/>
                <a:gd name="T8" fmla="*/ 0 w 662"/>
                <a:gd name="T9" fmla="*/ 16 h 662"/>
                <a:gd name="T10" fmla="*/ 16 w 662"/>
                <a:gd name="T11" fmla="*/ 0 h 662"/>
                <a:gd name="T12" fmla="*/ 647 w 662"/>
                <a:gd name="T13" fmla="*/ 0 h 662"/>
                <a:gd name="T14" fmla="*/ 662 w 662"/>
                <a:gd name="T15" fmla="*/ 16 h 662"/>
                <a:gd name="T16" fmla="*/ 662 w 662"/>
                <a:gd name="T17" fmla="*/ 647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2" h="662">
                  <a:moveTo>
                    <a:pt x="662" y="647"/>
                  </a:moveTo>
                  <a:cubicBezTo>
                    <a:pt x="662" y="655"/>
                    <a:pt x="655" y="662"/>
                    <a:pt x="647" y="662"/>
                  </a:cubicBezTo>
                  <a:cubicBezTo>
                    <a:pt x="16" y="662"/>
                    <a:pt x="16" y="662"/>
                    <a:pt x="16" y="662"/>
                  </a:cubicBezTo>
                  <a:cubicBezTo>
                    <a:pt x="7" y="662"/>
                    <a:pt x="0" y="655"/>
                    <a:pt x="0" y="647"/>
                  </a:cubicBezTo>
                  <a:cubicBezTo>
                    <a:pt x="0" y="16"/>
                    <a:pt x="0" y="16"/>
                    <a:pt x="0" y="16"/>
                  </a:cubicBezTo>
                  <a:cubicBezTo>
                    <a:pt x="0" y="7"/>
                    <a:pt x="7" y="0"/>
                    <a:pt x="16" y="0"/>
                  </a:cubicBezTo>
                  <a:cubicBezTo>
                    <a:pt x="647" y="0"/>
                    <a:pt x="647" y="0"/>
                    <a:pt x="647" y="0"/>
                  </a:cubicBezTo>
                  <a:cubicBezTo>
                    <a:pt x="655" y="0"/>
                    <a:pt x="662" y="7"/>
                    <a:pt x="662" y="16"/>
                  </a:cubicBezTo>
                  <a:cubicBezTo>
                    <a:pt x="662" y="647"/>
                    <a:pt x="662" y="647"/>
                    <a:pt x="662" y="647"/>
                  </a:cubicBezTo>
                </a:path>
              </a:pathLst>
            </a:custGeom>
            <a:solidFill>
              <a:schemeClr val="accent2"/>
            </a:solidFill>
            <a:ln>
              <a:noFill/>
            </a:ln>
            <a:effectLst>
              <a:outerShdw blurRad="38100" dist="76200" dir="42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8" name="Freeform 71">
              <a:extLst>
                <a:ext uri="{FF2B5EF4-FFF2-40B4-BE49-F238E27FC236}">
                  <a16:creationId xmlns:a16="http://schemas.microsoft.com/office/drawing/2014/main" id="{5970A90D-251F-5CEB-52BA-EF8E5A8081BF}"/>
                </a:ext>
              </a:extLst>
            </p:cNvPr>
            <p:cNvSpPr>
              <a:spLocks noEditPoints="1"/>
            </p:cNvSpPr>
            <p:nvPr/>
          </p:nvSpPr>
          <p:spPr bwMode="auto">
            <a:xfrm>
              <a:off x="849001" y="3801732"/>
              <a:ext cx="2078903" cy="2078902"/>
            </a:xfrm>
            <a:custGeom>
              <a:avLst/>
              <a:gdLst>
                <a:gd name="T0" fmla="*/ 605 w 620"/>
                <a:gd name="T1" fmla="*/ 0 h 620"/>
                <a:gd name="T2" fmla="*/ 15 w 620"/>
                <a:gd name="T3" fmla="*/ 0 h 620"/>
                <a:gd name="T4" fmla="*/ 0 w 620"/>
                <a:gd name="T5" fmla="*/ 15 h 620"/>
                <a:gd name="T6" fmla="*/ 0 w 620"/>
                <a:gd name="T7" fmla="*/ 606 h 620"/>
                <a:gd name="T8" fmla="*/ 15 w 620"/>
                <a:gd name="T9" fmla="*/ 620 h 620"/>
                <a:gd name="T10" fmla="*/ 605 w 620"/>
                <a:gd name="T11" fmla="*/ 620 h 620"/>
                <a:gd name="T12" fmla="*/ 620 w 620"/>
                <a:gd name="T13" fmla="*/ 606 h 620"/>
                <a:gd name="T14" fmla="*/ 620 w 620"/>
                <a:gd name="T15" fmla="*/ 15 h 620"/>
                <a:gd name="T16" fmla="*/ 605 w 620"/>
                <a:gd name="T17" fmla="*/ 0 h 620"/>
                <a:gd name="T18" fmla="*/ 599 w 620"/>
                <a:gd name="T19" fmla="*/ 585 h 620"/>
                <a:gd name="T20" fmla="*/ 585 w 620"/>
                <a:gd name="T21" fmla="*/ 599 h 620"/>
                <a:gd name="T22" fmla="*/ 35 w 620"/>
                <a:gd name="T23" fmla="*/ 599 h 620"/>
                <a:gd name="T24" fmla="*/ 21 w 620"/>
                <a:gd name="T25" fmla="*/ 585 h 620"/>
                <a:gd name="T26" fmla="*/ 21 w 620"/>
                <a:gd name="T27" fmla="*/ 35 h 620"/>
                <a:gd name="T28" fmla="*/ 35 w 620"/>
                <a:gd name="T29" fmla="*/ 21 h 620"/>
                <a:gd name="T30" fmla="*/ 585 w 620"/>
                <a:gd name="T31" fmla="*/ 21 h 620"/>
                <a:gd name="T32" fmla="*/ 599 w 620"/>
                <a:gd name="T33" fmla="*/ 35 h 620"/>
                <a:gd name="T34" fmla="*/ 599 w 620"/>
                <a:gd name="T35" fmla="*/ 585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0" h="620">
                  <a:moveTo>
                    <a:pt x="605" y="0"/>
                  </a:moveTo>
                  <a:cubicBezTo>
                    <a:pt x="15" y="0"/>
                    <a:pt x="15" y="0"/>
                    <a:pt x="15" y="0"/>
                  </a:cubicBezTo>
                  <a:cubicBezTo>
                    <a:pt x="7" y="0"/>
                    <a:pt x="0" y="7"/>
                    <a:pt x="0" y="15"/>
                  </a:cubicBezTo>
                  <a:cubicBezTo>
                    <a:pt x="0" y="606"/>
                    <a:pt x="0" y="606"/>
                    <a:pt x="0" y="606"/>
                  </a:cubicBezTo>
                  <a:cubicBezTo>
                    <a:pt x="0" y="614"/>
                    <a:pt x="7" y="620"/>
                    <a:pt x="15" y="620"/>
                  </a:cubicBezTo>
                  <a:cubicBezTo>
                    <a:pt x="605" y="620"/>
                    <a:pt x="605" y="620"/>
                    <a:pt x="605" y="620"/>
                  </a:cubicBezTo>
                  <a:cubicBezTo>
                    <a:pt x="613" y="620"/>
                    <a:pt x="620" y="614"/>
                    <a:pt x="620" y="606"/>
                  </a:cubicBezTo>
                  <a:cubicBezTo>
                    <a:pt x="620" y="15"/>
                    <a:pt x="620" y="15"/>
                    <a:pt x="620" y="15"/>
                  </a:cubicBezTo>
                  <a:cubicBezTo>
                    <a:pt x="620" y="7"/>
                    <a:pt x="613" y="0"/>
                    <a:pt x="605" y="0"/>
                  </a:cubicBezTo>
                  <a:close/>
                  <a:moveTo>
                    <a:pt x="599" y="585"/>
                  </a:moveTo>
                  <a:cubicBezTo>
                    <a:pt x="599" y="593"/>
                    <a:pt x="593" y="599"/>
                    <a:pt x="585" y="599"/>
                  </a:cubicBezTo>
                  <a:cubicBezTo>
                    <a:pt x="35" y="599"/>
                    <a:pt x="35" y="599"/>
                    <a:pt x="35" y="599"/>
                  </a:cubicBezTo>
                  <a:cubicBezTo>
                    <a:pt x="27" y="599"/>
                    <a:pt x="21" y="593"/>
                    <a:pt x="21" y="585"/>
                  </a:cubicBezTo>
                  <a:cubicBezTo>
                    <a:pt x="21" y="35"/>
                    <a:pt x="21" y="35"/>
                    <a:pt x="21" y="35"/>
                  </a:cubicBezTo>
                  <a:cubicBezTo>
                    <a:pt x="21" y="28"/>
                    <a:pt x="27" y="21"/>
                    <a:pt x="35" y="21"/>
                  </a:cubicBezTo>
                  <a:cubicBezTo>
                    <a:pt x="585" y="21"/>
                    <a:pt x="585" y="21"/>
                    <a:pt x="585" y="21"/>
                  </a:cubicBezTo>
                  <a:cubicBezTo>
                    <a:pt x="593" y="21"/>
                    <a:pt x="599" y="28"/>
                    <a:pt x="599" y="35"/>
                  </a:cubicBezTo>
                  <a:lnTo>
                    <a:pt x="599" y="58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9" name="Freeform 72">
              <a:extLst>
                <a:ext uri="{FF2B5EF4-FFF2-40B4-BE49-F238E27FC236}">
                  <a16:creationId xmlns:a16="http://schemas.microsoft.com/office/drawing/2014/main" id="{A7BD0C72-83A8-8B54-D7F9-C5B62AD95DD4}"/>
                </a:ext>
              </a:extLst>
            </p:cNvPr>
            <p:cNvSpPr>
              <a:spLocks/>
            </p:cNvSpPr>
            <p:nvPr/>
          </p:nvSpPr>
          <p:spPr bwMode="auto">
            <a:xfrm>
              <a:off x="949274" y="3909066"/>
              <a:ext cx="87562" cy="77676"/>
            </a:xfrm>
            <a:custGeom>
              <a:avLst/>
              <a:gdLst>
                <a:gd name="T0" fmla="*/ 13 w 26"/>
                <a:gd name="T1" fmla="*/ 0 h 23"/>
                <a:gd name="T2" fmla="*/ 2 w 26"/>
                <a:gd name="T3" fmla="*/ 8 h 23"/>
                <a:gd name="T4" fmla="*/ 10 w 26"/>
                <a:gd name="T5" fmla="*/ 23 h 23"/>
                <a:gd name="T6" fmla="*/ 13 w 26"/>
                <a:gd name="T7" fmla="*/ 23 h 23"/>
                <a:gd name="T8" fmla="*/ 25 w 26"/>
                <a:gd name="T9" fmla="*/ 15 h 23"/>
                <a:gd name="T10" fmla="*/ 17 w 26"/>
                <a:gd name="T11" fmla="*/ 1 h 23"/>
                <a:gd name="T12" fmla="*/ 13 w 26"/>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6" h="23">
                  <a:moveTo>
                    <a:pt x="13" y="0"/>
                  </a:moveTo>
                  <a:cubicBezTo>
                    <a:pt x="8" y="0"/>
                    <a:pt x="4" y="3"/>
                    <a:pt x="2" y="8"/>
                  </a:cubicBezTo>
                  <a:cubicBezTo>
                    <a:pt x="0" y="15"/>
                    <a:pt x="4" y="21"/>
                    <a:pt x="10" y="23"/>
                  </a:cubicBezTo>
                  <a:cubicBezTo>
                    <a:pt x="11" y="23"/>
                    <a:pt x="12" y="23"/>
                    <a:pt x="13" y="23"/>
                  </a:cubicBezTo>
                  <a:cubicBezTo>
                    <a:pt x="18" y="23"/>
                    <a:pt x="23" y="20"/>
                    <a:pt x="25" y="15"/>
                  </a:cubicBezTo>
                  <a:cubicBezTo>
                    <a:pt x="26" y="9"/>
                    <a:pt x="23" y="3"/>
                    <a:pt x="17" y="1"/>
                  </a:cubicBezTo>
                  <a:cubicBezTo>
                    <a:pt x="16" y="0"/>
                    <a:pt x="15" y="0"/>
                    <a:pt x="13" y="0"/>
                  </a:cubicBezTo>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0" name="Freeform 73">
              <a:extLst>
                <a:ext uri="{FF2B5EF4-FFF2-40B4-BE49-F238E27FC236}">
                  <a16:creationId xmlns:a16="http://schemas.microsoft.com/office/drawing/2014/main" id="{56AA8316-29E8-C660-E70F-B01DA35BDBCE}"/>
                </a:ext>
              </a:extLst>
            </p:cNvPr>
            <p:cNvSpPr>
              <a:spLocks/>
            </p:cNvSpPr>
            <p:nvPr/>
          </p:nvSpPr>
          <p:spPr bwMode="auto">
            <a:xfrm>
              <a:off x="2747130" y="3909066"/>
              <a:ext cx="90387" cy="77676"/>
            </a:xfrm>
            <a:custGeom>
              <a:avLst/>
              <a:gdLst>
                <a:gd name="T0" fmla="*/ 13 w 27"/>
                <a:gd name="T1" fmla="*/ 0 h 23"/>
                <a:gd name="T2" fmla="*/ 10 w 27"/>
                <a:gd name="T3" fmla="*/ 1 h 23"/>
                <a:gd name="T4" fmla="*/ 2 w 27"/>
                <a:gd name="T5" fmla="*/ 16 h 23"/>
                <a:gd name="T6" fmla="*/ 13 w 27"/>
                <a:gd name="T7" fmla="*/ 23 h 23"/>
                <a:gd name="T8" fmla="*/ 17 w 27"/>
                <a:gd name="T9" fmla="*/ 23 h 23"/>
                <a:gd name="T10" fmla="*/ 24 w 27"/>
                <a:gd name="T11" fmla="*/ 8 h 23"/>
                <a:gd name="T12" fmla="*/ 13 w 27"/>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7" h="23">
                  <a:moveTo>
                    <a:pt x="13" y="0"/>
                  </a:moveTo>
                  <a:cubicBezTo>
                    <a:pt x="12" y="0"/>
                    <a:pt x="11" y="0"/>
                    <a:pt x="10" y="1"/>
                  </a:cubicBezTo>
                  <a:cubicBezTo>
                    <a:pt x="3" y="3"/>
                    <a:pt x="0" y="10"/>
                    <a:pt x="2" y="16"/>
                  </a:cubicBezTo>
                  <a:cubicBezTo>
                    <a:pt x="4" y="20"/>
                    <a:pt x="9" y="23"/>
                    <a:pt x="13" y="23"/>
                  </a:cubicBezTo>
                  <a:cubicBezTo>
                    <a:pt x="15" y="23"/>
                    <a:pt x="16" y="23"/>
                    <a:pt x="17" y="23"/>
                  </a:cubicBezTo>
                  <a:cubicBezTo>
                    <a:pt x="23" y="21"/>
                    <a:pt x="27" y="14"/>
                    <a:pt x="24" y="8"/>
                  </a:cubicBezTo>
                  <a:cubicBezTo>
                    <a:pt x="23" y="3"/>
                    <a:pt x="18" y="0"/>
                    <a:pt x="13" y="0"/>
                  </a:cubicBezTo>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1" name="Freeform 74">
              <a:extLst>
                <a:ext uri="{FF2B5EF4-FFF2-40B4-BE49-F238E27FC236}">
                  <a16:creationId xmlns:a16="http://schemas.microsoft.com/office/drawing/2014/main" id="{89813E3F-72CE-2DC5-4BA1-A5854BCD1D53}"/>
                </a:ext>
              </a:extLst>
            </p:cNvPr>
            <p:cNvSpPr>
              <a:spLocks/>
            </p:cNvSpPr>
            <p:nvPr/>
          </p:nvSpPr>
          <p:spPr bwMode="auto">
            <a:xfrm>
              <a:off x="949274" y="5712570"/>
              <a:ext cx="87562" cy="76264"/>
            </a:xfrm>
            <a:custGeom>
              <a:avLst/>
              <a:gdLst>
                <a:gd name="T0" fmla="*/ 13 w 26"/>
                <a:gd name="T1" fmla="*/ 0 h 23"/>
                <a:gd name="T2" fmla="*/ 10 w 26"/>
                <a:gd name="T3" fmla="*/ 0 h 23"/>
                <a:gd name="T4" fmla="*/ 2 w 26"/>
                <a:gd name="T5" fmla="*/ 15 h 23"/>
                <a:gd name="T6" fmla="*/ 13 w 26"/>
                <a:gd name="T7" fmla="*/ 23 h 23"/>
                <a:gd name="T8" fmla="*/ 17 w 26"/>
                <a:gd name="T9" fmla="*/ 23 h 23"/>
                <a:gd name="T10" fmla="*/ 25 w 26"/>
                <a:gd name="T11" fmla="*/ 8 h 23"/>
                <a:gd name="T12" fmla="*/ 13 w 26"/>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6" h="23">
                  <a:moveTo>
                    <a:pt x="13" y="0"/>
                  </a:moveTo>
                  <a:cubicBezTo>
                    <a:pt x="12" y="0"/>
                    <a:pt x="11" y="0"/>
                    <a:pt x="10" y="0"/>
                  </a:cubicBezTo>
                  <a:cubicBezTo>
                    <a:pt x="4" y="2"/>
                    <a:pt x="0" y="9"/>
                    <a:pt x="2" y="15"/>
                  </a:cubicBezTo>
                  <a:cubicBezTo>
                    <a:pt x="4" y="20"/>
                    <a:pt x="8" y="23"/>
                    <a:pt x="13" y="23"/>
                  </a:cubicBezTo>
                  <a:cubicBezTo>
                    <a:pt x="15" y="23"/>
                    <a:pt x="16" y="23"/>
                    <a:pt x="17" y="23"/>
                  </a:cubicBezTo>
                  <a:cubicBezTo>
                    <a:pt x="23" y="21"/>
                    <a:pt x="26" y="14"/>
                    <a:pt x="25" y="8"/>
                  </a:cubicBezTo>
                  <a:cubicBezTo>
                    <a:pt x="23" y="3"/>
                    <a:pt x="18" y="0"/>
                    <a:pt x="13" y="0"/>
                  </a:cubicBezTo>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2" name="Freeform 75">
              <a:extLst>
                <a:ext uri="{FF2B5EF4-FFF2-40B4-BE49-F238E27FC236}">
                  <a16:creationId xmlns:a16="http://schemas.microsoft.com/office/drawing/2014/main" id="{4AFEFB59-8428-E9CB-D116-3C0148F9C455}"/>
                </a:ext>
              </a:extLst>
            </p:cNvPr>
            <p:cNvSpPr>
              <a:spLocks/>
            </p:cNvSpPr>
            <p:nvPr/>
          </p:nvSpPr>
          <p:spPr bwMode="auto">
            <a:xfrm>
              <a:off x="2747130" y="5712570"/>
              <a:ext cx="90387" cy="76264"/>
            </a:xfrm>
            <a:custGeom>
              <a:avLst/>
              <a:gdLst>
                <a:gd name="T0" fmla="*/ 13 w 27"/>
                <a:gd name="T1" fmla="*/ 0 h 23"/>
                <a:gd name="T2" fmla="*/ 2 w 27"/>
                <a:gd name="T3" fmla="*/ 8 h 23"/>
                <a:gd name="T4" fmla="*/ 10 w 27"/>
                <a:gd name="T5" fmla="*/ 23 h 23"/>
                <a:gd name="T6" fmla="*/ 13 w 27"/>
                <a:gd name="T7" fmla="*/ 23 h 23"/>
                <a:gd name="T8" fmla="*/ 24 w 27"/>
                <a:gd name="T9" fmla="*/ 16 h 23"/>
                <a:gd name="T10" fmla="*/ 17 w 27"/>
                <a:gd name="T11" fmla="*/ 1 h 23"/>
                <a:gd name="T12" fmla="*/ 13 w 27"/>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7" h="23">
                  <a:moveTo>
                    <a:pt x="13" y="0"/>
                  </a:moveTo>
                  <a:cubicBezTo>
                    <a:pt x="9" y="0"/>
                    <a:pt x="4" y="3"/>
                    <a:pt x="2" y="8"/>
                  </a:cubicBezTo>
                  <a:cubicBezTo>
                    <a:pt x="0" y="14"/>
                    <a:pt x="3" y="20"/>
                    <a:pt x="10" y="23"/>
                  </a:cubicBezTo>
                  <a:cubicBezTo>
                    <a:pt x="11" y="23"/>
                    <a:pt x="12" y="23"/>
                    <a:pt x="13" y="23"/>
                  </a:cubicBezTo>
                  <a:cubicBezTo>
                    <a:pt x="18" y="23"/>
                    <a:pt x="23" y="20"/>
                    <a:pt x="24" y="16"/>
                  </a:cubicBezTo>
                  <a:cubicBezTo>
                    <a:pt x="27" y="9"/>
                    <a:pt x="23" y="3"/>
                    <a:pt x="17" y="1"/>
                  </a:cubicBezTo>
                  <a:cubicBezTo>
                    <a:pt x="16" y="0"/>
                    <a:pt x="15" y="0"/>
                    <a:pt x="13" y="0"/>
                  </a:cubicBezTo>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5" name="Orange Sign Text">
              <a:extLst>
                <a:ext uri="{FF2B5EF4-FFF2-40B4-BE49-F238E27FC236}">
                  <a16:creationId xmlns:a16="http://schemas.microsoft.com/office/drawing/2014/main" id="{CC9281E3-03BB-A195-513B-3EAE94100CF2}"/>
                </a:ext>
              </a:extLst>
            </p:cNvPr>
            <p:cNvSpPr txBox="1"/>
            <p:nvPr/>
          </p:nvSpPr>
          <p:spPr>
            <a:xfrm>
              <a:off x="768849" y="3824898"/>
              <a:ext cx="2227242" cy="2031325"/>
            </a:xfrm>
            <a:prstGeom prst="rect">
              <a:avLst/>
            </a:prstGeom>
            <a:noFill/>
          </p:spPr>
          <p:txBody>
            <a:bodyPr wrap="square">
              <a:spAutoFit/>
            </a:bodyPr>
            <a:lstStyle/>
            <a:p>
              <a:pPr algn="ctr"/>
              <a:r>
                <a:rPr lang="en-GB" b="1">
                  <a:solidFill>
                    <a:schemeClr val="bg1"/>
                  </a:solidFill>
                  <a:latin typeface="Arial" panose="020B0604020202020204" pitchFamily="34" charset="0"/>
                  <a:cs typeface="Arial" panose="020B0604020202020204" pitchFamily="34" charset="0"/>
                </a:rPr>
                <a:t>If possible alternative uses are found for obsolete products, whilst broken products are repaired.</a:t>
              </a:r>
              <a:endParaRPr lang="en-GB" sz="1800" b="1">
                <a:solidFill>
                  <a:schemeClr val="accent4"/>
                </a:solidFill>
                <a:latin typeface="Arial" panose="020B0604020202020204" pitchFamily="34" charset="0"/>
                <a:cs typeface="Arial" panose="020B0604020202020204" pitchFamily="34" charset="0"/>
              </a:endParaRPr>
            </a:p>
          </p:txBody>
        </p:sp>
      </p:grpSp>
      <p:grpSp>
        <p:nvGrpSpPr>
          <p:cNvPr id="13" name="Blue Sign Group">
            <a:extLst>
              <a:ext uri="{FF2B5EF4-FFF2-40B4-BE49-F238E27FC236}">
                <a16:creationId xmlns:a16="http://schemas.microsoft.com/office/drawing/2014/main" id="{F8015588-7A04-6712-C279-24325021CC3C}"/>
              </a:ext>
            </a:extLst>
          </p:cNvPr>
          <p:cNvGrpSpPr/>
          <p:nvPr/>
        </p:nvGrpSpPr>
        <p:grpSpPr>
          <a:xfrm>
            <a:off x="8696996" y="3794285"/>
            <a:ext cx="2355042" cy="3105685"/>
            <a:chOff x="8696996" y="3794285"/>
            <a:chExt cx="2355042" cy="3105685"/>
          </a:xfrm>
        </p:grpSpPr>
        <p:sp>
          <p:nvSpPr>
            <p:cNvPr id="1129" name="Blue Circle Post">
              <a:extLst>
                <a:ext uri="{FF2B5EF4-FFF2-40B4-BE49-F238E27FC236}">
                  <a16:creationId xmlns:a16="http://schemas.microsoft.com/office/drawing/2014/main" id="{C06E3E8C-D581-DCB8-6C28-F8CE7EC0C200}"/>
                </a:ext>
              </a:extLst>
            </p:cNvPr>
            <p:cNvSpPr/>
            <p:nvPr/>
          </p:nvSpPr>
          <p:spPr>
            <a:xfrm>
              <a:off x="9765190" y="5299505"/>
              <a:ext cx="213123" cy="1600465"/>
            </a:xfrm>
            <a:prstGeom prst="rect">
              <a:avLst/>
            </a:prstGeom>
            <a:gradFill flip="none" rotWithShape="1">
              <a:gsLst>
                <a:gs pos="0">
                  <a:schemeClr val="bg1">
                    <a:lumMod val="65000"/>
                  </a:schemeClr>
                </a:gs>
                <a:gs pos="50000">
                  <a:schemeClr val="bg1">
                    <a:lumMod val="75000"/>
                  </a:schemeClr>
                </a:gs>
                <a:gs pos="100000">
                  <a:schemeClr val="bg1">
                    <a:lumMod val="95000"/>
                  </a:schemeClr>
                </a:gs>
              </a:gsLst>
              <a:lin ang="10800000" scaled="1"/>
              <a:tileRect/>
            </a:gra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93" name="Rectangle 147">
              <a:extLst>
                <a:ext uri="{FF2B5EF4-FFF2-40B4-BE49-F238E27FC236}">
                  <a16:creationId xmlns:a16="http://schemas.microsoft.com/office/drawing/2014/main" id="{8AEC237A-9AFE-B036-3A07-48714170B134}"/>
                </a:ext>
              </a:extLst>
            </p:cNvPr>
            <p:cNvSpPr>
              <a:spLocks noChangeArrowheads="1"/>
            </p:cNvSpPr>
            <p:nvPr/>
          </p:nvSpPr>
          <p:spPr bwMode="auto">
            <a:xfrm>
              <a:off x="8696996" y="3794285"/>
              <a:ext cx="2355042" cy="2403610"/>
            </a:xfrm>
            <a:prstGeom prst="ellipse">
              <a:avLst/>
            </a:prstGeom>
            <a:solidFill>
              <a:srgbClr val="1C75BC"/>
            </a:solidFill>
            <a:ln>
              <a:noFill/>
            </a:ln>
            <a:effectLst>
              <a:outerShdw blurRad="38100" dist="50800" dir="36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4" name="Rectangle 148">
              <a:extLst>
                <a:ext uri="{FF2B5EF4-FFF2-40B4-BE49-F238E27FC236}">
                  <a16:creationId xmlns:a16="http://schemas.microsoft.com/office/drawing/2014/main" id="{8148D376-A59A-A827-2961-4DD2FF6E29BF}"/>
                </a:ext>
              </a:extLst>
            </p:cNvPr>
            <p:cNvSpPr>
              <a:spLocks noChangeArrowheads="1"/>
            </p:cNvSpPr>
            <p:nvPr/>
          </p:nvSpPr>
          <p:spPr bwMode="auto">
            <a:xfrm>
              <a:off x="8696996" y="3794285"/>
              <a:ext cx="2355042" cy="238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9" name="Oval 1118">
              <a:extLst>
                <a:ext uri="{FF2B5EF4-FFF2-40B4-BE49-F238E27FC236}">
                  <a16:creationId xmlns:a16="http://schemas.microsoft.com/office/drawing/2014/main" id="{1C80655F-717F-100E-F7F5-D5FCDAD1F369}"/>
                </a:ext>
              </a:extLst>
            </p:cNvPr>
            <p:cNvSpPr/>
            <p:nvPr/>
          </p:nvSpPr>
          <p:spPr>
            <a:xfrm>
              <a:off x="8787717" y="3879010"/>
              <a:ext cx="2173602" cy="2218427"/>
            </a:xfrm>
            <a:prstGeom prst="ellipse">
              <a:avLst/>
            </a:prstGeom>
            <a:solidFill>
              <a:srgbClr val="FFFFFF">
                <a:alpha val="0"/>
              </a:srgbClr>
            </a:solidFill>
            <a:ln w="38100">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53" name="Blue Sign Text">
              <a:extLst>
                <a:ext uri="{FF2B5EF4-FFF2-40B4-BE49-F238E27FC236}">
                  <a16:creationId xmlns:a16="http://schemas.microsoft.com/office/drawing/2014/main" id="{025D0BDC-FCF2-1076-5D67-333811BD6338}"/>
                </a:ext>
              </a:extLst>
            </p:cNvPr>
            <p:cNvSpPr txBox="1"/>
            <p:nvPr/>
          </p:nvSpPr>
          <p:spPr>
            <a:xfrm>
              <a:off x="8760896" y="3980178"/>
              <a:ext cx="2227242" cy="2031325"/>
            </a:xfrm>
            <a:prstGeom prst="rect">
              <a:avLst/>
            </a:prstGeom>
            <a:noFill/>
          </p:spPr>
          <p:txBody>
            <a:bodyPr wrap="square">
              <a:spAutoFit/>
            </a:bodyPr>
            <a:lstStyle/>
            <a:p>
              <a:pPr algn="ctr"/>
              <a:r>
                <a:rPr lang="en-GB" b="1">
                  <a:solidFill>
                    <a:schemeClr val="bg1"/>
                  </a:solidFill>
                  <a:latin typeface="Arial" panose="020B0604020202020204" pitchFamily="34" charset="0"/>
                  <a:cs typeface="Arial" panose="020B0604020202020204" pitchFamily="34" charset="0"/>
                </a:rPr>
                <a:t>Products </a:t>
              </a:r>
            </a:p>
            <a:p>
              <a:pPr algn="ctr"/>
              <a:r>
                <a:rPr lang="en-GB" b="1">
                  <a:solidFill>
                    <a:schemeClr val="bg1"/>
                  </a:solidFill>
                  <a:latin typeface="Arial" panose="020B0604020202020204" pitchFamily="34" charset="0"/>
                  <a:cs typeface="Arial" panose="020B0604020202020204" pitchFamily="34" charset="0"/>
                </a:rPr>
                <a:t>should be used for as long as possible, and not discarded when we are bored of them.</a:t>
              </a:r>
              <a:endParaRPr lang="en-GB" sz="1800" b="1">
                <a:solidFill>
                  <a:schemeClr val="accent4"/>
                </a:solidFill>
                <a:latin typeface="Arial" panose="020B0604020202020204" pitchFamily="34" charset="0"/>
                <a:cs typeface="Arial" panose="020B0604020202020204" pitchFamily="34" charset="0"/>
              </a:endParaRPr>
            </a:p>
          </p:txBody>
        </p:sp>
      </p:grpSp>
      <p:grpSp>
        <p:nvGrpSpPr>
          <p:cNvPr id="27" name="Car Group">
            <a:extLst>
              <a:ext uri="{FF2B5EF4-FFF2-40B4-BE49-F238E27FC236}">
                <a16:creationId xmlns:a16="http://schemas.microsoft.com/office/drawing/2014/main" id="{8E42E717-EA33-CCED-0039-52A02F4F193C}"/>
              </a:ext>
            </a:extLst>
          </p:cNvPr>
          <p:cNvGrpSpPr/>
          <p:nvPr/>
        </p:nvGrpSpPr>
        <p:grpSpPr>
          <a:xfrm>
            <a:off x="5271445" y="2078401"/>
            <a:ext cx="1529569" cy="710615"/>
            <a:chOff x="5271445" y="2078401"/>
            <a:chExt cx="1529569" cy="710615"/>
          </a:xfrm>
        </p:grpSpPr>
        <p:sp>
          <p:nvSpPr>
            <p:cNvPr id="15" name="Freeform 104">
              <a:extLst>
                <a:ext uri="{FF2B5EF4-FFF2-40B4-BE49-F238E27FC236}">
                  <a16:creationId xmlns:a16="http://schemas.microsoft.com/office/drawing/2014/main" id="{27A3CA61-1E0E-A226-F318-EC283977A36C}"/>
                </a:ext>
              </a:extLst>
            </p:cNvPr>
            <p:cNvSpPr>
              <a:spLocks/>
            </p:cNvSpPr>
            <p:nvPr/>
          </p:nvSpPr>
          <p:spPr bwMode="auto">
            <a:xfrm rot="10800000">
              <a:off x="5271445" y="2078401"/>
              <a:ext cx="1529569" cy="710615"/>
            </a:xfrm>
            <a:custGeom>
              <a:avLst/>
              <a:gdLst>
                <a:gd name="T0" fmla="*/ 613 w 613"/>
                <a:gd name="T1" fmla="*/ 75 h 283"/>
                <a:gd name="T2" fmla="*/ 588 w 613"/>
                <a:gd name="T3" fmla="*/ 23 h 283"/>
                <a:gd name="T4" fmla="*/ 552 w 613"/>
                <a:gd name="T5" fmla="*/ 19 h 283"/>
                <a:gd name="T6" fmla="*/ 461 w 613"/>
                <a:gd name="T7" fmla="*/ 19 h 283"/>
                <a:gd name="T8" fmla="*/ 420 w 613"/>
                <a:gd name="T9" fmla="*/ 28 h 283"/>
                <a:gd name="T10" fmla="*/ 257 w 613"/>
                <a:gd name="T11" fmla="*/ 28 h 283"/>
                <a:gd name="T12" fmla="*/ 239 w 613"/>
                <a:gd name="T13" fmla="*/ 25 h 283"/>
                <a:gd name="T14" fmla="*/ 252 w 613"/>
                <a:gd name="T15" fmla="*/ 9 h 283"/>
                <a:gd name="T16" fmla="*/ 241 w 613"/>
                <a:gd name="T17" fmla="*/ 2 h 283"/>
                <a:gd name="T18" fmla="*/ 219 w 613"/>
                <a:gd name="T19" fmla="*/ 20 h 283"/>
                <a:gd name="T20" fmla="*/ 216 w 613"/>
                <a:gd name="T21" fmla="*/ 19 h 283"/>
                <a:gd name="T22" fmla="*/ 80 w 613"/>
                <a:gd name="T23" fmla="*/ 19 h 283"/>
                <a:gd name="T24" fmla="*/ 0 w 613"/>
                <a:gd name="T25" fmla="*/ 96 h 283"/>
                <a:gd name="T26" fmla="*/ 0 w 613"/>
                <a:gd name="T27" fmla="*/ 174 h 283"/>
                <a:gd name="T28" fmla="*/ 79 w 613"/>
                <a:gd name="T29" fmla="*/ 263 h 283"/>
                <a:gd name="T30" fmla="*/ 210 w 613"/>
                <a:gd name="T31" fmla="*/ 263 h 283"/>
                <a:gd name="T32" fmla="*/ 220 w 613"/>
                <a:gd name="T33" fmla="*/ 261 h 283"/>
                <a:gd name="T34" fmla="*/ 218 w 613"/>
                <a:gd name="T35" fmla="*/ 262 h 283"/>
                <a:gd name="T36" fmla="*/ 241 w 613"/>
                <a:gd name="T37" fmla="*/ 281 h 283"/>
                <a:gd name="T38" fmla="*/ 252 w 613"/>
                <a:gd name="T39" fmla="*/ 274 h 283"/>
                <a:gd name="T40" fmla="*/ 237 w 613"/>
                <a:gd name="T41" fmla="*/ 257 h 283"/>
                <a:gd name="T42" fmla="*/ 254 w 613"/>
                <a:gd name="T43" fmla="*/ 253 h 283"/>
                <a:gd name="T44" fmla="*/ 418 w 613"/>
                <a:gd name="T45" fmla="*/ 253 h 283"/>
                <a:gd name="T46" fmla="*/ 457 w 613"/>
                <a:gd name="T47" fmla="*/ 259 h 283"/>
                <a:gd name="T48" fmla="*/ 561 w 613"/>
                <a:gd name="T49" fmla="*/ 259 h 283"/>
                <a:gd name="T50" fmla="*/ 588 w 613"/>
                <a:gd name="T51" fmla="*/ 253 h 283"/>
                <a:gd name="T52" fmla="*/ 613 w 613"/>
                <a:gd name="T53" fmla="*/ 201 h 283"/>
                <a:gd name="T54" fmla="*/ 613 w 613"/>
                <a:gd name="T55" fmla="*/ 7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13" h="283">
                  <a:moveTo>
                    <a:pt x="613" y="75"/>
                  </a:moveTo>
                  <a:cubicBezTo>
                    <a:pt x="613" y="54"/>
                    <a:pt x="594" y="30"/>
                    <a:pt x="588" y="23"/>
                  </a:cubicBezTo>
                  <a:cubicBezTo>
                    <a:pt x="583" y="17"/>
                    <a:pt x="565" y="19"/>
                    <a:pt x="552" y="19"/>
                  </a:cubicBezTo>
                  <a:cubicBezTo>
                    <a:pt x="540" y="19"/>
                    <a:pt x="475" y="19"/>
                    <a:pt x="461" y="19"/>
                  </a:cubicBezTo>
                  <a:cubicBezTo>
                    <a:pt x="448" y="19"/>
                    <a:pt x="436" y="28"/>
                    <a:pt x="420" y="28"/>
                  </a:cubicBezTo>
                  <a:cubicBezTo>
                    <a:pt x="403" y="28"/>
                    <a:pt x="271" y="28"/>
                    <a:pt x="257" y="28"/>
                  </a:cubicBezTo>
                  <a:cubicBezTo>
                    <a:pt x="251" y="28"/>
                    <a:pt x="245" y="27"/>
                    <a:pt x="239" y="25"/>
                  </a:cubicBezTo>
                  <a:cubicBezTo>
                    <a:pt x="244" y="21"/>
                    <a:pt x="250" y="11"/>
                    <a:pt x="252" y="9"/>
                  </a:cubicBezTo>
                  <a:cubicBezTo>
                    <a:pt x="259" y="0"/>
                    <a:pt x="251" y="2"/>
                    <a:pt x="241" y="2"/>
                  </a:cubicBezTo>
                  <a:cubicBezTo>
                    <a:pt x="233" y="2"/>
                    <a:pt x="228" y="10"/>
                    <a:pt x="219" y="20"/>
                  </a:cubicBezTo>
                  <a:cubicBezTo>
                    <a:pt x="218" y="19"/>
                    <a:pt x="217" y="19"/>
                    <a:pt x="216" y="19"/>
                  </a:cubicBezTo>
                  <a:cubicBezTo>
                    <a:pt x="216" y="19"/>
                    <a:pt x="90" y="18"/>
                    <a:pt x="80" y="19"/>
                  </a:cubicBezTo>
                  <a:cubicBezTo>
                    <a:pt x="75" y="19"/>
                    <a:pt x="0" y="79"/>
                    <a:pt x="0" y="96"/>
                  </a:cubicBezTo>
                  <a:cubicBezTo>
                    <a:pt x="0" y="113"/>
                    <a:pt x="0" y="126"/>
                    <a:pt x="0" y="174"/>
                  </a:cubicBezTo>
                  <a:cubicBezTo>
                    <a:pt x="0" y="222"/>
                    <a:pt x="64" y="262"/>
                    <a:pt x="79" y="263"/>
                  </a:cubicBezTo>
                  <a:cubicBezTo>
                    <a:pt x="93" y="264"/>
                    <a:pt x="177" y="263"/>
                    <a:pt x="210" y="263"/>
                  </a:cubicBezTo>
                  <a:cubicBezTo>
                    <a:pt x="213" y="263"/>
                    <a:pt x="216" y="262"/>
                    <a:pt x="220" y="261"/>
                  </a:cubicBezTo>
                  <a:cubicBezTo>
                    <a:pt x="219" y="262"/>
                    <a:pt x="218" y="262"/>
                    <a:pt x="218" y="262"/>
                  </a:cubicBezTo>
                  <a:cubicBezTo>
                    <a:pt x="227" y="273"/>
                    <a:pt x="233" y="281"/>
                    <a:pt x="241" y="281"/>
                  </a:cubicBezTo>
                  <a:cubicBezTo>
                    <a:pt x="251" y="281"/>
                    <a:pt x="259" y="283"/>
                    <a:pt x="252" y="274"/>
                  </a:cubicBezTo>
                  <a:cubicBezTo>
                    <a:pt x="250" y="272"/>
                    <a:pt x="242" y="260"/>
                    <a:pt x="237" y="257"/>
                  </a:cubicBezTo>
                  <a:cubicBezTo>
                    <a:pt x="245" y="255"/>
                    <a:pt x="251" y="253"/>
                    <a:pt x="254" y="253"/>
                  </a:cubicBezTo>
                  <a:cubicBezTo>
                    <a:pt x="260" y="253"/>
                    <a:pt x="397" y="253"/>
                    <a:pt x="418" y="253"/>
                  </a:cubicBezTo>
                  <a:cubicBezTo>
                    <a:pt x="431" y="253"/>
                    <a:pt x="448" y="259"/>
                    <a:pt x="457" y="259"/>
                  </a:cubicBezTo>
                  <a:cubicBezTo>
                    <a:pt x="465" y="259"/>
                    <a:pt x="551" y="259"/>
                    <a:pt x="561" y="259"/>
                  </a:cubicBezTo>
                  <a:cubicBezTo>
                    <a:pt x="576" y="259"/>
                    <a:pt x="583" y="263"/>
                    <a:pt x="588" y="253"/>
                  </a:cubicBezTo>
                  <a:cubicBezTo>
                    <a:pt x="592" y="245"/>
                    <a:pt x="613" y="214"/>
                    <a:pt x="613" y="201"/>
                  </a:cubicBezTo>
                  <a:cubicBezTo>
                    <a:pt x="612" y="177"/>
                    <a:pt x="613" y="102"/>
                    <a:pt x="613" y="7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05">
              <a:extLst>
                <a:ext uri="{FF2B5EF4-FFF2-40B4-BE49-F238E27FC236}">
                  <a16:creationId xmlns:a16="http://schemas.microsoft.com/office/drawing/2014/main" id="{FA178D6C-F605-217C-F4F2-3B6D17E3559A}"/>
                </a:ext>
              </a:extLst>
            </p:cNvPr>
            <p:cNvSpPr>
              <a:spLocks noEditPoints="1"/>
            </p:cNvSpPr>
            <p:nvPr/>
          </p:nvSpPr>
          <p:spPr bwMode="auto">
            <a:xfrm rot="10800000">
              <a:off x="5436705" y="2109617"/>
              <a:ext cx="1112748" cy="655529"/>
            </a:xfrm>
            <a:custGeom>
              <a:avLst/>
              <a:gdLst>
                <a:gd name="T0" fmla="*/ 445 w 446"/>
                <a:gd name="T1" fmla="*/ 15 h 262"/>
                <a:gd name="T2" fmla="*/ 348 w 446"/>
                <a:gd name="T3" fmla="*/ 15 h 262"/>
                <a:gd name="T4" fmla="*/ 347 w 446"/>
                <a:gd name="T5" fmla="*/ 14 h 262"/>
                <a:gd name="T6" fmla="*/ 347 w 446"/>
                <a:gd name="T7" fmla="*/ 1 h 262"/>
                <a:gd name="T8" fmla="*/ 348 w 446"/>
                <a:gd name="T9" fmla="*/ 0 h 262"/>
                <a:gd name="T10" fmla="*/ 445 w 446"/>
                <a:gd name="T11" fmla="*/ 0 h 262"/>
                <a:gd name="T12" fmla="*/ 446 w 446"/>
                <a:gd name="T13" fmla="*/ 1 h 262"/>
                <a:gd name="T14" fmla="*/ 446 w 446"/>
                <a:gd name="T15" fmla="*/ 14 h 262"/>
                <a:gd name="T16" fmla="*/ 445 w 446"/>
                <a:gd name="T17" fmla="*/ 15 h 262"/>
                <a:gd name="T18" fmla="*/ 446 w 446"/>
                <a:gd name="T19" fmla="*/ 260 h 262"/>
                <a:gd name="T20" fmla="*/ 446 w 446"/>
                <a:gd name="T21" fmla="*/ 247 h 262"/>
                <a:gd name="T22" fmla="*/ 445 w 446"/>
                <a:gd name="T23" fmla="*/ 246 h 262"/>
                <a:gd name="T24" fmla="*/ 348 w 446"/>
                <a:gd name="T25" fmla="*/ 246 h 262"/>
                <a:gd name="T26" fmla="*/ 347 w 446"/>
                <a:gd name="T27" fmla="*/ 247 h 262"/>
                <a:gd name="T28" fmla="*/ 347 w 446"/>
                <a:gd name="T29" fmla="*/ 260 h 262"/>
                <a:gd name="T30" fmla="*/ 348 w 446"/>
                <a:gd name="T31" fmla="*/ 261 h 262"/>
                <a:gd name="T32" fmla="*/ 445 w 446"/>
                <a:gd name="T33" fmla="*/ 261 h 262"/>
                <a:gd name="T34" fmla="*/ 446 w 446"/>
                <a:gd name="T35" fmla="*/ 260 h 262"/>
                <a:gd name="T36" fmla="*/ 99 w 446"/>
                <a:gd name="T37" fmla="*/ 16 h 262"/>
                <a:gd name="T38" fmla="*/ 99 w 446"/>
                <a:gd name="T39" fmla="*/ 3 h 262"/>
                <a:gd name="T40" fmla="*/ 98 w 446"/>
                <a:gd name="T41" fmla="*/ 2 h 262"/>
                <a:gd name="T42" fmla="*/ 1 w 446"/>
                <a:gd name="T43" fmla="*/ 2 h 262"/>
                <a:gd name="T44" fmla="*/ 0 w 446"/>
                <a:gd name="T45" fmla="*/ 3 h 262"/>
                <a:gd name="T46" fmla="*/ 0 w 446"/>
                <a:gd name="T47" fmla="*/ 16 h 262"/>
                <a:gd name="T48" fmla="*/ 1 w 446"/>
                <a:gd name="T49" fmla="*/ 17 h 262"/>
                <a:gd name="T50" fmla="*/ 98 w 446"/>
                <a:gd name="T51" fmla="*/ 17 h 262"/>
                <a:gd name="T52" fmla="*/ 99 w 446"/>
                <a:gd name="T53" fmla="*/ 16 h 262"/>
                <a:gd name="T54" fmla="*/ 99 w 446"/>
                <a:gd name="T55" fmla="*/ 261 h 262"/>
                <a:gd name="T56" fmla="*/ 99 w 446"/>
                <a:gd name="T57" fmla="*/ 248 h 262"/>
                <a:gd name="T58" fmla="*/ 98 w 446"/>
                <a:gd name="T59" fmla="*/ 247 h 262"/>
                <a:gd name="T60" fmla="*/ 1 w 446"/>
                <a:gd name="T61" fmla="*/ 247 h 262"/>
                <a:gd name="T62" fmla="*/ 0 w 446"/>
                <a:gd name="T63" fmla="*/ 248 h 262"/>
                <a:gd name="T64" fmla="*/ 0 w 446"/>
                <a:gd name="T65" fmla="*/ 261 h 262"/>
                <a:gd name="T66" fmla="*/ 1 w 446"/>
                <a:gd name="T67" fmla="*/ 262 h 262"/>
                <a:gd name="T68" fmla="*/ 98 w 446"/>
                <a:gd name="T69" fmla="*/ 262 h 262"/>
                <a:gd name="T70" fmla="*/ 99 w 446"/>
                <a:gd name="T71" fmla="*/ 261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6" h="262">
                  <a:moveTo>
                    <a:pt x="445" y="15"/>
                  </a:moveTo>
                  <a:cubicBezTo>
                    <a:pt x="348" y="15"/>
                    <a:pt x="348" y="15"/>
                    <a:pt x="348" y="15"/>
                  </a:cubicBezTo>
                  <a:cubicBezTo>
                    <a:pt x="347" y="15"/>
                    <a:pt x="347" y="14"/>
                    <a:pt x="347" y="14"/>
                  </a:cubicBezTo>
                  <a:cubicBezTo>
                    <a:pt x="347" y="1"/>
                    <a:pt x="347" y="1"/>
                    <a:pt x="347" y="1"/>
                  </a:cubicBezTo>
                  <a:cubicBezTo>
                    <a:pt x="347" y="0"/>
                    <a:pt x="347" y="0"/>
                    <a:pt x="348" y="0"/>
                  </a:cubicBezTo>
                  <a:cubicBezTo>
                    <a:pt x="445" y="0"/>
                    <a:pt x="445" y="0"/>
                    <a:pt x="445" y="0"/>
                  </a:cubicBezTo>
                  <a:cubicBezTo>
                    <a:pt x="446" y="0"/>
                    <a:pt x="446" y="0"/>
                    <a:pt x="446" y="1"/>
                  </a:cubicBezTo>
                  <a:cubicBezTo>
                    <a:pt x="446" y="14"/>
                    <a:pt x="446" y="14"/>
                    <a:pt x="446" y="14"/>
                  </a:cubicBezTo>
                  <a:cubicBezTo>
                    <a:pt x="446" y="14"/>
                    <a:pt x="446" y="15"/>
                    <a:pt x="445" y="15"/>
                  </a:cubicBezTo>
                  <a:close/>
                  <a:moveTo>
                    <a:pt x="446" y="260"/>
                  </a:moveTo>
                  <a:cubicBezTo>
                    <a:pt x="446" y="247"/>
                    <a:pt x="446" y="247"/>
                    <a:pt x="446" y="247"/>
                  </a:cubicBezTo>
                  <a:cubicBezTo>
                    <a:pt x="446" y="246"/>
                    <a:pt x="446" y="246"/>
                    <a:pt x="445" y="246"/>
                  </a:cubicBezTo>
                  <a:cubicBezTo>
                    <a:pt x="348" y="246"/>
                    <a:pt x="348" y="246"/>
                    <a:pt x="348" y="246"/>
                  </a:cubicBezTo>
                  <a:cubicBezTo>
                    <a:pt x="347" y="246"/>
                    <a:pt x="347" y="246"/>
                    <a:pt x="347" y="247"/>
                  </a:cubicBezTo>
                  <a:cubicBezTo>
                    <a:pt x="347" y="260"/>
                    <a:pt x="347" y="260"/>
                    <a:pt x="347" y="260"/>
                  </a:cubicBezTo>
                  <a:cubicBezTo>
                    <a:pt x="347" y="260"/>
                    <a:pt x="347" y="261"/>
                    <a:pt x="348" y="261"/>
                  </a:cubicBezTo>
                  <a:cubicBezTo>
                    <a:pt x="445" y="261"/>
                    <a:pt x="445" y="261"/>
                    <a:pt x="445" y="261"/>
                  </a:cubicBezTo>
                  <a:cubicBezTo>
                    <a:pt x="446" y="261"/>
                    <a:pt x="446" y="260"/>
                    <a:pt x="446" y="260"/>
                  </a:cubicBezTo>
                  <a:close/>
                  <a:moveTo>
                    <a:pt x="99" y="16"/>
                  </a:moveTo>
                  <a:cubicBezTo>
                    <a:pt x="99" y="3"/>
                    <a:pt x="99" y="3"/>
                    <a:pt x="99" y="3"/>
                  </a:cubicBezTo>
                  <a:cubicBezTo>
                    <a:pt x="99" y="2"/>
                    <a:pt x="99" y="2"/>
                    <a:pt x="98" y="2"/>
                  </a:cubicBezTo>
                  <a:cubicBezTo>
                    <a:pt x="1" y="2"/>
                    <a:pt x="1" y="2"/>
                    <a:pt x="1" y="2"/>
                  </a:cubicBezTo>
                  <a:cubicBezTo>
                    <a:pt x="0" y="2"/>
                    <a:pt x="0" y="2"/>
                    <a:pt x="0" y="3"/>
                  </a:cubicBezTo>
                  <a:cubicBezTo>
                    <a:pt x="0" y="16"/>
                    <a:pt x="0" y="16"/>
                    <a:pt x="0" y="16"/>
                  </a:cubicBezTo>
                  <a:cubicBezTo>
                    <a:pt x="0" y="17"/>
                    <a:pt x="0" y="17"/>
                    <a:pt x="1" y="17"/>
                  </a:cubicBezTo>
                  <a:cubicBezTo>
                    <a:pt x="98" y="17"/>
                    <a:pt x="98" y="17"/>
                    <a:pt x="98" y="17"/>
                  </a:cubicBezTo>
                  <a:cubicBezTo>
                    <a:pt x="99" y="17"/>
                    <a:pt x="99" y="17"/>
                    <a:pt x="99" y="16"/>
                  </a:cubicBezTo>
                  <a:close/>
                  <a:moveTo>
                    <a:pt x="99" y="261"/>
                  </a:moveTo>
                  <a:cubicBezTo>
                    <a:pt x="99" y="248"/>
                    <a:pt x="99" y="248"/>
                    <a:pt x="99" y="248"/>
                  </a:cubicBezTo>
                  <a:cubicBezTo>
                    <a:pt x="99" y="247"/>
                    <a:pt x="99" y="247"/>
                    <a:pt x="98" y="247"/>
                  </a:cubicBezTo>
                  <a:cubicBezTo>
                    <a:pt x="1" y="247"/>
                    <a:pt x="1" y="247"/>
                    <a:pt x="1" y="247"/>
                  </a:cubicBezTo>
                  <a:cubicBezTo>
                    <a:pt x="0" y="247"/>
                    <a:pt x="0" y="247"/>
                    <a:pt x="0" y="248"/>
                  </a:cubicBezTo>
                  <a:cubicBezTo>
                    <a:pt x="0" y="261"/>
                    <a:pt x="0" y="261"/>
                    <a:pt x="0" y="261"/>
                  </a:cubicBezTo>
                  <a:cubicBezTo>
                    <a:pt x="0" y="261"/>
                    <a:pt x="0" y="262"/>
                    <a:pt x="1" y="262"/>
                  </a:cubicBezTo>
                  <a:cubicBezTo>
                    <a:pt x="98" y="262"/>
                    <a:pt x="98" y="262"/>
                    <a:pt x="98" y="262"/>
                  </a:cubicBezTo>
                  <a:cubicBezTo>
                    <a:pt x="99" y="262"/>
                    <a:pt x="99" y="261"/>
                    <a:pt x="99" y="26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6">
              <a:extLst>
                <a:ext uri="{FF2B5EF4-FFF2-40B4-BE49-F238E27FC236}">
                  <a16:creationId xmlns:a16="http://schemas.microsoft.com/office/drawing/2014/main" id="{D5937733-D5DF-3325-78ED-8F2466FCA253}"/>
                </a:ext>
              </a:extLst>
            </p:cNvPr>
            <p:cNvSpPr>
              <a:spLocks noEditPoints="1"/>
            </p:cNvSpPr>
            <p:nvPr/>
          </p:nvSpPr>
          <p:spPr bwMode="auto">
            <a:xfrm rot="10800000">
              <a:off x="5306333" y="2236315"/>
              <a:ext cx="34888" cy="422329"/>
            </a:xfrm>
            <a:custGeom>
              <a:avLst/>
              <a:gdLst>
                <a:gd name="T0" fmla="*/ 14 w 14"/>
                <a:gd name="T1" fmla="*/ 18 h 168"/>
                <a:gd name="T2" fmla="*/ 7 w 14"/>
                <a:gd name="T3" fmla="*/ 36 h 168"/>
                <a:gd name="T4" fmla="*/ 0 w 14"/>
                <a:gd name="T5" fmla="*/ 18 h 168"/>
                <a:gd name="T6" fmla="*/ 7 w 14"/>
                <a:gd name="T7" fmla="*/ 0 h 168"/>
                <a:gd name="T8" fmla="*/ 14 w 14"/>
                <a:gd name="T9" fmla="*/ 18 h 168"/>
                <a:gd name="T10" fmla="*/ 7 w 14"/>
                <a:gd name="T11" fmla="*/ 132 h 168"/>
                <a:gd name="T12" fmla="*/ 0 w 14"/>
                <a:gd name="T13" fmla="*/ 150 h 168"/>
                <a:gd name="T14" fmla="*/ 7 w 14"/>
                <a:gd name="T15" fmla="*/ 168 h 168"/>
                <a:gd name="T16" fmla="*/ 14 w 14"/>
                <a:gd name="T17" fmla="*/ 150 h 168"/>
                <a:gd name="T18" fmla="*/ 7 w 14"/>
                <a:gd name="T19" fmla="*/ 13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68">
                  <a:moveTo>
                    <a:pt x="14" y="18"/>
                  </a:moveTo>
                  <a:cubicBezTo>
                    <a:pt x="14" y="28"/>
                    <a:pt x="11" y="36"/>
                    <a:pt x="7" y="36"/>
                  </a:cubicBezTo>
                  <a:cubicBezTo>
                    <a:pt x="3" y="36"/>
                    <a:pt x="0" y="28"/>
                    <a:pt x="0" y="18"/>
                  </a:cubicBezTo>
                  <a:cubicBezTo>
                    <a:pt x="0" y="8"/>
                    <a:pt x="3" y="0"/>
                    <a:pt x="7" y="0"/>
                  </a:cubicBezTo>
                  <a:cubicBezTo>
                    <a:pt x="11" y="0"/>
                    <a:pt x="14" y="8"/>
                    <a:pt x="14" y="18"/>
                  </a:cubicBezTo>
                  <a:close/>
                  <a:moveTo>
                    <a:pt x="7" y="132"/>
                  </a:moveTo>
                  <a:cubicBezTo>
                    <a:pt x="3" y="132"/>
                    <a:pt x="0" y="141"/>
                    <a:pt x="0" y="150"/>
                  </a:cubicBezTo>
                  <a:cubicBezTo>
                    <a:pt x="0" y="160"/>
                    <a:pt x="3" y="168"/>
                    <a:pt x="7" y="168"/>
                  </a:cubicBezTo>
                  <a:cubicBezTo>
                    <a:pt x="11" y="168"/>
                    <a:pt x="14" y="160"/>
                    <a:pt x="14" y="150"/>
                  </a:cubicBezTo>
                  <a:cubicBezTo>
                    <a:pt x="14" y="141"/>
                    <a:pt x="11" y="132"/>
                    <a:pt x="7" y="132"/>
                  </a:cubicBezTo>
                  <a:close/>
                </a:path>
              </a:pathLst>
            </a:custGeom>
            <a:solidFill>
              <a:srgbClr val="ED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07">
              <a:extLst>
                <a:ext uri="{FF2B5EF4-FFF2-40B4-BE49-F238E27FC236}">
                  <a16:creationId xmlns:a16="http://schemas.microsoft.com/office/drawing/2014/main" id="{A76A0C81-3CEB-1DA3-C96C-5B0416D8C166}"/>
                </a:ext>
              </a:extLst>
            </p:cNvPr>
            <p:cNvSpPr>
              <a:spLocks noEditPoints="1"/>
            </p:cNvSpPr>
            <p:nvPr/>
          </p:nvSpPr>
          <p:spPr bwMode="auto">
            <a:xfrm rot="10800000">
              <a:off x="6602703" y="2150013"/>
              <a:ext cx="100992" cy="558209"/>
            </a:xfrm>
            <a:custGeom>
              <a:avLst/>
              <a:gdLst>
                <a:gd name="T0" fmla="*/ 31 w 41"/>
                <a:gd name="T1" fmla="*/ 31 h 223"/>
                <a:gd name="T2" fmla="*/ 0 w 41"/>
                <a:gd name="T3" fmla="*/ 43 h 223"/>
                <a:gd name="T4" fmla="*/ 36 w 41"/>
                <a:gd name="T5" fmla="*/ 7 h 223"/>
                <a:gd name="T6" fmla="*/ 31 w 41"/>
                <a:gd name="T7" fmla="*/ 31 h 223"/>
                <a:gd name="T8" fmla="*/ 31 w 41"/>
                <a:gd name="T9" fmla="*/ 192 h 223"/>
                <a:gd name="T10" fmla="*/ 0 w 41"/>
                <a:gd name="T11" fmla="*/ 181 h 223"/>
                <a:gd name="T12" fmla="*/ 36 w 41"/>
                <a:gd name="T13" fmla="*/ 217 h 223"/>
                <a:gd name="T14" fmla="*/ 31 w 41"/>
                <a:gd name="T15" fmla="*/ 192 h 2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223">
                  <a:moveTo>
                    <a:pt x="31" y="31"/>
                  </a:moveTo>
                  <a:cubicBezTo>
                    <a:pt x="23" y="38"/>
                    <a:pt x="0" y="48"/>
                    <a:pt x="0" y="43"/>
                  </a:cubicBezTo>
                  <a:cubicBezTo>
                    <a:pt x="1" y="37"/>
                    <a:pt x="32" y="0"/>
                    <a:pt x="36" y="7"/>
                  </a:cubicBezTo>
                  <a:cubicBezTo>
                    <a:pt x="41" y="13"/>
                    <a:pt x="36" y="27"/>
                    <a:pt x="31" y="31"/>
                  </a:cubicBezTo>
                  <a:close/>
                  <a:moveTo>
                    <a:pt x="31" y="192"/>
                  </a:moveTo>
                  <a:cubicBezTo>
                    <a:pt x="23" y="186"/>
                    <a:pt x="0" y="175"/>
                    <a:pt x="0" y="181"/>
                  </a:cubicBezTo>
                  <a:cubicBezTo>
                    <a:pt x="1" y="187"/>
                    <a:pt x="32" y="223"/>
                    <a:pt x="36" y="217"/>
                  </a:cubicBezTo>
                  <a:cubicBezTo>
                    <a:pt x="41" y="210"/>
                    <a:pt x="36" y="196"/>
                    <a:pt x="31" y="1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08">
              <a:extLst>
                <a:ext uri="{FF2B5EF4-FFF2-40B4-BE49-F238E27FC236}">
                  <a16:creationId xmlns:a16="http://schemas.microsoft.com/office/drawing/2014/main" id="{6CBFCA17-1873-817F-B73D-60525CE5D897}"/>
                </a:ext>
              </a:extLst>
            </p:cNvPr>
            <p:cNvSpPr>
              <a:spLocks/>
            </p:cNvSpPr>
            <p:nvPr/>
          </p:nvSpPr>
          <p:spPr bwMode="auto">
            <a:xfrm rot="10800000">
              <a:off x="6648608" y="2276712"/>
              <a:ext cx="78957" cy="326846"/>
            </a:xfrm>
            <a:custGeom>
              <a:avLst/>
              <a:gdLst>
                <a:gd name="T0" fmla="*/ 2 w 31"/>
                <a:gd name="T1" fmla="*/ 67 h 130"/>
                <a:gd name="T2" fmla="*/ 5 w 31"/>
                <a:gd name="T3" fmla="*/ 112 h 130"/>
                <a:gd name="T4" fmla="*/ 24 w 31"/>
                <a:gd name="T5" fmla="*/ 129 h 130"/>
                <a:gd name="T6" fmla="*/ 28 w 31"/>
                <a:gd name="T7" fmla="*/ 121 h 130"/>
                <a:gd name="T8" fmla="*/ 15 w 31"/>
                <a:gd name="T9" fmla="*/ 102 h 130"/>
                <a:gd name="T10" fmla="*/ 15 w 31"/>
                <a:gd name="T11" fmla="*/ 31 h 130"/>
                <a:gd name="T12" fmla="*/ 27 w 31"/>
                <a:gd name="T13" fmla="*/ 12 h 130"/>
                <a:gd name="T14" fmla="*/ 20 w 31"/>
                <a:gd name="T15" fmla="*/ 5 h 130"/>
                <a:gd name="T16" fmla="*/ 4 w 31"/>
                <a:gd name="T17" fmla="*/ 25 h 130"/>
                <a:gd name="T18" fmla="*/ 2 w 31"/>
                <a:gd name="T19" fmla="*/ 6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30">
                  <a:moveTo>
                    <a:pt x="2" y="67"/>
                  </a:moveTo>
                  <a:cubicBezTo>
                    <a:pt x="2" y="80"/>
                    <a:pt x="0" y="104"/>
                    <a:pt x="5" y="112"/>
                  </a:cubicBezTo>
                  <a:cubicBezTo>
                    <a:pt x="9" y="120"/>
                    <a:pt x="20" y="129"/>
                    <a:pt x="24" y="129"/>
                  </a:cubicBezTo>
                  <a:cubicBezTo>
                    <a:pt x="27" y="130"/>
                    <a:pt x="31" y="125"/>
                    <a:pt x="28" y="121"/>
                  </a:cubicBezTo>
                  <a:cubicBezTo>
                    <a:pt x="25" y="116"/>
                    <a:pt x="16" y="111"/>
                    <a:pt x="15" y="102"/>
                  </a:cubicBezTo>
                  <a:cubicBezTo>
                    <a:pt x="15" y="93"/>
                    <a:pt x="15" y="36"/>
                    <a:pt x="15" y="31"/>
                  </a:cubicBezTo>
                  <a:cubicBezTo>
                    <a:pt x="15" y="26"/>
                    <a:pt x="25" y="18"/>
                    <a:pt x="27" y="12"/>
                  </a:cubicBezTo>
                  <a:cubicBezTo>
                    <a:pt x="30" y="4"/>
                    <a:pt x="25" y="0"/>
                    <a:pt x="20" y="5"/>
                  </a:cubicBezTo>
                  <a:cubicBezTo>
                    <a:pt x="13" y="11"/>
                    <a:pt x="4" y="19"/>
                    <a:pt x="4" y="25"/>
                  </a:cubicBezTo>
                  <a:cubicBezTo>
                    <a:pt x="3" y="35"/>
                    <a:pt x="2" y="67"/>
                    <a:pt x="2" y="6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09">
              <a:extLst>
                <a:ext uri="{FF2B5EF4-FFF2-40B4-BE49-F238E27FC236}">
                  <a16:creationId xmlns:a16="http://schemas.microsoft.com/office/drawing/2014/main" id="{81945F15-5796-CDA5-AAE4-9120C012D278}"/>
                </a:ext>
              </a:extLst>
            </p:cNvPr>
            <p:cNvSpPr>
              <a:spLocks/>
            </p:cNvSpPr>
            <p:nvPr/>
          </p:nvSpPr>
          <p:spPr bwMode="auto">
            <a:xfrm rot="10800000">
              <a:off x="5416506" y="2221626"/>
              <a:ext cx="222182" cy="431510"/>
            </a:xfrm>
            <a:custGeom>
              <a:avLst/>
              <a:gdLst>
                <a:gd name="T0" fmla="*/ 67 w 89"/>
                <a:gd name="T1" fmla="*/ 11 h 172"/>
                <a:gd name="T2" fmla="*/ 67 w 89"/>
                <a:gd name="T3" fmla="*/ 164 h 172"/>
                <a:gd name="T4" fmla="*/ 1 w 89"/>
                <a:gd name="T5" fmla="*/ 169 h 172"/>
                <a:gd name="T6" fmla="*/ 1 w 89"/>
                <a:gd name="T7" fmla="*/ 3 h 172"/>
                <a:gd name="T8" fmla="*/ 67 w 89"/>
                <a:gd name="T9" fmla="*/ 11 h 172"/>
              </a:gdLst>
              <a:ahLst/>
              <a:cxnLst>
                <a:cxn ang="0">
                  <a:pos x="T0" y="T1"/>
                </a:cxn>
                <a:cxn ang="0">
                  <a:pos x="T2" y="T3"/>
                </a:cxn>
                <a:cxn ang="0">
                  <a:pos x="T4" y="T5"/>
                </a:cxn>
                <a:cxn ang="0">
                  <a:pos x="T6" y="T7"/>
                </a:cxn>
                <a:cxn ang="0">
                  <a:pos x="T8" y="T9"/>
                </a:cxn>
              </a:cxnLst>
              <a:rect l="0" t="0" r="r" b="b"/>
              <a:pathLst>
                <a:path w="89" h="172">
                  <a:moveTo>
                    <a:pt x="67" y="11"/>
                  </a:moveTo>
                  <a:cubicBezTo>
                    <a:pt x="89" y="44"/>
                    <a:pt x="89" y="137"/>
                    <a:pt x="67" y="164"/>
                  </a:cubicBezTo>
                  <a:cubicBezTo>
                    <a:pt x="60" y="172"/>
                    <a:pt x="23" y="169"/>
                    <a:pt x="1" y="169"/>
                  </a:cubicBezTo>
                  <a:cubicBezTo>
                    <a:pt x="1" y="135"/>
                    <a:pt x="0" y="18"/>
                    <a:pt x="1" y="3"/>
                  </a:cubicBezTo>
                  <a:cubicBezTo>
                    <a:pt x="25" y="3"/>
                    <a:pt x="59" y="0"/>
                    <a:pt x="67"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0">
              <a:extLst>
                <a:ext uri="{FF2B5EF4-FFF2-40B4-BE49-F238E27FC236}">
                  <a16:creationId xmlns:a16="http://schemas.microsoft.com/office/drawing/2014/main" id="{C05ADCD3-5756-9258-F252-F330F6BCBCF3}"/>
                </a:ext>
              </a:extLst>
            </p:cNvPr>
            <p:cNvSpPr>
              <a:spLocks/>
            </p:cNvSpPr>
            <p:nvPr/>
          </p:nvSpPr>
          <p:spPr bwMode="auto">
            <a:xfrm rot="10800000">
              <a:off x="6213424" y="2179393"/>
              <a:ext cx="251562" cy="521485"/>
            </a:xfrm>
            <a:custGeom>
              <a:avLst/>
              <a:gdLst>
                <a:gd name="T0" fmla="*/ 101 w 101"/>
                <a:gd name="T1" fmla="*/ 3 h 208"/>
                <a:gd name="T2" fmla="*/ 15 w 101"/>
                <a:gd name="T3" fmla="*/ 32 h 208"/>
                <a:gd name="T4" fmla="*/ 17 w 101"/>
                <a:gd name="T5" fmla="*/ 176 h 208"/>
                <a:gd name="T6" fmla="*/ 101 w 101"/>
                <a:gd name="T7" fmla="*/ 204 h 208"/>
                <a:gd name="T8" fmla="*/ 101 w 101"/>
                <a:gd name="T9" fmla="*/ 3 h 208"/>
              </a:gdLst>
              <a:ahLst/>
              <a:cxnLst>
                <a:cxn ang="0">
                  <a:pos x="T0" y="T1"/>
                </a:cxn>
                <a:cxn ang="0">
                  <a:pos x="T2" y="T3"/>
                </a:cxn>
                <a:cxn ang="0">
                  <a:pos x="T4" y="T5"/>
                </a:cxn>
                <a:cxn ang="0">
                  <a:pos x="T6" y="T7"/>
                </a:cxn>
                <a:cxn ang="0">
                  <a:pos x="T8" y="T9"/>
                </a:cxn>
              </a:cxnLst>
              <a:rect l="0" t="0" r="r" b="b"/>
              <a:pathLst>
                <a:path w="101" h="208">
                  <a:moveTo>
                    <a:pt x="101" y="3"/>
                  </a:moveTo>
                  <a:cubicBezTo>
                    <a:pt x="75" y="3"/>
                    <a:pt x="33" y="0"/>
                    <a:pt x="15" y="32"/>
                  </a:cubicBezTo>
                  <a:cubicBezTo>
                    <a:pt x="1" y="59"/>
                    <a:pt x="0" y="153"/>
                    <a:pt x="17" y="176"/>
                  </a:cubicBezTo>
                  <a:cubicBezTo>
                    <a:pt x="40" y="208"/>
                    <a:pt x="78" y="206"/>
                    <a:pt x="101" y="204"/>
                  </a:cubicBezTo>
                  <a:cubicBezTo>
                    <a:pt x="101" y="171"/>
                    <a:pt x="101" y="3"/>
                    <a:pt x="101"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11">
              <a:extLst>
                <a:ext uri="{FF2B5EF4-FFF2-40B4-BE49-F238E27FC236}">
                  <a16:creationId xmlns:a16="http://schemas.microsoft.com/office/drawing/2014/main" id="{D97AA5B6-ACA2-363C-53A7-425BBF14BB6D}"/>
                </a:ext>
              </a:extLst>
            </p:cNvPr>
            <p:cNvSpPr>
              <a:spLocks noEditPoints="1"/>
            </p:cNvSpPr>
            <p:nvPr/>
          </p:nvSpPr>
          <p:spPr bwMode="auto">
            <a:xfrm rot="10800000">
              <a:off x="5697447" y="2658645"/>
              <a:ext cx="484761" cy="34888"/>
            </a:xfrm>
            <a:custGeom>
              <a:avLst/>
              <a:gdLst>
                <a:gd name="T0" fmla="*/ 101 w 194"/>
                <a:gd name="T1" fmla="*/ 14 h 14"/>
                <a:gd name="T2" fmla="*/ 0 w 194"/>
                <a:gd name="T3" fmla="*/ 14 h 14"/>
                <a:gd name="T4" fmla="*/ 0 w 194"/>
                <a:gd name="T5" fmla="*/ 14 h 14"/>
                <a:gd name="T6" fmla="*/ 0 w 194"/>
                <a:gd name="T7" fmla="*/ 1 h 14"/>
                <a:gd name="T8" fmla="*/ 0 w 194"/>
                <a:gd name="T9" fmla="*/ 0 h 14"/>
                <a:gd name="T10" fmla="*/ 101 w 194"/>
                <a:gd name="T11" fmla="*/ 0 h 14"/>
                <a:gd name="T12" fmla="*/ 102 w 194"/>
                <a:gd name="T13" fmla="*/ 1 h 14"/>
                <a:gd name="T14" fmla="*/ 102 w 194"/>
                <a:gd name="T15" fmla="*/ 14 h 14"/>
                <a:gd name="T16" fmla="*/ 101 w 194"/>
                <a:gd name="T17" fmla="*/ 14 h 14"/>
                <a:gd name="T18" fmla="*/ 194 w 194"/>
                <a:gd name="T19" fmla="*/ 14 h 14"/>
                <a:gd name="T20" fmla="*/ 194 w 194"/>
                <a:gd name="T21" fmla="*/ 1 h 14"/>
                <a:gd name="T22" fmla="*/ 194 w 194"/>
                <a:gd name="T23" fmla="*/ 0 h 14"/>
                <a:gd name="T24" fmla="*/ 114 w 194"/>
                <a:gd name="T25" fmla="*/ 0 h 14"/>
                <a:gd name="T26" fmla="*/ 113 w 194"/>
                <a:gd name="T27" fmla="*/ 1 h 14"/>
                <a:gd name="T28" fmla="*/ 113 w 194"/>
                <a:gd name="T29" fmla="*/ 14 h 14"/>
                <a:gd name="T30" fmla="*/ 114 w 194"/>
                <a:gd name="T31" fmla="*/ 14 h 14"/>
                <a:gd name="T32" fmla="*/ 194 w 194"/>
                <a:gd name="T33" fmla="*/ 14 h 14"/>
                <a:gd name="T34" fmla="*/ 194 w 194"/>
                <a:gd name="T3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4" h="14">
                  <a:moveTo>
                    <a:pt x="101" y="14"/>
                  </a:moveTo>
                  <a:cubicBezTo>
                    <a:pt x="0" y="14"/>
                    <a:pt x="0" y="14"/>
                    <a:pt x="0" y="14"/>
                  </a:cubicBezTo>
                  <a:cubicBezTo>
                    <a:pt x="0" y="14"/>
                    <a:pt x="0" y="14"/>
                    <a:pt x="0" y="14"/>
                  </a:cubicBezTo>
                  <a:cubicBezTo>
                    <a:pt x="0" y="1"/>
                    <a:pt x="0" y="1"/>
                    <a:pt x="0" y="1"/>
                  </a:cubicBezTo>
                  <a:cubicBezTo>
                    <a:pt x="0" y="0"/>
                    <a:pt x="0" y="0"/>
                    <a:pt x="0" y="0"/>
                  </a:cubicBezTo>
                  <a:cubicBezTo>
                    <a:pt x="101" y="0"/>
                    <a:pt x="101" y="0"/>
                    <a:pt x="101" y="0"/>
                  </a:cubicBezTo>
                  <a:cubicBezTo>
                    <a:pt x="101" y="0"/>
                    <a:pt x="102" y="0"/>
                    <a:pt x="102" y="1"/>
                  </a:cubicBezTo>
                  <a:cubicBezTo>
                    <a:pt x="102" y="14"/>
                    <a:pt x="102" y="14"/>
                    <a:pt x="102" y="14"/>
                  </a:cubicBezTo>
                  <a:cubicBezTo>
                    <a:pt x="102" y="14"/>
                    <a:pt x="101" y="14"/>
                    <a:pt x="101" y="14"/>
                  </a:cubicBezTo>
                  <a:close/>
                  <a:moveTo>
                    <a:pt x="194" y="14"/>
                  </a:moveTo>
                  <a:cubicBezTo>
                    <a:pt x="194" y="1"/>
                    <a:pt x="194" y="1"/>
                    <a:pt x="194" y="1"/>
                  </a:cubicBezTo>
                  <a:cubicBezTo>
                    <a:pt x="194" y="0"/>
                    <a:pt x="194" y="0"/>
                    <a:pt x="194" y="0"/>
                  </a:cubicBezTo>
                  <a:cubicBezTo>
                    <a:pt x="114" y="0"/>
                    <a:pt x="114" y="0"/>
                    <a:pt x="114" y="0"/>
                  </a:cubicBezTo>
                  <a:cubicBezTo>
                    <a:pt x="114" y="0"/>
                    <a:pt x="113" y="0"/>
                    <a:pt x="113" y="1"/>
                  </a:cubicBezTo>
                  <a:cubicBezTo>
                    <a:pt x="113" y="14"/>
                    <a:pt x="113" y="14"/>
                    <a:pt x="113" y="14"/>
                  </a:cubicBezTo>
                  <a:cubicBezTo>
                    <a:pt x="113" y="14"/>
                    <a:pt x="114" y="14"/>
                    <a:pt x="114" y="14"/>
                  </a:cubicBezTo>
                  <a:cubicBezTo>
                    <a:pt x="194" y="14"/>
                    <a:pt x="194" y="14"/>
                    <a:pt x="194" y="14"/>
                  </a:cubicBezTo>
                  <a:cubicBezTo>
                    <a:pt x="194" y="14"/>
                    <a:pt x="194" y="14"/>
                    <a:pt x="194" y="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12">
              <a:extLst>
                <a:ext uri="{FF2B5EF4-FFF2-40B4-BE49-F238E27FC236}">
                  <a16:creationId xmlns:a16="http://schemas.microsoft.com/office/drawing/2014/main" id="{D1251D95-4AA2-14F3-D13D-895AB81B655B}"/>
                </a:ext>
              </a:extLst>
            </p:cNvPr>
            <p:cNvSpPr>
              <a:spLocks noEditPoints="1"/>
            </p:cNvSpPr>
            <p:nvPr/>
          </p:nvSpPr>
          <p:spPr bwMode="auto">
            <a:xfrm rot="10800000">
              <a:off x="5697447" y="2192246"/>
              <a:ext cx="484761" cy="36724"/>
            </a:xfrm>
            <a:custGeom>
              <a:avLst/>
              <a:gdLst>
                <a:gd name="T0" fmla="*/ 101 w 194"/>
                <a:gd name="T1" fmla="*/ 15 h 15"/>
                <a:gd name="T2" fmla="*/ 0 w 194"/>
                <a:gd name="T3" fmla="*/ 15 h 15"/>
                <a:gd name="T4" fmla="*/ 0 w 194"/>
                <a:gd name="T5" fmla="*/ 14 h 15"/>
                <a:gd name="T6" fmla="*/ 0 w 194"/>
                <a:gd name="T7" fmla="*/ 1 h 15"/>
                <a:gd name="T8" fmla="*/ 0 w 194"/>
                <a:gd name="T9" fmla="*/ 0 h 15"/>
                <a:gd name="T10" fmla="*/ 101 w 194"/>
                <a:gd name="T11" fmla="*/ 0 h 15"/>
                <a:gd name="T12" fmla="*/ 102 w 194"/>
                <a:gd name="T13" fmla="*/ 1 h 15"/>
                <a:gd name="T14" fmla="*/ 102 w 194"/>
                <a:gd name="T15" fmla="*/ 14 h 15"/>
                <a:gd name="T16" fmla="*/ 101 w 194"/>
                <a:gd name="T17" fmla="*/ 15 h 15"/>
                <a:gd name="T18" fmla="*/ 194 w 194"/>
                <a:gd name="T19" fmla="*/ 14 h 15"/>
                <a:gd name="T20" fmla="*/ 194 w 194"/>
                <a:gd name="T21" fmla="*/ 1 h 15"/>
                <a:gd name="T22" fmla="*/ 194 w 194"/>
                <a:gd name="T23" fmla="*/ 0 h 15"/>
                <a:gd name="T24" fmla="*/ 114 w 194"/>
                <a:gd name="T25" fmla="*/ 0 h 15"/>
                <a:gd name="T26" fmla="*/ 113 w 194"/>
                <a:gd name="T27" fmla="*/ 1 h 15"/>
                <a:gd name="T28" fmla="*/ 113 w 194"/>
                <a:gd name="T29" fmla="*/ 14 h 15"/>
                <a:gd name="T30" fmla="*/ 114 w 194"/>
                <a:gd name="T31" fmla="*/ 15 h 15"/>
                <a:gd name="T32" fmla="*/ 194 w 194"/>
                <a:gd name="T33" fmla="*/ 15 h 15"/>
                <a:gd name="T34" fmla="*/ 194 w 194"/>
                <a:gd name="T35"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4" h="15">
                  <a:moveTo>
                    <a:pt x="101" y="15"/>
                  </a:moveTo>
                  <a:cubicBezTo>
                    <a:pt x="0" y="15"/>
                    <a:pt x="0" y="15"/>
                    <a:pt x="0" y="15"/>
                  </a:cubicBezTo>
                  <a:cubicBezTo>
                    <a:pt x="0" y="15"/>
                    <a:pt x="0" y="14"/>
                    <a:pt x="0" y="14"/>
                  </a:cubicBezTo>
                  <a:cubicBezTo>
                    <a:pt x="0" y="1"/>
                    <a:pt x="0" y="1"/>
                    <a:pt x="0" y="1"/>
                  </a:cubicBezTo>
                  <a:cubicBezTo>
                    <a:pt x="0" y="1"/>
                    <a:pt x="0" y="0"/>
                    <a:pt x="0" y="0"/>
                  </a:cubicBezTo>
                  <a:cubicBezTo>
                    <a:pt x="101" y="0"/>
                    <a:pt x="101" y="0"/>
                    <a:pt x="101" y="0"/>
                  </a:cubicBezTo>
                  <a:cubicBezTo>
                    <a:pt x="101" y="0"/>
                    <a:pt x="102" y="1"/>
                    <a:pt x="102" y="1"/>
                  </a:cubicBezTo>
                  <a:cubicBezTo>
                    <a:pt x="102" y="14"/>
                    <a:pt x="102" y="14"/>
                    <a:pt x="102" y="14"/>
                  </a:cubicBezTo>
                  <a:cubicBezTo>
                    <a:pt x="102" y="14"/>
                    <a:pt x="101" y="15"/>
                    <a:pt x="101" y="15"/>
                  </a:cubicBezTo>
                  <a:close/>
                  <a:moveTo>
                    <a:pt x="194" y="14"/>
                  </a:moveTo>
                  <a:cubicBezTo>
                    <a:pt x="194" y="1"/>
                    <a:pt x="194" y="1"/>
                    <a:pt x="194" y="1"/>
                  </a:cubicBezTo>
                  <a:cubicBezTo>
                    <a:pt x="194" y="1"/>
                    <a:pt x="194" y="0"/>
                    <a:pt x="194" y="0"/>
                  </a:cubicBezTo>
                  <a:cubicBezTo>
                    <a:pt x="114" y="0"/>
                    <a:pt x="114" y="0"/>
                    <a:pt x="114" y="0"/>
                  </a:cubicBezTo>
                  <a:cubicBezTo>
                    <a:pt x="114" y="0"/>
                    <a:pt x="113" y="1"/>
                    <a:pt x="113" y="1"/>
                  </a:cubicBezTo>
                  <a:cubicBezTo>
                    <a:pt x="113" y="14"/>
                    <a:pt x="113" y="14"/>
                    <a:pt x="113" y="14"/>
                  </a:cubicBezTo>
                  <a:cubicBezTo>
                    <a:pt x="113" y="14"/>
                    <a:pt x="114" y="15"/>
                    <a:pt x="114" y="15"/>
                  </a:cubicBezTo>
                  <a:cubicBezTo>
                    <a:pt x="194" y="15"/>
                    <a:pt x="194" y="15"/>
                    <a:pt x="194" y="15"/>
                  </a:cubicBezTo>
                  <a:cubicBezTo>
                    <a:pt x="194" y="15"/>
                    <a:pt x="194" y="14"/>
                    <a:pt x="194" y="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26" name="Battery" descr="A black background with a black square&#10;&#10;Description automatically generated with medium confidence">
              <a:extLst>
                <a:ext uri="{FF2B5EF4-FFF2-40B4-BE49-F238E27FC236}">
                  <a16:creationId xmlns:a16="http://schemas.microsoft.com/office/drawing/2014/main" id="{64673753-0241-887B-E990-127E3C898CC9}"/>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5742851" y="2347937"/>
              <a:ext cx="408765" cy="180467"/>
            </a:xfrm>
            <a:prstGeom prst="rect">
              <a:avLst/>
            </a:prstGeom>
          </p:spPr>
        </p:pic>
      </p:grpSp>
    </p:spTree>
    <p:custDataLst>
      <p:tags r:id="rId1"/>
    </p:custDataLst>
    <p:extLst>
      <p:ext uri="{BB962C8B-B14F-4D97-AF65-F5344CB8AC3E}">
        <p14:creationId xmlns:p14="http://schemas.microsoft.com/office/powerpoint/2010/main" val="2181945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045"/>
                                        </p:tgtEl>
                                        <p:attrNameLst>
                                          <p:attrName>style.visibility</p:attrName>
                                        </p:attrNameLst>
                                      </p:cBhvr>
                                      <p:to>
                                        <p:strVal val="visible"/>
                                      </p:to>
                                    </p:set>
                                    <p:animEffect transition="in" filter="wheel(1)">
                                      <p:cBhvr>
                                        <p:cTn id="7" dur="2000"/>
                                        <p:tgtEl>
                                          <p:spTgt spid="1045"/>
                                        </p:tgtEl>
                                      </p:cBhvr>
                                    </p:animEffect>
                                  </p:childTnLst>
                                </p:cTn>
                              </p:par>
                            </p:childTnLst>
                          </p:cTn>
                        </p:par>
                        <p:par>
                          <p:cTn id="8" fill="hold">
                            <p:stCondLst>
                              <p:cond delay="2000"/>
                            </p:stCondLst>
                            <p:childTnLst>
                              <p:par>
                                <p:cTn id="9" presetID="1"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par>
                          <p:cTn id="11" fill="hold">
                            <p:stCondLst>
                              <p:cond delay="2000"/>
                            </p:stCondLst>
                            <p:childTnLst>
                              <p:par>
                                <p:cTn id="12" presetID="1" presetClass="path" presetSubtype="0" accel="50000" decel="50000" fill="hold" nodeType="afterEffect">
                                  <p:stCondLst>
                                    <p:cond delay="1000"/>
                                  </p:stCondLst>
                                  <p:childTnLst>
                                    <p:animMotion origin="layout" path="M -0.00768 -1.11111E-6 C 0.0655 -1.11111E-6 0.125 0.09583 0.125 0.21412 C 0.125 0.33218 0.0655 0.42824 -0.00768 0.42824 C -0.08099 0.42824 -0.14036 0.33218 -0.14036 0.21412 C -0.14036 0.09583 -0.08099 -1.11111E-6 -0.00768 -1.11111E-6 Z " pathEditMode="relative" rAng="0" ptsTypes="AAAAA">
                                      <p:cBhvr>
                                        <p:cTn id="13" dur="2000" fill="hold"/>
                                        <p:tgtEl>
                                          <p:spTgt spid="27"/>
                                        </p:tgtEl>
                                        <p:attrNameLst>
                                          <p:attrName>ppt_x</p:attrName>
                                          <p:attrName>ppt_y</p:attrName>
                                        </p:attrNameLst>
                                      </p:cBhvr>
                                      <p:rCtr x="0" y="21412"/>
                                    </p:animMotion>
                                  </p:childTnLst>
                                </p:cTn>
                              </p:par>
                              <p:par>
                                <p:cTn id="14" presetID="8" presetClass="emph" presetSubtype="0" accel="50000" decel="50000" fill="hold" nodeType="withEffect">
                                  <p:stCondLst>
                                    <p:cond delay="1000"/>
                                  </p:stCondLst>
                                  <p:childTnLst>
                                    <p:animRot by="21600000">
                                      <p:cBhvr>
                                        <p:cTn id="15" dur="2000" fill="hold"/>
                                        <p:tgtEl>
                                          <p:spTgt spid="27"/>
                                        </p:tgtEl>
                                        <p:attrNameLst>
                                          <p:attrName>r</p:attrName>
                                        </p:attrNameLst>
                                      </p:cBhvr>
                                    </p:animRot>
                                  </p:childTnLst>
                                </p:cTn>
                              </p:par>
                            </p:childTnLst>
                          </p:cTn>
                        </p:par>
                        <p:par>
                          <p:cTn id="16" fill="hold">
                            <p:stCondLst>
                              <p:cond delay="5000"/>
                            </p:stCondLst>
                            <p:childTnLst>
                              <p:par>
                                <p:cTn id="17" presetID="10" presetClass="exit" presetSubtype="0" fill="hold" nodeType="afterEffect">
                                  <p:stCondLst>
                                    <p:cond delay="0"/>
                                  </p:stCondLst>
                                  <p:childTnLst>
                                    <p:animEffect transition="out" filter="fade">
                                      <p:cBhvr>
                                        <p:cTn id="18" dur="500"/>
                                        <p:tgtEl>
                                          <p:spTgt spid="27"/>
                                        </p:tgtEl>
                                      </p:cBhvr>
                                    </p:animEffect>
                                    <p:set>
                                      <p:cBhvr>
                                        <p:cTn id="19" dur="1" fill="hold">
                                          <p:stCondLst>
                                            <p:cond delay="499"/>
                                          </p:stCondLst>
                                        </p:cTn>
                                        <p:tgtEl>
                                          <p:spTgt spid="27"/>
                                        </p:tgtEl>
                                        <p:attrNameLst>
                                          <p:attrName>style.visibility</p:attrName>
                                        </p:attrNameLst>
                                      </p:cBhvr>
                                      <p:to>
                                        <p:strVal val="hidden"/>
                                      </p:to>
                                    </p:set>
                                  </p:childTnLst>
                                </p:cTn>
                              </p:par>
                            </p:childTnLst>
                          </p:cTn>
                        </p:par>
                        <p:par>
                          <p:cTn id="20" fill="hold">
                            <p:stCondLst>
                              <p:cond delay="55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6000"/>
                            </p:stCondLst>
                            <p:childTnLst>
                              <p:par>
                                <p:cTn id="25" presetID="22" presetClass="entr" presetSubtype="1"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par>
                          <p:cTn id="28" fill="hold">
                            <p:stCondLst>
                              <p:cond delay="6500"/>
                            </p:stCondLst>
                            <p:childTnLst>
                              <p:par>
                                <p:cTn id="29" presetID="22" presetClass="entr" presetSubtype="2"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right)">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par>
                          <p:cTn id="37" fill="hold">
                            <p:stCondLst>
                              <p:cond delay="500"/>
                            </p:stCondLst>
                            <p:childTnLst>
                              <p:par>
                                <p:cTn id="38" presetID="22" presetClass="entr" presetSubtype="4"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childTnLst>
                          </p:cTn>
                        </p:par>
                        <p:par>
                          <p:cTn id="46" fill="hold">
                            <p:stCondLst>
                              <p:cond delay="500"/>
                            </p:stCondLst>
                            <p:childTnLst>
                              <p:par>
                                <p:cTn id="47" presetID="22" presetClass="entr" presetSubtype="4"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00"/>
                                        <p:tgtEl>
                                          <p:spTgt spid="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down)">
                                      <p:cBhvr>
                                        <p:cTn id="54" dur="500"/>
                                        <p:tgtEl>
                                          <p:spTgt spid="9"/>
                                        </p:tgtEl>
                                      </p:cBhvr>
                                    </p:animEffect>
                                  </p:childTnLst>
                                </p:cTn>
                              </p:par>
                            </p:childTnLst>
                          </p:cTn>
                        </p:par>
                        <p:par>
                          <p:cTn id="55" fill="hold">
                            <p:stCondLst>
                              <p:cond delay="500"/>
                            </p:stCondLst>
                            <p:childTnLst>
                              <p:par>
                                <p:cTn id="56" presetID="22" presetClass="entr" presetSubtype="8" fill="hold" nodeType="after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left)">
                                      <p:cBhvr>
                                        <p:cTn id="58" dur="500"/>
                                        <p:tgtEl>
                                          <p:spTgt spid="7"/>
                                        </p:tgtEl>
                                      </p:cBhvr>
                                    </p:animEffect>
                                  </p:childTnLst>
                                </p:cTn>
                              </p:par>
                              <p:par>
                                <p:cTn id="59" presetID="1" presetClass="entr" presetSubtype="0" fill="hold" grpId="0" nodeType="withEffect">
                                  <p:stCondLst>
                                    <p:cond delay="0"/>
                                  </p:stCondLst>
                                  <p:childTnLst>
                                    <p:set>
                                      <p:cBhvr>
                                        <p:cTn id="60" dur="1" fill="hold">
                                          <p:stCondLst>
                                            <p:cond delay="0"/>
                                          </p:stCondLst>
                                        </p:cTn>
                                        <p:tgtEl>
                                          <p:spTgt spid="10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ckground">
            <a:extLst>
              <a:ext uri="{FF2B5EF4-FFF2-40B4-BE49-F238E27FC236}">
                <a16:creationId xmlns:a16="http://schemas.microsoft.com/office/drawing/2014/main" id="{032A68EF-16E8-55B8-A40D-CE07C207C964}"/>
              </a:ext>
            </a:extLst>
          </p:cNvPr>
          <p:cNvSpPr/>
          <p:nvPr/>
        </p:nvSpPr>
        <p:spPr>
          <a:xfrm>
            <a:off x="0" y="0"/>
            <a:ext cx="12192000" cy="68580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a:extLst>
              <a:ext uri="{FF2B5EF4-FFF2-40B4-BE49-F238E27FC236}">
                <a16:creationId xmlns:a16="http://schemas.microsoft.com/office/drawing/2014/main" id="{5342374C-ABE9-FF82-24BA-ED51F2319976}"/>
              </a:ext>
            </a:extLst>
          </p:cNvPr>
          <p:cNvSpPr>
            <a:spLocks noGrp="1"/>
          </p:cNvSpPr>
          <p:nvPr>
            <p:ph type="title"/>
          </p:nvPr>
        </p:nvSpPr>
        <p:spPr>
          <a:xfrm>
            <a:off x="356400" y="185246"/>
            <a:ext cx="10515600" cy="842216"/>
          </a:xfrm>
        </p:spPr>
        <p:txBody>
          <a:bodyPr>
            <a:normAutofit/>
          </a:bodyPr>
          <a:lstStyle/>
          <a:p>
            <a:r>
              <a:rPr lang="en-GB" sz="4000" b="1" dirty="0">
                <a:solidFill>
                  <a:schemeClr val="accent6">
                    <a:lumMod val="75000"/>
                  </a:schemeClr>
                </a:solidFill>
                <a:latin typeface="Arial" panose="020B0604020202020204" pitchFamily="34" charset="0"/>
                <a:cs typeface="Arial" panose="020B0604020202020204" pitchFamily="34" charset="0"/>
              </a:rPr>
              <a:t>The three Rs</a:t>
            </a:r>
            <a:endParaRPr lang="en-US" sz="4000" b="1" dirty="0">
              <a:solidFill>
                <a:schemeClr val="accent6">
                  <a:lumMod val="75000"/>
                </a:schemeClr>
              </a:solidFill>
              <a:latin typeface="Arial" panose="020B0604020202020204" pitchFamily="34" charset="0"/>
              <a:cs typeface="Arial" panose="020B0604020202020204" pitchFamily="34" charset="0"/>
            </a:endParaRPr>
          </a:p>
        </p:txBody>
      </p:sp>
      <p:grpSp>
        <p:nvGrpSpPr>
          <p:cNvPr id="19" name="Re-use Explanation Group">
            <a:extLst>
              <a:ext uri="{FF2B5EF4-FFF2-40B4-BE49-F238E27FC236}">
                <a16:creationId xmlns:a16="http://schemas.microsoft.com/office/drawing/2014/main" id="{C56FBA2A-ED26-115D-5C94-6301DD26F6E3}"/>
              </a:ext>
            </a:extLst>
          </p:cNvPr>
          <p:cNvGrpSpPr/>
          <p:nvPr/>
        </p:nvGrpSpPr>
        <p:grpSpPr>
          <a:xfrm>
            <a:off x="3396061" y="3286832"/>
            <a:ext cx="8985029" cy="936000"/>
            <a:chOff x="-4056" y="1950835"/>
            <a:chExt cx="5360622" cy="936000"/>
          </a:xfrm>
        </p:grpSpPr>
        <p:sp>
          <p:nvSpPr>
            <p:cNvPr id="20" name="Shape">
              <a:extLst>
                <a:ext uri="{FF2B5EF4-FFF2-40B4-BE49-F238E27FC236}">
                  <a16:creationId xmlns:a16="http://schemas.microsoft.com/office/drawing/2014/main" id="{E5395F86-B0FD-F47A-3C81-E2DD7CCA81F1}"/>
                </a:ext>
              </a:extLst>
            </p:cNvPr>
            <p:cNvSpPr/>
            <p:nvPr/>
          </p:nvSpPr>
          <p:spPr>
            <a:xfrm>
              <a:off x="-2" y="1950835"/>
              <a:ext cx="4864816" cy="936000"/>
            </a:xfrm>
            <a:prstGeom prst="roundRect">
              <a:avLst/>
            </a:prstGeom>
            <a:solidFill>
              <a:schemeClr val="bg1"/>
            </a:solidFill>
            <a:ln w="38100">
              <a:solidFill>
                <a:schemeClr val="accent6">
                  <a:lumMod val="75000"/>
                </a:schemeClr>
              </a:solidFill>
              <a:prstDash val="solid"/>
            </a:ln>
            <a:effectLst>
              <a:glow rad="50800">
                <a:schemeClr val="accent6">
                  <a:satMod val="175000"/>
                  <a:alpha val="40000"/>
                </a:schemeClr>
              </a:glow>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dirty="0">
                <a:solidFill>
                  <a:schemeClr val="bg1"/>
                </a:solidFill>
                <a:latin typeface="Arial" panose="020B0604020202020204" pitchFamily="34" charset="0"/>
                <a:cs typeface="Arial" panose="020B0604020202020204" pitchFamily="34" charset="0"/>
              </a:endParaRPr>
            </a:p>
          </p:txBody>
        </p:sp>
        <p:sp>
          <p:nvSpPr>
            <p:cNvPr id="23" name="Text">
              <a:extLst>
                <a:ext uri="{FF2B5EF4-FFF2-40B4-BE49-F238E27FC236}">
                  <a16:creationId xmlns:a16="http://schemas.microsoft.com/office/drawing/2014/main" id="{FB42CB64-E8D9-EFC8-386B-7BD0A9F441CB}"/>
                </a:ext>
              </a:extLst>
            </p:cNvPr>
            <p:cNvSpPr txBox="1"/>
            <p:nvPr/>
          </p:nvSpPr>
          <p:spPr>
            <a:xfrm>
              <a:off x="-4056" y="2167953"/>
              <a:ext cx="5360622" cy="461665"/>
            </a:xfrm>
            <a:prstGeom prst="rect">
              <a:avLst/>
            </a:prstGeom>
            <a:noFill/>
          </p:spPr>
          <p:txBody>
            <a:bodyPr wrap="square" rtlCol="0">
              <a:spAutoFit/>
            </a:bodyPr>
            <a:lstStyle/>
            <a:p>
              <a:r>
                <a:rPr lang="en-GB" sz="2400" b="1" dirty="0">
                  <a:solidFill>
                    <a:schemeClr val="accent6">
                      <a:lumMod val="75000"/>
                    </a:schemeClr>
                  </a:solidFill>
                  <a:latin typeface="Arial" panose="020B0604020202020204" pitchFamily="34" charset="0"/>
                  <a:cs typeface="Arial" panose="020B0604020202020204" pitchFamily="34" charset="0"/>
                </a:rPr>
                <a:t>…things again and again, avoiding single-use items.</a:t>
              </a:r>
            </a:p>
          </p:txBody>
        </p:sp>
      </p:grpSp>
      <p:grpSp>
        <p:nvGrpSpPr>
          <p:cNvPr id="24" name="Recycle Explanation Group">
            <a:extLst>
              <a:ext uri="{FF2B5EF4-FFF2-40B4-BE49-F238E27FC236}">
                <a16:creationId xmlns:a16="http://schemas.microsoft.com/office/drawing/2014/main" id="{ECF55DB9-212A-AEF1-D5A0-B5FE9C20AFA9}"/>
              </a:ext>
            </a:extLst>
          </p:cNvPr>
          <p:cNvGrpSpPr/>
          <p:nvPr/>
        </p:nvGrpSpPr>
        <p:grpSpPr>
          <a:xfrm>
            <a:off x="3396061" y="5139306"/>
            <a:ext cx="8999999" cy="936000"/>
            <a:chOff x="-8747" y="1950835"/>
            <a:chExt cx="3258520" cy="930106"/>
          </a:xfrm>
        </p:grpSpPr>
        <p:sp>
          <p:nvSpPr>
            <p:cNvPr id="26" name="Shape">
              <a:extLst>
                <a:ext uri="{FF2B5EF4-FFF2-40B4-BE49-F238E27FC236}">
                  <a16:creationId xmlns:a16="http://schemas.microsoft.com/office/drawing/2014/main" id="{4E37FAEF-8751-AE75-77B8-8C1DB0BA633A}"/>
                </a:ext>
              </a:extLst>
            </p:cNvPr>
            <p:cNvSpPr/>
            <p:nvPr/>
          </p:nvSpPr>
          <p:spPr>
            <a:xfrm>
              <a:off x="-1" y="1950835"/>
              <a:ext cx="2952278" cy="930106"/>
            </a:xfrm>
            <a:prstGeom prst="roundRect">
              <a:avLst/>
            </a:prstGeom>
            <a:solidFill>
              <a:schemeClr val="bg1"/>
            </a:solidFill>
            <a:ln w="38100">
              <a:solidFill>
                <a:schemeClr val="accent6">
                  <a:lumMod val="75000"/>
                </a:schemeClr>
              </a:solidFill>
              <a:prstDash val="solid"/>
            </a:ln>
            <a:effectLst>
              <a:glow rad="50800">
                <a:schemeClr val="accent6">
                  <a:satMod val="175000"/>
                  <a:alpha val="40000"/>
                </a:schemeClr>
              </a:glow>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a:solidFill>
                  <a:schemeClr val="bg1"/>
                </a:solidFill>
                <a:latin typeface="Arial" panose="020B0604020202020204" pitchFamily="34" charset="0"/>
                <a:cs typeface="Arial" panose="020B0604020202020204" pitchFamily="34" charset="0"/>
              </a:endParaRPr>
            </a:p>
          </p:txBody>
        </p:sp>
        <p:sp>
          <p:nvSpPr>
            <p:cNvPr id="27" name="Text">
              <a:extLst>
                <a:ext uri="{FF2B5EF4-FFF2-40B4-BE49-F238E27FC236}">
                  <a16:creationId xmlns:a16="http://schemas.microsoft.com/office/drawing/2014/main" id="{97938AC2-0D58-7C31-9320-426D25992DFB}"/>
                </a:ext>
              </a:extLst>
            </p:cNvPr>
            <p:cNvSpPr txBox="1"/>
            <p:nvPr/>
          </p:nvSpPr>
          <p:spPr>
            <a:xfrm>
              <a:off x="-8747" y="2165475"/>
              <a:ext cx="3258520" cy="458758"/>
            </a:xfrm>
            <a:prstGeom prst="rect">
              <a:avLst/>
            </a:prstGeom>
            <a:noFill/>
            <a:effectLst/>
          </p:spPr>
          <p:txBody>
            <a:bodyPr wrap="square" rtlCol="0">
              <a:spAutoFit/>
            </a:bodyPr>
            <a:lstStyle/>
            <a:p>
              <a:r>
                <a:rPr lang="en-GB" sz="2400" b="1" dirty="0">
                  <a:solidFill>
                    <a:schemeClr val="accent6">
                      <a:lumMod val="75000"/>
                    </a:schemeClr>
                  </a:solidFill>
                  <a:latin typeface="Arial" panose="020B0604020202020204" pitchFamily="34" charset="0"/>
                  <a:cs typeface="Arial" panose="020B0604020202020204" pitchFamily="34" charset="0"/>
                </a:rPr>
                <a:t>…by separating waste and using it to make new items. </a:t>
              </a:r>
            </a:p>
          </p:txBody>
        </p:sp>
      </p:grpSp>
      <p:grpSp>
        <p:nvGrpSpPr>
          <p:cNvPr id="28" name="Reduce Explanation Group">
            <a:extLst>
              <a:ext uri="{FF2B5EF4-FFF2-40B4-BE49-F238E27FC236}">
                <a16:creationId xmlns:a16="http://schemas.microsoft.com/office/drawing/2014/main" id="{1A971306-19F8-C82A-8559-C854C975FA26}"/>
              </a:ext>
            </a:extLst>
          </p:cNvPr>
          <p:cNvGrpSpPr/>
          <p:nvPr/>
        </p:nvGrpSpPr>
        <p:grpSpPr>
          <a:xfrm>
            <a:off x="3396061" y="1434358"/>
            <a:ext cx="8985028" cy="936000"/>
            <a:chOff x="-271" y="1950835"/>
            <a:chExt cx="3617117" cy="930106"/>
          </a:xfrm>
        </p:grpSpPr>
        <p:sp>
          <p:nvSpPr>
            <p:cNvPr id="4101" name="Shape">
              <a:extLst>
                <a:ext uri="{FF2B5EF4-FFF2-40B4-BE49-F238E27FC236}">
                  <a16:creationId xmlns:a16="http://schemas.microsoft.com/office/drawing/2014/main" id="{6FC42F7A-BF2B-C28B-19EE-B07AF52F9BA3}"/>
                </a:ext>
              </a:extLst>
            </p:cNvPr>
            <p:cNvSpPr/>
            <p:nvPr/>
          </p:nvSpPr>
          <p:spPr>
            <a:xfrm>
              <a:off x="-1" y="1950835"/>
              <a:ext cx="3282569" cy="930106"/>
            </a:xfrm>
            <a:prstGeom prst="roundRect">
              <a:avLst/>
            </a:prstGeom>
            <a:solidFill>
              <a:schemeClr val="bg1"/>
            </a:solidFill>
            <a:ln w="38100">
              <a:solidFill>
                <a:schemeClr val="accent6">
                  <a:lumMod val="75000"/>
                </a:schemeClr>
              </a:solidFill>
              <a:prstDash val="solid"/>
            </a:ln>
            <a:effectLst>
              <a:glow rad="50800">
                <a:schemeClr val="accent6">
                  <a:satMod val="175000"/>
                  <a:alpha val="40000"/>
                </a:schemeClr>
              </a:glow>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a:solidFill>
                  <a:schemeClr val="bg1"/>
                </a:solidFill>
                <a:latin typeface="Arial" panose="020B0604020202020204" pitchFamily="34" charset="0"/>
                <a:cs typeface="Arial" panose="020B0604020202020204" pitchFamily="34" charset="0"/>
              </a:endParaRPr>
            </a:p>
          </p:txBody>
        </p:sp>
        <p:sp>
          <p:nvSpPr>
            <p:cNvPr id="4103" name="Text">
              <a:extLst>
                <a:ext uri="{FF2B5EF4-FFF2-40B4-BE49-F238E27FC236}">
                  <a16:creationId xmlns:a16="http://schemas.microsoft.com/office/drawing/2014/main" id="{FCFAF857-2423-9139-5223-3C0F22FB6177}"/>
                </a:ext>
              </a:extLst>
            </p:cNvPr>
            <p:cNvSpPr txBox="1"/>
            <p:nvPr/>
          </p:nvSpPr>
          <p:spPr>
            <a:xfrm>
              <a:off x="-271" y="2165475"/>
              <a:ext cx="3617117" cy="458758"/>
            </a:xfrm>
            <a:prstGeom prst="rect">
              <a:avLst/>
            </a:prstGeom>
            <a:noFill/>
          </p:spPr>
          <p:txBody>
            <a:bodyPr wrap="square" rtlCol="0">
              <a:spAutoFit/>
            </a:bodyPr>
            <a:lstStyle/>
            <a:p>
              <a:r>
                <a:rPr lang="en-GB" sz="2400" b="1" dirty="0">
                  <a:solidFill>
                    <a:schemeClr val="accent6">
                      <a:lumMod val="75000"/>
                    </a:schemeClr>
                  </a:solidFill>
                  <a:latin typeface="Arial" panose="020B0604020202020204" pitchFamily="34" charset="0"/>
                  <a:cs typeface="Arial" panose="020B0604020202020204" pitchFamily="34" charset="0"/>
                </a:rPr>
                <a:t>…the use of resources by only using what is needed.</a:t>
              </a:r>
            </a:p>
          </p:txBody>
        </p:sp>
      </p:grpSp>
      <p:sp>
        <p:nvSpPr>
          <p:cNvPr id="4112" name="Reuse Text">
            <a:extLst>
              <a:ext uri="{FF2B5EF4-FFF2-40B4-BE49-F238E27FC236}">
                <a16:creationId xmlns:a16="http://schemas.microsoft.com/office/drawing/2014/main" id="{80A12DB7-E57C-1539-A33E-363AC5F450B6}"/>
              </a:ext>
            </a:extLst>
          </p:cNvPr>
          <p:cNvSpPr txBox="1"/>
          <p:nvPr/>
        </p:nvSpPr>
        <p:spPr>
          <a:xfrm>
            <a:off x="134415" y="2794309"/>
            <a:ext cx="2842185" cy="1569660"/>
          </a:xfrm>
          <a:prstGeom prst="rect">
            <a:avLst/>
          </a:prstGeom>
          <a:noFill/>
        </p:spPr>
        <p:txBody>
          <a:bodyPr wrap="square" lIns="91440" tIns="45720" rIns="91440" bIns="45720" rtlCol="0" anchor="t">
            <a:spAutoFit/>
          </a:bodyPr>
          <a:lstStyle/>
          <a:p>
            <a:r>
              <a:rPr lang="en-US" sz="9600" b="1" dirty="0">
                <a:ln w="22225">
                  <a:solidFill>
                    <a:srgbClr val="548235"/>
                  </a:solidFill>
                  <a:prstDash val="solid"/>
                </a:ln>
                <a:solidFill>
                  <a:srgbClr val="548235"/>
                </a:solidFill>
                <a:effectLst>
                  <a:glow rad="139700">
                    <a:schemeClr val="accent6">
                      <a:satMod val="175000"/>
                      <a:alpha val="40000"/>
                    </a:schemeClr>
                  </a:glow>
                </a:effectLst>
              </a:rPr>
              <a:t>R</a:t>
            </a:r>
            <a:r>
              <a:rPr lang="en-GB" sz="6600" b="1" dirty="0" err="1">
                <a:ln w="22225">
                  <a:solidFill>
                    <a:srgbClr val="548235"/>
                  </a:solidFill>
                  <a:prstDash val="solid"/>
                </a:ln>
                <a:solidFill>
                  <a:schemeClr val="accent6">
                    <a:lumMod val="75000"/>
                  </a:schemeClr>
                </a:solidFill>
              </a:rPr>
              <a:t>euse</a:t>
            </a:r>
            <a:endParaRPr lang="en-GB" sz="1600" b="1" dirty="0">
              <a:ln w="22225">
                <a:solidFill>
                  <a:srgbClr val="548235"/>
                </a:solidFill>
                <a:prstDash val="solid"/>
              </a:ln>
              <a:solidFill>
                <a:schemeClr val="accent6">
                  <a:lumMod val="75000"/>
                </a:schemeClr>
              </a:solidFill>
            </a:endParaRPr>
          </a:p>
        </p:txBody>
      </p:sp>
      <p:sp>
        <p:nvSpPr>
          <p:cNvPr id="4122" name="Recycle Text">
            <a:extLst>
              <a:ext uri="{FF2B5EF4-FFF2-40B4-BE49-F238E27FC236}">
                <a16:creationId xmlns:a16="http://schemas.microsoft.com/office/drawing/2014/main" id="{BEC18250-5D63-BB7C-18A3-8365BF2D5EB8}"/>
              </a:ext>
            </a:extLst>
          </p:cNvPr>
          <p:cNvSpPr txBox="1"/>
          <p:nvPr/>
        </p:nvSpPr>
        <p:spPr>
          <a:xfrm>
            <a:off x="138355" y="4597931"/>
            <a:ext cx="3057586" cy="1569660"/>
          </a:xfrm>
          <a:prstGeom prst="rect">
            <a:avLst/>
          </a:prstGeom>
          <a:noFill/>
        </p:spPr>
        <p:txBody>
          <a:bodyPr wrap="square" lIns="91440" tIns="45720" rIns="91440" bIns="45720" rtlCol="0" anchor="t">
            <a:spAutoFit/>
          </a:bodyPr>
          <a:lstStyle/>
          <a:p>
            <a:r>
              <a:rPr lang="en-US" sz="9600" b="1" dirty="0">
                <a:ln w="22225">
                  <a:solidFill>
                    <a:srgbClr val="548235"/>
                  </a:solidFill>
                  <a:prstDash val="solid"/>
                </a:ln>
                <a:solidFill>
                  <a:srgbClr val="548235"/>
                </a:solidFill>
                <a:effectLst>
                  <a:glow rad="139700">
                    <a:schemeClr val="accent6">
                      <a:satMod val="175000"/>
                      <a:alpha val="40000"/>
                    </a:schemeClr>
                  </a:glow>
                </a:effectLst>
              </a:rPr>
              <a:t>R</a:t>
            </a:r>
            <a:r>
              <a:rPr lang="en-GB" sz="6600" b="1" dirty="0" err="1">
                <a:ln w="22225">
                  <a:solidFill>
                    <a:srgbClr val="548235"/>
                  </a:solidFill>
                  <a:prstDash val="solid"/>
                </a:ln>
                <a:solidFill>
                  <a:schemeClr val="accent6">
                    <a:lumMod val="75000"/>
                  </a:schemeClr>
                </a:solidFill>
              </a:rPr>
              <a:t>ecycle</a:t>
            </a:r>
            <a:endParaRPr lang="en-GB" sz="1600" b="1" dirty="0">
              <a:ln w="22225">
                <a:solidFill>
                  <a:srgbClr val="548235"/>
                </a:solidFill>
                <a:prstDash val="solid"/>
              </a:ln>
              <a:solidFill>
                <a:schemeClr val="accent6">
                  <a:lumMod val="75000"/>
                </a:schemeClr>
              </a:solidFill>
            </a:endParaRPr>
          </a:p>
        </p:txBody>
      </p:sp>
      <p:sp>
        <p:nvSpPr>
          <p:cNvPr id="4125" name="Reduce Text">
            <a:extLst>
              <a:ext uri="{FF2B5EF4-FFF2-40B4-BE49-F238E27FC236}">
                <a16:creationId xmlns:a16="http://schemas.microsoft.com/office/drawing/2014/main" id="{7F9E7F81-4176-B841-7189-C1A8184E7AC0}"/>
              </a:ext>
            </a:extLst>
          </p:cNvPr>
          <p:cNvSpPr txBox="1"/>
          <p:nvPr/>
        </p:nvSpPr>
        <p:spPr>
          <a:xfrm>
            <a:off x="134415" y="1017530"/>
            <a:ext cx="3057586" cy="1569660"/>
          </a:xfrm>
          <a:prstGeom prst="rect">
            <a:avLst/>
          </a:prstGeom>
          <a:noFill/>
        </p:spPr>
        <p:txBody>
          <a:bodyPr wrap="square" lIns="91440" tIns="45720" rIns="91440" bIns="45720" rtlCol="0" anchor="t">
            <a:spAutoFit/>
          </a:bodyPr>
          <a:lstStyle/>
          <a:p>
            <a:r>
              <a:rPr lang="en-US" sz="9600" b="1" dirty="0">
                <a:ln w="22225">
                  <a:solidFill>
                    <a:srgbClr val="548235"/>
                  </a:solidFill>
                  <a:prstDash val="solid"/>
                </a:ln>
                <a:solidFill>
                  <a:srgbClr val="548235"/>
                </a:solidFill>
                <a:effectLst>
                  <a:glow rad="139700">
                    <a:schemeClr val="accent6">
                      <a:satMod val="175000"/>
                      <a:alpha val="40000"/>
                    </a:schemeClr>
                  </a:glow>
                </a:effectLst>
              </a:rPr>
              <a:t>R</a:t>
            </a:r>
            <a:r>
              <a:rPr lang="en-GB" sz="6600" b="1" dirty="0">
                <a:ln w="22225">
                  <a:solidFill>
                    <a:srgbClr val="548235"/>
                  </a:solidFill>
                  <a:prstDash val="solid"/>
                </a:ln>
                <a:solidFill>
                  <a:schemeClr val="accent6">
                    <a:lumMod val="75000"/>
                  </a:schemeClr>
                </a:solidFill>
              </a:rPr>
              <a:t>educe</a:t>
            </a:r>
            <a:endParaRPr lang="en-GB" sz="1600" b="1" dirty="0">
              <a:ln w="22225">
                <a:solidFill>
                  <a:srgbClr val="548235"/>
                </a:solidFill>
                <a:prstDash val="solid"/>
              </a:ln>
              <a:solidFill>
                <a:schemeClr val="accent6">
                  <a:lumMod val="75000"/>
                </a:schemeClr>
              </a:solidFill>
            </a:endParaRPr>
          </a:p>
        </p:txBody>
      </p:sp>
      <p:sp>
        <p:nvSpPr>
          <p:cNvPr id="5" name="Reduce R">
            <a:extLst>
              <a:ext uri="{FF2B5EF4-FFF2-40B4-BE49-F238E27FC236}">
                <a16:creationId xmlns:a16="http://schemas.microsoft.com/office/drawing/2014/main" id="{A47D63FE-AC8C-6855-60B4-111BACD8103E}"/>
              </a:ext>
            </a:extLst>
          </p:cNvPr>
          <p:cNvSpPr txBox="1">
            <a:spLocks/>
          </p:cNvSpPr>
          <p:nvPr/>
        </p:nvSpPr>
        <p:spPr>
          <a:xfrm>
            <a:off x="-276736" y="1017530"/>
            <a:ext cx="1705477" cy="1569660"/>
          </a:xfrm>
          <a:prstGeom prst="rect">
            <a:avLst/>
          </a:prstGeom>
          <a:noFill/>
        </p:spPr>
        <p:txBody>
          <a:bodyPr wrap="square">
            <a:spAutoFit/>
          </a:bodyPr>
          <a:lstStyle/>
          <a:p>
            <a:pPr algn="ctr"/>
            <a:r>
              <a:rPr lang="en-US" sz="9600" b="1" cap="none" spc="0" dirty="0">
                <a:ln w="22225">
                  <a:solidFill>
                    <a:srgbClr val="548235"/>
                  </a:solidFill>
                  <a:prstDash val="solid"/>
                </a:ln>
                <a:solidFill>
                  <a:srgbClr val="548235"/>
                </a:solidFill>
                <a:effectLst>
                  <a:glow rad="139700">
                    <a:schemeClr val="accent6">
                      <a:satMod val="175000"/>
                      <a:alpha val="40000"/>
                    </a:schemeClr>
                  </a:glow>
                </a:effectLst>
              </a:rPr>
              <a:t>R</a:t>
            </a:r>
          </a:p>
        </p:txBody>
      </p:sp>
      <p:sp>
        <p:nvSpPr>
          <p:cNvPr id="4" name="Reuse R">
            <a:extLst>
              <a:ext uri="{FF2B5EF4-FFF2-40B4-BE49-F238E27FC236}">
                <a16:creationId xmlns:a16="http://schemas.microsoft.com/office/drawing/2014/main" id="{0794A784-E2E9-2351-3C44-F551AD149060}"/>
              </a:ext>
            </a:extLst>
          </p:cNvPr>
          <p:cNvSpPr txBox="1">
            <a:spLocks/>
          </p:cNvSpPr>
          <p:nvPr/>
        </p:nvSpPr>
        <p:spPr>
          <a:xfrm>
            <a:off x="-263652" y="2794309"/>
            <a:ext cx="1705477" cy="1569660"/>
          </a:xfrm>
          <a:prstGeom prst="rect">
            <a:avLst/>
          </a:prstGeom>
          <a:noFill/>
        </p:spPr>
        <p:txBody>
          <a:bodyPr wrap="square">
            <a:spAutoFit/>
          </a:bodyPr>
          <a:lstStyle/>
          <a:p>
            <a:pPr algn="ctr"/>
            <a:r>
              <a:rPr lang="en-US" sz="9600" b="1" dirty="0">
                <a:ln w="22225">
                  <a:solidFill>
                    <a:srgbClr val="548235"/>
                  </a:solidFill>
                  <a:prstDash val="solid"/>
                </a:ln>
                <a:solidFill>
                  <a:srgbClr val="548235"/>
                </a:solidFill>
                <a:effectLst>
                  <a:glow rad="139700">
                    <a:schemeClr val="accent6">
                      <a:satMod val="175000"/>
                      <a:alpha val="40000"/>
                    </a:schemeClr>
                  </a:glow>
                </a:effectLst>
              </a:rPr>
              <a:t>R</a:t>
            </a:r>
          </a:p>
        </p:txBody>
      </p:sp>
      <p:sp>
        <p:nvSpPr>
          <p:cNvPr id="6" name="Recycle R">
            <a:extLst>
              <a:ext uri="{FF2B5EF4-FFF2-40B4-BE49-F238E27FC236}">
                <a16:creationId xmlns:a16="http://schemas.microsoft.com/office/drawing/2014/main" id="{D1F9E3D9-C60E-46A7-41B7-978394CD56DA}"/>
              </a:ext>
            </a:extLst>
          </p:cNvPr>
          <p:cNvSpPr txBox="1">
            <a:spLocks/>
          </p:cNvSpPr>
          <p:nvPr/>
        </p:nvSpPr>
        <p:spPr>
          <a:xfrm>
            <a:off x="-263652" y="4597931"/>
            <a:ext cx="1705477" cy="1569660"/>
          </a:xfrm>
          <a:prstGeom prst="rect">
            <a:avLst/>
          </a:prstGeom>
          <a:noFill/>
        </p:spPr>
        <p:txBody>
          <a:bodyPr wrap="square">
            <a:spAutoFit/>
          </a:bodyPr>
          <a:lstStyle/>
          <a:p>
            <a:pPr algn="ctr"/>
            <a:r>
              <a:rPr lang="en-US" sz="9600" b="1" dirty="0">
                <a:ln w="22225">
                  <a:solidFill>
                    <a:srgbClr val="548235"/>
                  </a:solidFill>
                  <a:prstDash val="solid"/>
                </a:ln>
                <a:solidFill>
                  <a:srgbClr val="548235"/>
                </a:solidFill>
                <a:effectLst>
                  <a:glow rad="139700">
                    <a:schemeClr val="accent6">
                      <a:satMod val="175000"/>
                      <a:alpha val="40000"/>
                    </a:schemeClr>
                  </a:glow>
                </a:effectLst>
              </a:rPr>
              <a:t>R</a:t>
            </a:r>
          </a:p>
        </p:txBody>
      </p:sp>
    </p:spTree>
    <p:custDataLst>
      <p:tags r:id="rId1"/>
    </p:custDataLst>
    <p:extLst>
      <p:ext uri="{BB962C8B-B14F-4D97-AF65-F5344CB8AC3E}">
        <p14:creationId xmlns:p14="http://schemas.microsoft.com/office/powerpoint/2010/main" val="2027682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22" presetClass="entr" presetSubtype="8" fill="hold" grpId="0" nodeType="withEffect">
                                  <p:stCondLst>
                                    <p:cond delay="0"/>
                                  </p:stCondLst>
                                  <p:childTnLst>
                                    <p:set>
                                      <p:cBhvr>
                                        <p:cTn id="8" dur="1" fill="hold">
                                          <p:stCondLst>
                                            <p:cond delay="0"/>
                                          </p:stCondLst>
                                        </p:cTn>
                                        <p:tgtEl>
                                          <p:spTgt spid="4125"/>
                                        </p:tgtEl>
                                        <p:attrNameLst>
                                          <p:attrName>style.visibility</p:attrName>
                                        </p:attrNameLst>
                                      </p:cBhvr>
                                      <p:to>
                                        <p:strVal val="visible"/>
                                      </p:to>
                                    </p:set>
                                    <p:animEffect transition="in" filter="wipe(left)">
                                      <p:cBhvr>
                                        <p:cTn id="9" dur="500"/>
                                        <p:tgtEl>
                                          <p:spTgt spid="412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500"/>
                                        <p:tgtEl>
                                          <p:spTgt spid="28"/>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hidden"/>
                                      </p:to>
                                    </p:set>
                                  </p:childTnLst>
                                </p:cTn>
                              </p:par>
                              <p:par>
                                <p:cTn id="18" presetID="22" presetClass="entr" presetSubtype="8" fill="hold" grpId="0" nodeType="withEffect">
                                  <p:stCondLst>
                                    <p:cond delay="0"/>
                                  </p:stCondLst>
                                  <p:childTnLst>
                                    <p:set>
                                      <p:cBhvr>
                                        <p:cTn id="19" dur="1" fill="hold">
                                          <p:stCondLst>
                                            <p:cond delay="0"/>
                                          </p:stCondLst>
                                        </p:cTn>
                                        <p:tgtEl>
                                          <p:spTgt spid="4112"/>
                                        </p:tgtEl>
                                        <p:attrNameLst>
                                          <p:attrName>style.visibility</p:attrName>
                                        </p:attrNameLst>
                                      </p:cBhvr>
                                      <p:to>
                                        <p:strVal val="visible"/>
                                      </p:to>
                                    </p:set>
                                    <p:animEffect transition="in" filter="wipe(left)">
                                      <p:cBhvr>
                                        <p:cTn id="20" dur="500"/>
                                        <p:tgtEl>
                                          <p:spTgt spid="4112"/>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left)">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hidden"/>
                                      </p:to>
                                    </p:set>
                                  </p:childTnLst>
                                </p:cTn>
                              </p:par>
                              <p:par>
                                <p:cTn id="29" presetID="22" presetClass="entr" presetSubtype="8" fill="hold" grpId="0" nodeType="withEffect">
                                  <p:stCondLst>
                                    <p:cond delay="0"/>
                                  </p:stCondLst>
                                  <p:childTnLst>
                                    <p:set>
                                      <p:cBhvr>
                                        <p:cTn id="30" dur="1" fill="hold">
                                          <p:stCondLst>
                                            <p:cond delay="0"/>
                                          </p:stCondLst>
                                        </p:cTn>
                                        <p:tgtEl>
                                          <p:spTgt spid="4122"/>
                                        </p:tgtEl>
                                        <p:attrNameLst>
                                          <p:attrName>style.visibility</p:attrName>
                                        </p:attrNameLst>
                                      </p:cBhvr>
                                      <p:to>
                                        <p:strVal val="visible"/>
                                      </p:to>
                                    </p:set>
                                    <p:animEffect transition="in" filter="wipe(left)">
                                      <p:cBhvr>
                                        <p:cTn id="31" dur="500"/>
                                        <p:tgtEl>
                                          <p:spTgt spid="4122"/>
                                        </p:tgtEl>
                                      </p:cBhvr>
                                    </p:animEffect>
                                  </p:childTnLst>
                                </p:cTn>
                              </p:par>
                            </p:childTnLst>
                          </p:cTn>
                        </p:par>
                        <p:par>
                          <p:cTn id="32" fill="hold">
                            <p:stCondLst>
                              <p:cond delay="500"/>
                            </p:stCondLst>
                            <p:childTnLst>
                              <p:par>
                                <p:cTn id="33" presetID="22" presetClass="entr" presetSubtype="8"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2" grpId="0"/>
      <p:bldP spid="4122" grpId="0"/>
      <p:bldP spid="4125" grpId="0"/>
      <p:bldP spid="5" grpId="0"/>
      <p:bldP spid="4"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hidden="1">
            <a:extLst>
              <a:ext uri="{FF2B5EF4-FFF2-40B4-BE49-F238E27FC236}">
                <a16:creationId xmlns:a16="http://schemas.microsoft.com/office/drawing/2014/main" id="{989687F4-90BA-44B9-CBB1-78DDBB33BB69}"/>
              </a:ext>
            </a:extLst>
          </p:cNvPr>
          <p:cNvSpPr>
            <a:spLocks noGrp="1"/>
          </p:cNvSpPr>
          <p:nvPr>
            <p:ph type="ctrTitle" idx="4294967295"/>
          </p:nvPr>
        </p:nvSpPr>
        <p:spPr>
          <a:xfrm>
            <a:off x="0" y="-952500"/>
            <a:ext cx="9144000" cy="936625"/>
          </a:xfrm>
        </p:spPr>
        <p:txBody>
          <a:bodyPr/>
          <a:lstStyle/>
          <a:p>
            <a:pPr algn="l"/>
            <a:r>
              <a:rPr lang="en-GB"/>
              <a:t>Rethinking</a:t>
            </a:r>
            <a:r>
              <a:rPr lang="en-GB" baseline="0"/>
              <a:t> Progress</a:t>
            </a:r>
            <a:endParaRPr lang="en-GB"/>
          </a:p>
        </p:txBody>
      </p:sp>
      <p:pic>
        <p:nvPicPr>
          <p:cNvPr id="3" name="Video" title="Explaining the Circular Economy and How Society Can Re-think Progress | Animated Video Essay">
            <a:hlinkClick r:id="" action="ppaction://media"/>
            <a:extLst>
              <a:ext uri="{FF2B5EF4-FFF2-40B4-BE49-F238E27FC236}">
                <a16:creationId xmlns:a16="http://schemas.microsoft.com/office/drawing/2014/main" id="{D9A72C4A-2DF8-4216-8585-B2900E46A3C4}"/>
              </a:ext>
            </a:extLst>
          </p:cNvPr>
          <p:cNvPicPr>
            <a:picLocks noRot="1" noChangeAspect="1"/>
          </p:cNvPicPr>
          <p:nvPr>
            <a:videoFile r:link="rId2"/>
          </p:nvPr>
        </p:nvPicPr>
        <p:blipFill>
          <a:blip r:embed="rId5"/>
          <a:stretch>
            <a:fillRect/>
          </a:stretch>
        </p:blipFill>
        <p:spPr>
          <a:xfrm>
            <a:off x="520779" y="279000"/>
            <a:ext cx="11150442" cy="6300000"/>
          </a:xfrm>
          <a:prstGeom prst="rect">
            <a:avLst/>
          </a:prstGeom>
        </p:spPr>
      </p:pic>
    </p:spTree>
    <p:custDataLst>
      <p:tags r:id="rId1"/>
    </p:custDataLst>
    <p:extLst>
      <p:ext uri="{BB962C8B-B14F-4D97-AF65-F5344CB8AC3E}">
        <p14:creationId xmlns:p14="http://schemas.microsoft.com/office/powerpoint/2010/main" val="3732669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Cambridge University Press &amp; Assessment logo ">
            <a:extLst>
              <a:ext uri="{FF2B5EF4-FFF2-40B4-BE49-F238E27FC236}">
                <a16:creationId xmlns:a16="http://schemas.microsoft.com/office/drawing/2014/main" id="{979BA56A-9FD1-4F1E-2ACF-1E3DB8823C4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46307" y="2144534"/>
            <a:ext cx="2087880" cy="352425"/>
          </a:xfrm>
          <a:prstGeom prst="rect">
            <a:avLst/>
          </a:prstGeom>
        </p:spPr>
      </p:pic>
      <p:sp>
        <p:nvSpPr>
          <p:cNvPr id="7" name="TextBox 6">
            <a:extLst>
              <a:ext uri="{FF2B5EF4-FFF2-40B4-BE49-F238E27FC236}">
                <a16:creationId xmlns:a16="http://schemas.microsoft.com/office/drawing/2014/main" id="{D69E6195-B12D-3A7B-66B3-3026A1C3F585}"/>
              </a:ext>
            </a:extLst>
          </p:cNvPr>
          <p:cNvSpPr txBox="1"/>
          <p:nvPr/>
        </p:nvSpPr>
        <p:spPr>
          <a:xfrm>
            <a:off x="746307" y="2852855"/>
            <a:ext cx="11140893" cy="2708434"/>
          </a:xfrm>
          <a:prstGeom prst="rect">
            <a:avLst/>
          </a:prstGeom>
          <a:noFill/>
        </p:spPr>
        <p:txBody>
          <a:bodyPr wrap="square">
            <a:spAutoFit/>
          </a:bodyPr>
          <a:lstStyle/>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OCR is part of Cambridge University Press &amp; Assessment, a department of the University of Cambridge.</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OCR is a Company Limited by Guarantee and an exempt charity. Registered in England. Registered office: The Triangle Building, Shaftesbury Road, Cambridge, CB2 8EA. Registered company number: 3484466.</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We operate academic and vocational qualifications regulated by Ofqual, Qualifications Wales and CCEA as listed in their qualifications registers.  </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We are committed to providing a fully accessible experience across all our products, platforms, and websites. Find out more about our </a:t>
            </a:r>
            <a:r>
              <a:rPr lang="en-GB" sz="10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tooltip="https://www.cambridge.org/accessibility"/>
              </a:rPr>
              <a:t>accessibility standards</a:t>
            </a:r>
            <a:r>
              <a:rPr lang="en-GB" sz="1000" kern="100" dirty="0">
                <a:effectLst/>
                <a:latin typeface="Arial" panose="020B0604020202020204" pitchFamily="34" charset="0"/>
                <a:ea typeface="Aptos" panose="020B0004020202020204" pitchFamily="34" charset="0"/>
                <a:cs typeface="Arial" panose="020B0604020202020204" pitchFamily="34" charset="0"/>
              </a:rPr>
              <a:t>.</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 OCR 2025. All rights reserved. We retain the copyright on all our publications. However, our registered centres are permitted to copy and distribute our material for their own internal use, in line with any specific restrictions detailed in the publication. Find out more about our </a:t>
            </a:r>
            <a:r>
              <a:rPr lang="en-GB" sz="10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6" tooltip="https://www.ocr.org.uk/about/our-policies/copyright/"/>
              </a:rPr>
              <a:t>copyright policies</a:t>
            </a:r>
            <a:r>
              <a:rPr lang="en-GB" sz="1000" kern="100" dirty="0">
                <a:effectLst/>
                <a:latin typeface="Arial" panose="020B0604020202020204" pitchFamily="34" charset="0"/>
                <a:ea typeface="Aptos" panose="020B0004020202020204" pitchFamily="34" charset="0"/>
                <a:cs typeface="Arial" panose="020B0604020202020204" pitchFamily="34" charset="0"/>
              </a:rPr>
              <a:t>.</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We update our publications regularly so please check you have the most up-to-date version. </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We cannot be held responsible for the persistence or accuracy of URLs for external or third-party internet websites referred to in this publication and do not guarantee that any content on such websites is, or will remain, accurate or appropriate.</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When we update our specifications, you’ll see a new version number and a summary of the changes. While we do our best to reflect these changes in all associated resources on </a:t>
            </a:r>
            <a:r>
              <a:rPr lang="en-GB" sz="10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7" tooltip="https://teachcambridge.org/landing"/>
              </a:rPr>
              <a:t>Teach Cambridge</a:t>
            </a:r>
            <a:r>
              <a:rPr lang="en-GB" sz="1000" kern="100" dirty="0">
                <a:effectLst/>
                <a:latin typeface="Arial" panose="020B0604020202020204" pitchFamily="34" charset="0"/>
                <a:ea typeface="Aptos" panose="020B0004020202020204" pitchFamily="34" charset="0"/>
                <a:cs typeface="Arial" panose="020B0604020202020204" pitchFamily="34" charset="0"/>
              </a:rPr>
              <a:t>, if you notice any discrepancies, please refer to the latest specification on our website and </a:t>
            </a:r>
            <a:r>
              <a:rPr lang="en-GB" sz="10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8" tooltip="mailto:resources.feedback@ocr.org.uk"/>
              </a:rPr>
              <a:t>let us know</a:t>
            </a:r>
            <a:r>
              <a:rPr lang="en-GB" sz="1000" kern="100" dirty="0">
                <a:effectLst/>
                <a:latin typeface="Arial" panose="020B0604020202020204" pitchFamily="34" charset="0"/>
                <a:ea typeface="Aptos" panose="020B0004020202020204" pitchFamily="34" charset="0"/>
                <a:cs typeface="Arial" panose="020B0604020202020204" pitchFamily="34" charset="0"/>
              </a:rPr>
              <a:t>. </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Our resources do not represent any teaching method we expect you to use. We cannot be held responsible for any errors or omissions in our resources.</a:t>
            </a:r>
          </a:p>
        </p:txBody>
      </p:sp>
      <p:graphicFrame>
        <p:nvGraphicFramePr>
          <p:cNvPr id="8" name="Table 7">
            <a:extLst>
              <a:ext uri="{FF2B5EF4-FFF2-40B4-BE49-F238E27FC236}">
                <a16:creationId xmlns:a16="http://schemas.microsoft.com/office/drawing/2014/main" id="{C80F3088-D2BE-DB7F-B72E-31277B89B225}"/>
              </a:ext>
            </a:extLst>
          </p:cNvPr>
          <p:cNvGraphicFramePr>
            <a:graphicFrameLocks noGrp="1"/>
          </p:cNvGraphicFramePr>
          <p:nvPr/>
        </p:nvGraphicFramePr>
        <p:xfrm>
          <a:off x="679402" y="5717164"/>
          <a:ext cx="10966186" cy="984525"/>
        </p:xfrm>
        <a:graphic>
          <a:graphicData uri="http://schemas.openxmlformats.org/drawingml/2006/table">
            <a:tbl>
              <a:tblPr firstRow="1" firstCol="1" bandRow="1"/>
              <a:tblGrid>
                <a:gridCol w="880137">
                  <a:extLst>
                    <a:ext uri="{9D8B030D-6E8A-4147-A177-3AD203B41FA5}">
                      <a16:colId xmlns:a16="http://schemas.microsoft.com/office/drawing/2014/main" val="2499903179"/>
                    </a:ext>
                  </a:extLst>
                </a:gridCol>
                <a:gridCol w="10086049">
                  <a:extLst>
                    <a:ext uri="{9D8B030D-6E8A-4147-A177-3AD203B41FA5}">
                      <a16:colId xmlns:a16="http://schemas.microsoft.com/office/drawing/2014/main" val="1803285825"/>
                    </a:ext>
                  </a:extLst>
                </a:gridCol>
              </a:tblGrid>
              <a:tr h="757033">
                <a:tc>
                  <a:txBody>
                    <a:bodyPr/>
                    <a:lstStyle/>
                    <a:p>
                      <a:pPr>
                        <a:lnSpc>
                          <a:spcPct val="110000"/>
                        </a:lnSpc>
                        <a:spcAft>
                          <a:spcPts val="800"/>
                        </a:spcAft>
                        <a:buNone/>
                      </a:pP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a:noFill/>
                    </a:lnL>
                    <a:lnR>
                      <a:noFill/>
                    </a:lnR>
                    <a:lnT>
                      <a:noFill/>
                    </a:lnT>
                    <a:lnB>
                      <a:noFill/>
                    </a:lnB>
                    <a:noFill/>
                  </a:tcPr>
                </a:tc>
                <a:tc>
                  <a:txBody>
                    <a:bodyPr/>
                    <a:lstStyle/>
                    <a:p>
                      <a:pPr>
                        <a:lnSpc>
                          <a:spcPct val="110000"/>
                        </a:lnSpc>
                        <a:spcAft>
                          <a:spcPts val="600"/>
                        </a:spcAft>
                        <a:buNone/>
                      </a:pPr>
                      <a:r>
                        <a:rPr lang="en-GB" sz="1000" b="1" dirty="0">
                          <a:effectLst/>
                          <a:latin typeface="Arial" panose="020B0604020202020204" pitchFamily="34" charset="0"/>
                          <a:ea typeface="Arial" panose="020B0604020202020204" pitchFamily="34" charset="0"/>
                          <a:cs typeface="Times New Roman" panose="02020603050405020304" pitchFamily="18" charset="0"/>
                        </a:rPr>
                        <a:t>These resources have been co-created and approved by WWF-UK. </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Aft>
                          <a:spcPts val="600"/>
                        </a:spcAft>
                        <a:buNone/>
                      </a:pPr>
                      <a:r>
                        <a:rPr lang="en-GB" sz="1000" dirty="0">
                          <a:effectLst/>
                          <a:latin typeface="Arial" panose="020B0604020202020204" pitchFamily="34" charset="0"/>
                          <a:ea typeface="Arial" panose="020B0604020202020204" pitchFamily="34" charset="0"/>
                          <a:cs typeface="Times New Roman" panose="02020603050405020304" pitchFamily="18" charset="0"/>
                        </a:rPr>
                        <a:t>WWF-UK offer UK secondary schools and colleges </a:t>
                      </a:r>
                      <a:r>
                        <a:rPr lang="en-GB" sz="1000" u="sng"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hlinkClick r:id="rId9"/>
                        </a:rPr>
                        <a:t>https://www.wwf.org.uk/get-involved/schools/sustainable-futures</a:t>
                      </a:r>
                      <a:r>
                        <a:rPr lang="en-GB" sz="1000" dirty="0">
                          <a:effectLst/>
                          <a:latin typeface="Arial" panose="020B0604020202020204" pitchFamily="34" charset="0"/>
                          <a:ea typeface="Arial" panose="020B0604020202020204" pitchFamily="34" charset="0"/>
                          <a:cs typeface="Times New Roman" panose="02020603050405020304" pitchFamily="18" charset="0"/>
                        </a:rPr>
                        <a:t> - a free careers programme for that equips young people to thrive in a future green economy, regardless of </a:t>
                      </a:r>
                      <a:r>
                        <a:rPr lang="en-GB" sz="1000" kern="1200"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their career path.</a:t>
                      </a:r>
                      <a:endParaRPr lang="en-GB" sz="1000" kern="1200" dirty="0">
                        <a:solidFill>
                          <a:schemeClr val="tx1"/>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lnL>
                      <a:noFill/>
                    </a:lnL>
                    <a:lnR>
                      <a:noFill/>
                    </a:lnR>
                    <a:lnT>
                      <a:noFill/>
                    </a:lnT>
                    <a:lnB>
                      <a:noFill/>
                    </a:lnB>
                    <a:noFill/>
                  </a:tcPr>
                </a:tc>
                <a:extLst>
                  <a:ext uri="{0D108BD9-81ED-4DB2-BD59-A6C34878D82A}">
                    <a16:rowId xmlns:a16="http://schemas.microsoft.com/office/drawing/2014/main" val="2436867806"/>
                  </a:ext>
                </a:extLst>
              </a:tr>
              <a:tr h="227492">
                <a:tc>
                  <a:txBody>
                    <a:bodyPr/>
                    <a:lstStyle/>
                    <a:p>
                      <a:pPr>
                        <a:lnSpc>
                          <a:spcPct val="110000"/>
                        </a:lnSpc>
                        <a:spcAft>
                          <a:spcPts val="800"/>
                        </a:spcAft>
                        <a:buNone/>
                      </a:pPr>
                      <a:r>
                        <a:rPr lang="en-GB" sz="1100">
                          <a:effectLst/>
                          <a:latin typeface="Arial" panose="020B0604020202020204" pitchFamily="34" charset="0"/>
                          <a:ea typeface="Arial" panose="020B0604020202020204" pitchFamily="34" charset="0"/>
                          <a:cs typeface="Times New Roman" panose="02020603050405020304" pitchFamily="18" charset="0"/>
                        </a:rPr>
                        <a:t> </a:t>
                      </a:r>
                      <a:endParaRPr lang="en-GB" sz="11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a:noFill/>
                    </a:lnL>
                    <a:lnR>
                      <a:noFill/>
                    </a:lnR>
                    <a:lnT>
                      <a:noFill/>
                    </a:lnT>
                    <a:lnB>
                      <a:noFill/>
                    </a:lnB>
                    <a:noFill/>
                  </a:tcPr>
                </a:tc>
                <a:tc>
                  <a:txBody>
                    <a:bodyPr/>
                    <a:lstStyle/>
                    <a:p>
                      <a:pPr>
                        <a:lnSpc>
                          <a:spcPct val="110000"/>
                        </a:lnSpc>
                        <a:spcAft>
                          <a:spcPts val="800"/>
                        </a:spcAft>
                        <a:buNone/>
                      </a:pPr>
                      <a:r>
                        <a:rPr lang="en-GB" sz="1000" dirty="0">
                          <a:effectLst/>
                          <a:latin typeface="Arial" panose="020B0604020202020204" pitchFamily="34" charset="0"/>
                          <a:ea typeface="Arial" panose="020B0604020202020204" pitchFamily="34" charset="0"/>
                          <a:cs typeface="Times New Roman" panose="02020603050405020304" pitchFamily="18" charset="0"/>
                        </a:rPr>
                        <a:t>WWF</a:t>
                      </a:r>
                      <a:r>
                        <a:rPr lang="en-GB" sz="1000" baseline="30000" dirty="0">
                          <a:effectLst/>
                          <a:latin typeface="Arial" panose="020B0604020202020204" pitchFamily="34" charset="0"/>
                          <a:ea typeface="Arial" panose="020B0604020202020204" pitchFamily="34" charset="0"/>
                          <a:cs typeface="Times New Roman" panose="02020603050405020304" pitchFamily="18" charset="0"/>
                        </a:rPr>
                        <a:t>®</a:t>
                      </a:r>
                      <a:r>
                        <a:rPr lang="en-GB" sz="1000" dirty="0">
                          <a:effectLst/>
                          <a:latin typeface="Arial" panose="020B0604020202020204" pitchFamily="34" charset="0"/>
                          <a:ea typeface="Arial" panose="020B0604020202020204" pitchFamily="34" charset="0"/>
                          <a:cs typeface="Times New Roman" panose="02020603050405020304" pitchFamily="18" charset="0"/>
                        </a:rPr>
                        <a:t> and </a:t>
                      </a:r>
                      <a:r>
                        <a:rPr lang="en-GB" sz="1000" baseline="30000" dirty="0">
                          <a:effectLst/>
                          <a:latin typeface="Arial" panose="020B0604020202020204" pitchFamily="34" charset="0"/>
                          <a:ea typeface="Arial" panose="020B0604020202020204" pitchFamily="34" charset="0"/>
                          <a:cs typeface="Times New Roman" panose="02020603050405020304" pitchFamily="18" charset="0"/>
                        </a:rPr>
                        <a:t>©</a:t>
                      </a:r>
                      <a:r>
                        <a:rPr lang="en-GB" sz="1000" dirty="0">
                          <a:effectLst/>
                          <a:latin typeface="Arial" panose="020B0604020202020204" pitchFamily="34" charset="0"/>
                          <a:ea typeface="Arial" panose="020B0604020202020204" pitchFamily="34" charset="0"/>
                          <a:cs typeface="Times New Roman" panose="02020603050405020304" pitchFamily="18" charset="0"/>
                        </a:rPr>
                        <a:t>1986 Panda Symbol are owned by WWF. All rights reserved.</a:t>
                      </a:r>
                      <a:endParaRPr lang="en-GB" sz="16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a:noFill/>
                    </a:lnL>
                    <a:lnR>
                      <a:noFill/>
                    </a:lnR>
                    <a:lnT>
                      <a:noFill/>
                    </a:lnT>
                    <a:lnB>
                      <a:noFill/>
                    </a:lnB>
                    <a:noFill/>
                  </a:tcPr>
                </a:tc>
                <a:extLst>
                  <a:ext uri="{0D108BD9-81ED-4DB2-BD59-A6C34878D82A}">
                    <a16:rowId xmlns:a16="http://schemas.microsoft.com/office/drawing/2014/main" val="3227984979"/>
                  </a:ext>
                </a:extLst>
              </a:tr>
            </a:tbl>
          </a:graphicData>
        </a:graphic>
      </p:graphicFrame>
      <p:pic>
        <p:nvPicPr>
          <p:cNvPr id="1026" name="Picture 1">
            <a:extLst>
              <a:ext uri="{FF2B5EF4-FFF2-40B4-BE49-F238E27FC236}">
                <a16:creationId xmlns:a16="http://schemas.microsoft.com/office/drawing/2014/main" id="{B0D7F360-9511-6A09-762F-B147867816C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6412" y="5620883"/>
            <a:ext cx="1045078" cy="117708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97117716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8"/>
  <p:tag name="ARTICULATE_DESIGN_ID_1_OFFICE THEME" val="cTH9MAhg"/>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5DB3D743B9AF48B59DCB9DD80B9C4F" ma:contentTypeVersion="21" ma:contentTypeDescription="Create a new document." ma:contentTypeScope="" ma:versionID="5b207048731c69e2ddc13fd5463fee19">
  <xsd:schema xmlns:xsd="http://www.w3.org/2001/XMLSchema" xmlns:xs="http://www.w3.org/2001/XMLSchema" xmlns:p="http://schemas.microsoft.com/office/2006/metadata/properties" xmlns:ns2="79c91aa1-0e18-4b13-a9b2-8fd5027acf9d" xmlns:ns3="a64829b1-ed52-45e5-9012-b69bfe77c40c" targetNamespace="http://schemas.microsoft.com/office/2006/metadata/properties" ma:root="true" ma:fieldsID="eda05b79082b4d6fdfdcbc8857a2e329" ns2:_="" ns3:_="">
    <xsd:import namespace="79c91aa1-0e18-4b13-a9b2-8fd5027acf9d"/>
    <xsd:import namespace="a64829b1-ed52-45e5-9012-b69bfe77c40c"/>
    <xsd:element name="properties">
      <xsd:complexType>
        <xsd:sequence>
          <xsd:element name="documentManagement">
            <xsd:complexType>
              <xsd:all>
                <xsd:element ref="ns2:Qualification"/>
                <xsd:element ref="ns2:Component"/>
                <xsd:element ref="ns2:Series"/>
                <xsd:element ref="ns2:Resourcetype"/>
                <xsd:element ref="ns2:Documenttype"/>
                <xsd:element ref="ns2:PowerAppID" minOccurs="0"/>
                <xsd:element ref="ns2:Productionmanager" minOccurs="0"/>
                <xsd:element ref="ns2:CreativeNotes" minOccurs="0"/>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c91aa1-0e18-4b13-a9b2-8fd5027acf9d" elementFormDefault="qualified">
    <xsd:import namespace="http://schemas.microsoft.com/office/2006/documentManagement/types"/>
    <xsd:import namespace="http://schemas.microsoft.com/office/infopath/2007/PartnerControls"/>
    <xsd:element name="Qualification" ma:index="8" ma:displayName="Qualification" ma:format="Dropdown" ma:internalName="Qualification">
      <xsd:simpleType>
        <xsd:restriction base="dms:Choice">
          <xsd:enumeration value="AS Level"/>
          <xsd:enumeration value="A Level"/>
          <xsd:enumeration value="GCSE"/>
          <xsd:enumeration value="Entry Level"/>
          <xsd:enumeration value="Cambridge Nationals"/>
          <xsd:enumeration value="Cambridge Technicals Level 2"/>
          <xsd:enumeration value="Cambridge Technicals Level 3"/>
          <xsd:enumeration value="AAQs"/>
          <xsd:enumeration value="Level 1"/>
          <xsd:enumeration value="Level 3"/>
        </xsd:restriction>
      </xsd:simpleType>
    </xsd:element>
    <xsd:element name="Component" ma:index="10" ma:displayName="Component" ma:default="N/A" ma:format="Dropdown" ma:internalName="Component">
      <xsd:simpleType>
        <xsd:restriction base="dms:Text">
          <xsd:maxLength value="255"/>
        </xsd:restriction>
      </xsd:simpleType>
    </xsd:element>
    <xsd:element name="Series" ma:index="11" ma:displayName="Series" ma:default="N/A" ma:format="Dropdown" ma:internalName="Series">
      <xsd:simpleType>
        <xsd:restriction base="dms:Text">
          <xsd:maxLength value="255"/>
        </xsd:restriction>
      </xsd:simpleType>
    </xsd:element>
    <xsd:element name="Resourcetype" ma:index="12" ma:displayName="Resource type" ma:format="Dropdown" ma:internalName="Resourcetype">
      <xsd:simpleType>
        <xsd:union memberTypes="dms:Text">
          <xsd:simpleType>
            <xsd:restriction base="dms:Choice">
              <xsd:enumeration value="Candidate style answers"/>
              <xsd:enumeration value="Delivery guide"/>
              <xsd:enumeration value="Exemplar candidate work"/>
              <xsd:enumeration value="Lesson activity"/>
              <xsd:enumeration value="Mapping guide"/>
              <xsd:enumeration value="Factsheet"/>
              <xsd:enumeration value="PAG resource"/>
              <xsd:enumeration value="Practice paper"/>
              <xsd:enumeration value="Progress tracker"/>
              <xsd:enumeration value="Quiz"/>
              <xsd:enumeration value="SAM"/>
              <xsd:enumeration value="Skills guide"/>
              <xsd:enumeration value="Scheme of work"/>
              <xsd:enumeration value="Specification"/>
              <xsd:enumeration value="Teacher delivery pack"/>
              <xsd:enumeration value="Topic pack"/>
              <xsd:enumeration value="Video"/>
              <xsd:enumeration value="Working document"/>
              <xsd:enumeration value="Switching guide"/>
              <xsd:enumeration value="Delivery plan"/>
              <xsd:enumeration value="Curriculum planner"/>
              <xsd:enumeration value="Standard guide"/>
              <xsd:enumeration value="Candidate style work"/>
            </xsd:restriction>
          </xsd:simpleType>
        </xsd:union>
      </xsd:simpleType>
    </xsd:element>
    <xsd:element name="Documenttype" ma:index="13" ma:displayName="Document type" ma:format="Dropdown" ma:internalName="Documenttype">
      <xsd:simpleType>
        <xsd:restriction base="dms:Choice">
          <xsd:enumeration value="Indesign"/>
          <xsd:enumeration value="Content"/>
          <xsd:enumeration value="Cover"/>
          <xsd:enumeration value="Published"/>
          <xsd:enumeration value="Image"/>
          <xsd:enumeration value="Question paper"/>
          <xsd:enumeration value="Commission"/>
          <xsd:enumeration value="Working document"/>
          <xsd:enumeration value="Specification"/>
          <xsd:enumeration value="Copyright Licence"/>
          <xsd:enumeration value="Assessment grid"/>
          <xsd:enumeration value="SpecOverTimeCoverage"/>
          <xsd:enumeration value="BluePrint"/>
        </xsd:restriction>
      </xsd:simpleType>
    </xsd:element>
    <xsd:element name="PowerAppID" ma:index="14" nillable="true" ma:displayName="Power App ID" ma:decimals="0" ma:format="Dropdown" ma:internalName="PowerAppID" ma:percentage="FALSE">
      <xsd:simpleType>
        <xsd:restriction base="dms:Number"/>
      </xsd:simpleType>
    </xsd:element>
    <xsd:element name="Productionmanager" ma:index="15" nillable="true" ma:displayName="Production manager" ma:format="Dropdown" ma:list="UserInfo" ma:SharePointGroup="0" ma:internalName="Productionmanag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reativeNotes" ma:index="16" nillable="true" ma:displayName="Creative Notes" ma:format="Dropdown" ma:internalName="CreativeNotes">
      <xsd:simpleType>
        <xsd:restriction base="dms:Note">
          <xsd:maxLength value="255"/>
        </xsd:restrictio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a7882c5b-1fc0-4c64-8edd-3b527906c473" ma:termSetId="09814cd3-568e-fe90-9814-8d621ff8fb84" ma:anchorId="fba54fb3-c3e1-fe81-a776-ca4b69148c4d" ma:open="true" ma:isKeyword="false">
      <xsd:complexType>
        <xsd:sequence>
          <xsd:element ref="pc:Terms" minOccurs="0" maxOccurs="1"/>
        </xsd:sequence>
      </xsd:complexType>
    </xsd:element>
    <xsd:element name="MediaServiceMetadata" ma:index="20" nillable="true" ma:displayName="MediaServiceMetadata" ma:hidden="true" ma:internalName="MediaServiceMetadata" ma:readOnly="true">
      <xsd:simpleType>
        <xsd:restriction base="dms:Note"/>
      </xsd:simpleType>
    </xsd:element>
    <xsd:element name="MediaServiceFastMetadata" ma:index="21" nillable="true" ma:displayName="MediaServiceFastMetadata" ma:hidden="true" ma:internalName="MediaServiceFastMetadata" ma:readOnly="true">
      <xsd:simpleType>
        <xsd:restriction base="dms:Note"/>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DateTaken" ma:index="24" nillable="true" ma:displayName="MediaServiceDateTaken" ma:hidden="true" ma:indexed="true" ma:internalName="MediaServiceDateTaken" ma:readOnly="true">
      <xsd:simpleType>
        <xsd:restriction base="dms:Text"/>
      </xsd:simpleType>
    </xsd:element>
    <xsd:element name="MediaServiceGenerationTime" ma:index="25" nillable="true" ma:displayName="MediaServiceGenerationTime" ma:hidden="true" ma:internalName="MediaServiceGenerationTime" ma:readOnly="true">
      <xsd:simpleType>
        <xsd:restriction base="dms:Text"/>
      </xsd:simpleType>
    </xsd:element>
    <xsd:element name="MediaServiceEventHashCode" ma:index="26" nillable="true" ma:displayName="MediaServiceEventHashCode" ma:hidden="true" ma:internalName="MediaServiceEventHashCode"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MediaServiceOCR" ma:index="2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64829b1-ed52-45e5-9012-b69bfe77c40c"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bb1e02dd-7817-4a51-aae4-035ca7d4f282}" ma:internalName="TaxCatchAll" ma:showField="CatchAllData" ma:web="a64829b1-ed52-45e5-9012-b69bfe77c40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axOccurs="1" ma:index="9" ma:displayName="Subject"/>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64829b1-ed52-45e5-9012-b69bfe77c40c" xsi:nil="true"/>
    <lcf76f155ced4ddcb4097134ff3c332f xmlns="79c91aa1-0e18-4b13-a9b2-8fd5027acf9d">
      <Terms xmlns="http://schemas.microsoft.com/office/infopath/2007/PartnerControls"/>
    </lcf76f155ced4ddcb4097134ff3c332f>
    <Component xmlns="79c91aa1-0e18-4b13-a9b2-8fd5027acf9d">N/A</Component>
    <Documenttype xmlns="79c91aa1-0e18-4b13-a9b2-8fd5027acf9d">Content</Documenttype>
    <CreativeNotes xmlns="79c91aa1-0e18-4b13-a9b2-8fd5027acf9d" xsi:nil="true"/>
    <Series xmlns="79c91aa1-0e18-4b13-a9b2-8fd5027acf9d">N/A</Series>
    <PowerAppID xmlns="79c91aa1-0e18-4b13-a9b2-8fd5027acf9d">2382</PowerAppID>
    <Resourcetype xmlns="79c91aa1-0e18-4b13-a9b2-8fd5027acf9d">Lesson activity</Resourcetype>
    <Productionmanager xmlns="79c91aa1-0e18-4b13-a9b2-8fd5027acf9d">
      <UserInfo>
        <DisplayName>Carla Thom</DisplayName>
        <AccountId>431</AccountId>
        <AccountType/>
      </UserInfo>
    </Productionmanager>
    <Qualification xmlns="79c91aa1-0e18-4b13-a9b2-8fd5027acf9d">Cambridge Nationals</Qualification>
  </documentManagement>
</p:properties>
</file>

<file path=customXml/itemProps1.xml><?xml version="1.0" encoding="utf-8"?>
<ds:datastoreItem xmlns:ds="http://schemas.openxmlformats.org/officeDocument/2006/customXml" ds:itemID="{FE187D66-77B3-448B-A819-7A3F1A44532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c91aa1-0e18-4b13-a9b2-8fd5027acf9d"/>
    <ds:schemaRef ds:uri="a64829b1-ed52-45e5-9012-b69bfe77c4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8B34F4C-FCC5-4C7B-9E24-6A558DFC4B4C}">
  <ds:schemaRefs>
    <ds:schemaRef ds:uri="http://schemas.microsoft.com/sharepoint/v3/contenttype/forms"/>
  </ds:schemaRefs>
</ds:datastoreItem>
</file>

<file path=customXml/itemProps3.xml><?xml version="1.0" encoding="utf-8"?>
<ds:datastoreItem xmlns:ds="http://schemas.openxmlformats.org/officeDocument/2006/customXml" ds:itemID="{7DD6844C-A67A-418A-BD5F-706339D2D15B}">
  <ds:schemaRef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79c91aa1-0e18-4b13-a9b2-8fd5027acf9d"/>
    <ds:schemaRef ds:uri="http://purl.org/dc/terms/"/>
    <ds:schemaRef ds:uri="a64829b1-ed52-45e5-9012-b69bfe77c40c"/>
    <ds:schemaRef ds:uri="http://www.w3.org/XML/1998/namespace"/>
  </ds:schemaRefs>
</ds:datastoreItem>
</file>

<file path=docMetadata/LabelInfo.xml><?xml version="1.0" encoding="utf-8"?>
<clbl:labelList xmlns:clbl="http://schemas.microsoft.com/office/2020/mipLabelMetadata">
  <clbl:label id="{75d6cc78-71b9-42e6-aa2a-b9889a0f080f}" enabled="0" method="" siteId="{75d6cc78-71b9-42e6-aa2a-b9889a0f080f}" removed="1"/>
</clbl:labelList>
</file>

<file path=docProps/app.xml><?xml version="1.0" encoding="utf-8"?>
<Properties xmlns="http://schemas.openxmlformats.org/officeDocument/2006/extended-properties" xmlns:vt="http://schemas.openxmlformats.org/officeDocument/2006/docPropsVTypes">
  <TotalTime>59</TotalTime>
  <Words>1269</Words>
  <Application>Microsoft Office PowerPoint</Application>
  <PresentationFormat>Widescreen</PresentationFormat>
  <Paragraphs>110</Paragraphs>
  <Slides>8</Slides>
  <Notes>7</Notes>
  <HiddenSlides>1</HiddenSlides>
  <MMClips>2</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8</vt:i4>
      </vt:variant>
    </vt:vector>
  </HeadingPairs>
  <TitlesOfParts>
    <vt:vector size="15" baseType="lpstr">
      <vt:lpstr>Arial</vt:lpstr>
      <vt:lpstr>Arial Black</vt:lpstr>
      <vt:lpstr>Calibri</vt:lpstr>
      <vt:lpstr>Calibri Light</vt:lpstr>
      <vt:lpstr>Symbol</vt:lpstr>
      <vt:lpstr>Office Theme</vt:lpstr>
      <vt:lpstr>1_Office Theme</vt:lpstr>
      <vt:lpstr>PowerPoint Presentation</vt:lpstr>
      <vt:lpstr>The linear economy</vt:lpstr>
      <vt:lpstr>Life cycle analysis</vt:lpstr>
      <vt:lpstr>Recycling gold from electronic waste</vt:lpstr>
      <vt:lpstr>The circular economy</vt:lpstr>
      <vt:lpstr>The three Rs</vt:lpstr>
      <vt:lpstr>Rethinking Progress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Sustainability In Business</dc:subject>
  <dc:creator>Patrick Gordon</dc:creator>
  <cp:lastModifiedBy>Chris Johnston</cp:lastModifiedBy>
  <cp:revision>8</cp:revision>
  <cp:lastPrinted>2024-11-13T09:18:39Z</cp:lastPrinted>
  <dcterms:created xsi:type="dcterms:W3CDTF">2023-03-10T15:21:35Z</dcterms:created>
  <dcterms:modified xsi:type="dcterms:W3CDTF">2025-05-08T08:41:41Z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0x010100E45DB3D743B9AF48B59DCB9DD80B9C4F</vt:lpwstr>
  </property>
  <property fmtid="{D5CDD505-2E9C-101B-9397-08002B2CF9AE}" pid="3" name="MediaServiceImageTags">
    <vt:lpwstr/>
  </property>
  <property fmtid="{D5CDD505-2E9C-101B-9397-08002B2CF9AE}" pid="4" name="Document Category">
    <vt:lpwstr/>
  </property>
  <property fmtid="{D5CDD505-2E9C-101B-9397-08002B2CF9AE}" pid="5" name="TaxKeyword">
    <vt:lpwstr/>
  </property>
  <property fmtid="{D5CDD505-2E9C-101B-9397-08002B2CF9AE}" pid="6" name="WWF_Department">
    <vt:lpwstr/>
  </property>
  <property fmtid="{D5CDD505-2E9C-101B-9397-08002B2CF9AE}" pid="7" name="WWF_Document_Type">
    <vt:lpwstr/>
  </property>
  <property fmtid="{D5CDD505-2E9C-101B-9397-08002B2CF9AE}" pid="8" name="WWF_Project_Code">
    <vt:lpwstr/>
  </property>
  <property fmtid="{D5CDD505-2E9C-101B-9397-08002B2CF9AE}" pid="9" name="WWF_Office">
    <vt:lpwstr/>
  </property>
  <property fmtid="{D5CDD505-2E9C-101B-9397-08002B2CF9AE}" pid="10" name="WWF_Document_Status">
    <vt:lpwstr/>
  </property>
  <property fmtid="{D5CDD505-2E9C-101B-9397-08002B2CF9AE}" pid="11" name="WWF_Sensitivity">
    <vt:lpwstr/>
  </property>
  <property fmtid="{D5CDD505-2E9C-101B-9397-08002B2CF9AE}" pid="12" name="Staff Category">
    <vt:lpwstr/>
  </property>
  <property fmtid="{D5CDD505-2E9C-101B-9397-08002B2CF9AE}" pid="13" name="WWF_Goal">
    <vt:lpwstr/>
  </property>
  <property fmtid="{D5CDD505-2E9C-101B-9397-08002B2CF9AE}" pid="14" name="ArticulateGUID">
    <vt:lpwstr>74DF6CB1-13FE-43CA-905B-B4C3C3D56950</vt:lpwstr>
  </property>
  <property fmtid="{D5CDD505-2E9C-101B-9397-08002B2CF9AE}" pid="15" name="ArticulatePath">
    <vt:lpwstr>https://cambridgeorg.sharepoint.com/sites/ResourcesContent/20242025 standard resources/Sustainability taster session 5 resource -  linear vs circular economy</vt:lpwstr>
  </property>
</Properties>
</file>