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894" r:id="rId5"/>
    <p:sldId id="875" r:id="rId6"/>
    <p:sldId id="573" r:id="rId7"/>
    <p:sldId id="888" r:id="rId8"/>
    <p:sldId id="891" r:id="rId9"/>
    <p:sldId id="892" r:id="rId10"/>
    <p:sldId id="895" r:id="rId11"/>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096E63-AFE6-4C11-C1BB-2C72E23CE9E4}" name="Adrian Murray" initials="AM" userId="S::Adrian.Murray@ocr.org.uk::f7fa9503-6574-49b6-b3aa-52000a3c0337" providerId="AD"/>
  <p188:author id="{3F248EDB-9BF1-0A2A-7EB3-3C2CC27C3C28}" name="Carla Thom" initials="CT" userId="S::carla.thom@cambridge.org::34964b63-b37d-49a5-998f-9989df0f7e2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7D5ED"/>
    <a:srgbClr val="5B9BD5"/>
    <a:srgbClr val="505FAA"/>
    <a:srgbClr val="73BE50"/>
    <a:srgbClr val="00B9AF"/>
    <a:srgbClr val="008BA6"/>
    <a:srgbClr val="518BA6"/>
    <a:srgbClr val="79B9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00F0D9-856E-4532-A252-08239E5FA974}" v="1" dt="2025-05-08T08:41:05.4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236" autoAdjust="0"/>
  </p:normalViewPr>
  <p:slideViewPr>
    <p:cSldViewPr snapToGrid="0">
      <p:cViewPr varScale="1">
        <p:scale>
          <a:sx n="75" d="100"/>
          <a:sy n="75" d="100"/>
        </p:scale>
        <p:origin x="183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rgina Green" userId="92c96eb8-c9d9-4d6c-a6ae-5192a3d83b1e" providerId="ADAL" clId="{036E8F22-D865-4694-9068-2C12A3C1C576}"/>
    <pc:docChg chg="custSel addSld modSld sldOrd modMainMaster">
      <pc:chgData name="Georgina Green" userId="92c96eb8-c9d9-4d6c-a6ae-5192a3d83b1e" providerId="ADAL" clId="{036E8F22-D865-4694-9068-2C12A3C1C576}" dt="2025-02-28T12:51:45.065" v="33" actId="729"/>
      <pc:docMkLst>
        <pc:docMk/>
      </pc:docMkLst>
      <pc:sldChg chg="addSp delSp modSp mod modClrScheme modShow chgLayout">
        <pc:chgData name="Georgina Green" userId="92c96eb8-c9d9-4d6c-a6ae-5192a3d83b1e" providerId="ADAL" clId="{036E8F22-D865-4694-9068-2C12A3C1C576}" dt="2025-02-28T12:51:45.065" v="33" actId="729"/>
        <pc:sldMkLst>
          <pc:docMk/>
          <pc:sldMk cId="971177164" sldId="893"/>
        </pc:sldMkLst>
      </pc:sldChg>
      <pc:sldChg chg="addSp delSp modSp new mod ord">
        <pc:chgData name="Georgina Green" userId="92c96eb8-c9d9-4d6c-a6ae-5192a3d83b1e" providerId="ADAL" clId="{036E8F22-D865-4694-9068-2C12A3C1C576}" dt="2025-02-28T12:49:01.581" v="32" actId="1076"/>
        <pc:sldMkLst>
          <pc:docMk/>
          <pc:sldMk cId="1627400274" sldId="894"/>
        </pc:sldMkLst>
        <pc:spChg chg="add mod">
          <ac:chgData name="Georgina Green" userId="92c96eb8-c9d9-4d6c-a6ae-5192a3d83b1e" providerId="ADAL" clId="{036E8F22-D865-4694-9068-2C12A3C1C576}" dt="2025-02-28T12:49:01.581" v="32" actId="1076"/>
          <ac:spMkLst>
            <pc:docMk/>
            <pc:sldMk cId="1627400274" sldId="894"/>
            <ac:spMk id="3" creationId="{3A81D018-3E1B-41D7-0E73-EA7905327D27}"/>
          </ac:spMkLst>
        </pc:spChg>
        <pc:spChg chg="add mod">
          <ac:chgData name="Georgina Green" userId="92c96eb8-c9d9-4d6c-a6ae-5192a3d83b1e" providerId="ADAL" clId="{036E8F22-D865-4694-9068-2C12A3C1C576}" dt="2025-02-28T12:10:58.500" v="15"/>
          <ac:spMkLst>
            <pc:docMk/>
            <pc:sldMk cId="1627400274" sldId="894"/>
            <ac:spMk id="4" creationId="{2819667E-6F8A-6099-0DEF-DE9968C180B7}"/>
          </ac:spMkLst>
        </pc:spChg>
        <pc:spChg chg="add mod">
          <ac:chgData name="Georgina Green" userId="92c96eb8-c9d9-4d6c-a6ae-5192a3d83b1e" providerId="ADAL" clId="{036E8F22-D865-4694-9068-2C12A3C1C576}" dt="2025-02-28T12:10:58.500" v="15"/>
          <ac:spMkLst>
            <pc:docMk/>
            <pc:sldMk cId="1627400274" sldId="894"/>
            <ac:spMk id="5" creationId="{E885B27D-0BB6-4B30-D4BF-ACF4604DF4BC}"/>
          </ac:spMkLst>
        </pc:spChg>
      </pc:sldChg>
      <pc:sldMasterChg chg="modSldLayout">
        <pc:chgData name="Georgina Green" userId="92c96eb8-c9d9-4d6c-a6ae-5192a3d83b1e" providerId="ADAL" clId="{036E8F22-D865-4694-9068-2C12A3C1C576}" dt="2025-02-28T12:09:56.012" v="5"/>
        <pc:sldMasterMkLst>
          <pc:docMk/>
          <pc:sldMasterMk cId="3150941094" sldId="2147483648"/>
        </pc:sldMasterMkLst>
        <pc:sldLayoutChg chg="addSp delSp modSp mod">
          <pc:chgData name="Georgina Green" userId="92c96eb8-c9d9-4d6c-a6ae-5192a3d83b1e" providerId="ADAL" clId="{036E8F22-D865-4694-9068-2C12A3C1C576}" dt="2025-02-28T12:09:56.012" v="5"/>
          <pc:sldLayoutMkLst>
            <pc:docMk/>
            <pc:sldMasterMk cId="3150941094" sldId="2147483648"/>
            <pc:sldLayoutMk cId="55941566" sldId="2147483650"/>
          </pc:sldLayoutMkLst>
          <pc:spChg chg="add mod">
            <ac:chgData name="Georgina Green" userId="92c96eb8-c9d9-4d6c-a6ae-5192a3d83b1e" providerId="ADAL" clId="{036E8F22-D865-4694-9068-2C12A3C1C576}" dt="2025-02-28T12:09:56.012" v="5"/>
            <ac:spMkLst>
              <pc:docMk/>
              <pc:sldMasterMk cId="3150941094" sldId="2147483648"/>
              <pc:sldLayoutMk cId="55941566" sldId="2147483650"/>
              <ac:spMk id="7" creationId="{15E0C170-BC56-5C59-45E3-C7699F100929}"/>
            </ac:spMkLst>
          </pc:spChg>
          <pc:spChg chg="add mod">
            <ac:chgData name="Georgina Green" userId="92c96eb8-c9d9-4d6c-a6ae-5192a3d83b1e" providerId="ADAL" clId="{036E8F22-D865-4694-9068-2C12A3C1C576}" dt="2025-02-28T12:09:56.012" v="5"/>
            <ac:spMkLst>
              <pc:docMk/>
              <pc:sldMasterMk cId="3150941094" sldId="2147483648"/>
              <pc:sldLayoutMk cId="55941566" sldId="2147483650"/>
              <ac:spMk id="8" creationId="{ED142A26-572F-2B76-B8CE-3FCA2A8A9D46}"/>
            </ac:spMkLst>
          </pc:spChg>
          <pc:spChg chg="add mod">
            <ac:chgData name="Georgina Green" userId="92c96eb8-c9d9-4d6c-a6ae-5192a3d83b1e" providerId="ADAL" clId="{036E8F22-D865-4694-9068-2C12A3C1C576}" dt="2025-02-28T12:09:56.012" v="5"/>
            <ac:spMkLst>
              <pc:docMk/>
              <pc:sldMasterMk cId="3150941094" sldId="2147483648"/>
              <pc:sldLayoutMk cId="55941566" sldId="2147483650"/>
              <ac:spMk id="11" creationId="{F46D0386-019A-8726-81B0-8730A77DE853}"/>
            </ac:spMkLst>
          </pc:spChg>
          <pc:spChg chg="add mod">
            <ac:chgData name="Georgina Green" userId="92c96eb8-c9d9-4d6c-a6ae-5192a3d83b1e" providerId="ADAL" clId="{036E8F22-D865-4694-9068-2C12A3C1C576}" dt="2025-02-28T12:09:56.012" v="5"/>
            <ac:spMkLst>
              <pc:docMk/>
              <pc:sldMasterMk cId="3150941094" sldId="2147483648"/>
              <pc:sldLayoutMk cId="55941566" sldId="2147483650"/>
              <ac:spMk id="12" creationId="{D914337E-0925-B733-338C-258A2AF98C5A}"/>
            </ac:spMkLst>
          </pc:spChg>
          <pc:picChg chg="add mod">
            <ac:chgData name="Georgina Green" userId="92c96eb8-c9d9-4d6c-a6ae-5192a3d83b1e" providerId="ADAL" clId="{036E8F22-D865-4694-9068-2C12A3C1C576}" dt="2025-02-28T12:09:56.012" v="5"/>
            <ac:picMkLst>
              <pc:docMk/>
              <pc:sldMasterMk cId="3150941094" sldId="2147483648"/>
              <pc:sldLayoutMk cId="55941566" sldId="2147483650"/>
              <ac:picMk id="9" creationId="{701FF484-1E9F-0121-73AF-3A40AE3B2E61}"/>
            </ac:picMkLst>
          </pc:picChg>
          <pc:picChg chg="add mod">
            <ac:chgData name="Georgina Green" userId="92c96eb8-c9d9-4d6c-a6ae-5192a3d83b1e" providerId="ADAL" clId="{036E8F22-D865-4694-9068-2C12A3C1C576}" dt="2025-02-28T12:09:56.012" v="5"/>
            <ac:picMkLst>
              <pc:docMk/>
              <pc:sldMasterMk cId="3150941094" sldId="2147483648"/>
              <pc:sldLayoutMk cId="55941566" sldId="2147483650"/>
              <ac:picMk id="10" creationId="{0D736F93-EE1A-72D3-98E9-892CB1007A6B}"/>
            </ac:picMkLst>
          </pc:picChg>
        </pc:sldLayoutChg>
      </pc:sldMasterChg>
    </pc:docChg>
  </pc:docChgLst>
  <pc:docChgLst>
    <pc:chgData name="Adrian Murray" userId="f7fa9503-6574-49b6-b3aa-52000a3c0337" providerId="ADAL" clId="{4C5B7547-CF42-4164-87A6-0A0D443271C0}"/>
    <pc:docChg chg="custSel modSld">
      <pc:chgData name="Adrian Murray" userId="f7fa9503-6574-49b6-b3aa-52000a3c0337" providerId="ADAL" clId="{4C5B7547-CF42-4164-87A6-0A0D443271C0}" dt="2025-02-10T17:45:40.983" v="408" actId="20577"/>
      <pc:docMkLst>
        <pc:docMk/>
      </pc:docMkLst>
      <pc:sldChg chg="modSp mod modNotesTx">
        <pc:chgData name="Adrian Murray" userId="f7fa9503-6574-49b6-b3aa-52000a3c0337" providerId="ADAL" clId="{4C5B7547-CF42-4164-87A6-0A0D443271C0}" dt="2025-02-10T17:41:41.747" v="362" actId="20577"/>
        <pc:sldMkLst>
          <pc:docMk/>
          <pc:sldMk cId="3705429050" sldId="573"/>
        </pc:sldMkLst>
        <pc:picChg chg="mod">
          <ac:chgData name="Adrian Murray" userId="f7fa9503-6574-49b6-b3aa-52000a3c0337" providerId="ADAL" clId="{4C5B7547-CF42-4164-87A6-0A0D443271C0}" dt="2025-02-10T17:22:59.969" v="155" actId="1076"/>
          <ac:picMkLst>
            <pc:docMk/>
            <pc:sldMk cId="3705429050" sldId="573"/>
            <ac:picMk id="3" creationId="{0A7BDF8D-6C3B-4735-B64D-2D218287D7AF}"/>
          </ac:picMkLst>
        </pc:picChg>
      </pc:sldChg>
      <pc:sldChg chg="modNotesTx">
        <pc:chgData name="Adrian Murray" userId="f7fa9503-6574-49b6-b3aa-52000a3c0337" providerId="ADAL" clId="{4C5B7547-CF42-4164-87A6-0A0D443271C0}" dt="2025-02-10T17:38:58.508" v="210" actId="113"/>
        <pc:sldMkLst>
          <pc:docMk/>
          <pc:sldMk cId="3986743505" sldId="875"/>
        </pc:sldMkLst>
      </pc:sldChg>
      <pc:sldChg chg="modAnim modNotesTx">
        <pc:chgData name="Adrian Murray" userId="f7fa9503-6574-49b6-b3aa-52000a3c0337" providerId="ADAL" clId="{4C5B7547-CF42-4164-87A6-0A0D443271C0}" dt="2025-02-10T17:45:24.832" v="398" actId="20577"/>
        <pc:sldMkLst>
          <pc:docMk/>
          <pc:sldMk cId="268110676" sldId="888"/>
        </pc:sldMkLst>
      </pc:sldChg>
      <pc:sldChg chg="modSp mod modAnim modNotesTx">
        <pc:chgData name="Adrian Murray" userId="f7fa9503-6574-49b6-b3aa-52000a3c0337" providerId="ADAL" clId="{4C5B7547-CF42-4164-87A6-0A0D443271C0}" dt="2025-02-10T17:45:40.983" v="408" actId="20577"/>
        <pc:sldMkLst>
          <pc:docMk/>
          <pc:sldMk cId="3941083102" sldId="891"/>
        </pc:sldMkLst>
        <pc:grpChg chg="mod">
          <ac:chgData name="Adrian Murray" userId="f7fa9503-6574-49b6-b3aa-52000a3c0337" providerId="ADAL" clId="{4C5B7547-CF42-4164-87A6-0A0D443271C0}" dt="2025-02-10T17:24:55.736" v="161" actId="1076"/>
          <ac:grpSpMkLst>
            <pc:docMk/>
            <pc:sldMk cId="3941083102" sldId="891"/>
            <ac:grpSpMk id="13" creationId="{15F96863-E3CE-7650-EA5A-5F021D772A86}"/>
          </ac:grpSpMkLst>
        </pc:grpChg>
        <pc:grpChg chg="mod">
          <ac:chgData name="Adrian Murray" userId="f7fa9503-6574-49b6-b3aa-52000a3c0337" providerId="ADAL" clId="{4C5B7547-CF42-4164-87A6-0A0D443271C0}" dt="2025-02-10T17:25:38.761" v="166" actId="1037"/>
          <ac:grpSpMkLst>
            <pc:docMk/>
            <pc:sldMk cId="3941083102" sldId="891"/>
            <ac:grpSpMk id="16" creationId="{A2606A33-68ED-E1FF-A9A9-7EB8466C7813}"/>
          </ac:grpSpMkLst>
        </pc:grpChg>
        <pc:grpChg chg="mod">
          <ac:chgData name="Adrian Murray" userId="f7fa9503-6574-49b6-b3aa-52000a3c0337" providerId="ADAL" clId="{4C5B7547-CF42-4164-87A6-0A0D443271C0}" dt="2025-02-10T17:25:49.826" v="167" actId="1076"/>
          <ac:grpSpMkLst>
            <pc:docMk/>
            <pc:sldMk cId="3941083102" sldId="891"/>
            <ac:grpSpMk id="19" creationId="{330279C0-F064-99CB-A737-2A1B6890A57B}"/>
          </ac:grpSpMkLst>
        </pc:grpChg>
        <pc:grpChg chg="mod">
          <ac:chgData name="Adrian Murray" userId="f7fa9503-6574-49b6-b3aa-52000a3c0337" providerId="ADAL" clId="{4C5B7547-CF42-4164-87A6-0A0D443271C0}" dt="2025-02-10T17:26:04.331" v="170" actId="465"/>
          <ac:grpSpMkLst>
            <pc:docMk/>
            <pc:sldMk cId="3941083102" sldId="891"/>
            <ac:grpSpMk id="22" creationId="{15A8ECCD-0367-0606-FDE5-35639B6B22C8}"/>
          </ac:grpSpMkLst>
        </pc:grpChg>
        <pc:picChg chg="ord">
          <ac:chgData name="Adrian Murray" userId="f7fa9503-6574-49b6-b3aa-52000a3c0337" providerId="ADAL" clId="{4C5B7547-CF42-4164-87A6-0A0D443271C0}" dt="2025-02-10T17:25:24.159" v="162" actId="13244"/>
          <ac:picMkLst>
            <pc:docMk/>
            <pc:sldMk cId="3941083102" sldId="891"/>
            <ac:picMk id="7" creationId="{CD4CBC75-306C-BD26-D8B7-91B57D43355C}"/>
          </ac:picMkLst>
        </pc:picChg>
      </pc:sldChg>
      <pc:sldChg chg="modSp mod modNotesTx">
        <pc:chgData name="Adrian Murray" userId="f7fa9503-6574-49b6-b3aa-52000a3c0337" providerId="ADAL" clId="{4C5B7547-CF42-4164-87A6-0A0D443271C0}" dt="2025-02-10T17:37:34.714" v="173" actId="1076"/>
        <pc:sldMkLst>
          <pc:docMk/>
          <pc:sldMk cId="2316164294" sldId="892"/>
        </pc:sldMkLst>
        <pc:spChg chg="mod">
          <ac:chgData name="Adrian Murray" userId="f7fa9503-6574-49b6-b3aa-52000a3c0337" providerId="ADAL" clId="{4C5B7547-CF42-4164-87A6-0A0D443271C0}" dt="2025-02-10T17:37:34.714" v="173" actId="1076"/>
          <ac:spMkLst>
            <pc:docMk/>
            <pc:sldMk cId="2316164294" sldId="892"/>
            <ac:spMk id="25" creationId="{0CE467BE-1B8A-C3AB-AC2F-C64B01119F9A}"/>
          </ac:spMkLst>
        </pc:spChg>
        <pc:spChg chg="mod">
          <ac:chgData name="Adrian Murray" userId="f7fa9503-6574-49b6-b3aa-52000a3c0337" providerId="ADAL" clId="{4C5B7547-CF42-4164-87A6-0A0D443271C0}" dt="2025-02-10T17:37:18.465" v="171" actId="1076"/>
          <ac:spMkLst>
            <pc:docMk/>
            <pc:sldMk cId="2316164294" sldId="892"/>
            <ac:spMk id="28" creationId="{9861E01E-160B-F85E-D1CB-9287AFC3E81D}"/>
          </ac:spMkLst>
        </pc:spChg>
        <pc:spChg chg="mod">
          <ac:chgData name="Adrian Murray" userId="f7fa9503-6574-49b6-b3aa-52000a3c0337" providerId="ADAL" clId="{4C5B7547-CF42-4164-87A6-0A0D443271C0}" dt="2025-02-10T17:37:24.504" v="172" actId="1076"/>
          <ac:spMkLst>
            <pc:docMk/>
            <pc:sldMk cId="2316164294" sldId="892"/>
            <ac:spMk id="31" creationId="{30C0E952-C950-812F-6876-E937A2B0E897}"/>
          </ac:spMkLst>
        </pc:spChg>
      </pc:sldChg>
    </pc:docChg>
  </pc:docChgLst>
  <pc:docChgLst>
    <pc:chgData name="Carla Thom" userId="34964b63-b37d-49a5-998f-9989df0f7e2a" providerId="ADAL" clId="{DF76F9D9-2BD8-47E4-9D77-A4BFDB305C0E}"/>
    <pc:docChg chg="undo custSel addSld modSld">
      <pc:chgData name="Carla Thom" userId="34964b63-b37d-49a5-998f-9989df0f7e2a" providerId="ADAL" clId="{DF76F9D9-2BD8-47E4-9D77-A4BFDB305C0E}" dt="2025-02-27T22:36:52.243" v="49"/>
      <pc:docMkLst>
        <pc:docMk/>
      </pc:docMkLst>
      <pc:sldChg chg="modNotesTx">
        <pc:chgData name="Carla Thom" userId="34964b63-b37d-49a5-998f-9989df0f7e2a" providerId="ADAL" clId="{DF76F9D9-2BD8-47E4-9D77-A4BFDB305C0E}" dt="2025-02-27T22:10:09.007" v="33" actId="20577"/>
        <pc:sldMkLst>
          <pc:docMk/>
          <pc:sldMk cId="3705429050" sldId="573"/>
        </pc:sldMkLst>
      </pc:sldChg>
      <pc:sldChg chg="modNotesTx">
        <pc:chgData name="Carla Thom" userId="34964b63-b37d-49a5-998f-9989df0f7e2a" providerId="ADAL" clId="{DF76F9D9-2BD8-47E4-9D77-A4BFDB305C0E}" dt="2025-02-27T22:10:42.773" v="37" actId="20577"/>
        <pc:sldMkLst>
          <pc:docMk/>
          <pc:sldMk cId="268110676" sldId="888"/>
        </pc:sldMkLst>
      </pc:sldChg>
      <pc:sldChg chg="modNotesTx">
        <pc:chgData name="Carla Thom" userId="34964b63-b37d-49a5-998f-9989df0f7e2a" providerId="ADAL" clId="{DF76F9D9-2BD8-47E4-9D77-A4BFDB305C0E}" dt="2025-02-27T22:11:41.364" v="45" actId="5793"/>
        <pc:sldMkLst>
          <pc:docMk/>
          <pc:sldMk cId="3941083102" sldId="891"/>
        </pc:sldMkLst>
      </pc:sldChg>
      <pc:sldChg chg="modNotesTx">
        <pc:chgData name="Carla Thom" userId="34964b63-b37d-49a5-998f-9989df0f7e2a" providerId="ADAL" clId="{DF76F9D9-2BD8-47E4-9D77-A4BFDB305C0E}" dt="2025-02-27T22:21:41.369" v="48" actId="5793"/>
        <pc:sldMkLst>
          <pc:docMk/>
          <pc:sldMk cId="2316164294" sldId="892"/>
        </pc:sldMkLst>
      </pc:sldChg>
      <pc:sldChg chg="add">
        <pc:chgData name="Carla Thom" userId="34964b63-b37d-49a5-998f-9989df0f7e2a" providerId="ADAL" clId="{DF76F9D9-2BD8-47E4-9D77-A4BFDB305C0E}" dt="2025-02-27T22:36:52.243" v="49"/>
        <pc:sldMkLst>
          <pc:docMk/>
          <pc:sldMk cId="971177164" sldId="893"/>
        </pc:sldMkLst>
      </pc:sldChg>
    </pc:docChg>
  </pc:docChgLst>
  <pc:docChgLst>
    <pc:chgData name="Chris Johnston" userId="a46b5ea7-e856-43bb-8c15-5d483591c0bf" providerId="ADAL" clId="{4400F0D9-856E-4532-A252-08239E5FA974}"/>
    <pc:docChg chg="addSld delSld modSld">
      <pc:chgData name="Chris Johnston" userId="a46b5ea7-e856-43bb-8c15-5d483591c0bf" providerId="ADAL" clId="{4400F0D9-856E-4532-A252-08239E5FA974}" dt="2025-05-08T08:41:05.444" v="1"/>
      <pc:docMkLst>
        <pc:docMk/>
      </pc:docMkLst>
      <pc:sldChg chg="del">
        <pc:chgData name="Chris Johnston" userId="a46b5ea7-e856-43bb-8c15-5d483591c0bf" providerId="ADAL" clId="{4400F0D9-856E-4532-A252-08239E5FA974}" dt="2025-05-08T08:41:03.213" v="0" actId="47"/>
        <pc:sldMkLst>
          <pc:docMk/>
          <pc:sldMk cId="971177164" sldId="893"/>
        </pc:sldMkLst>
      </pc:sldChg>
      <pc:sldChg chg="add">
        <pc:chgData name="Chris Johnston" userId="a46b5ea7-e856-43bb-8c15-5d483591c0bf" providerId="ADAL" clId="{4400F0D9-856E-4532-A252-08239E5FA974}" dt="2025-05-08T08:41:05.444" v="1"/>
        <pc:sldMkLst>
          <pc:docMk/>
          <pc:sldMk cId="971177164" sldId="895"/>
        </pc:sldMkLst>
      </pc:sldChg>
    </pc:docChg>
  </pc:docChgLst>
  <pc:docChgLst>
    <pc:chgData name="Chris Johnston" userId="a46b5ea7-e856-43bb-8c15-5d483591c0bf" providerId="ADAL" clId="{DF83FD21-4595-42C1-A2E8-BA4DFAC0C0B1}"/>
    <pc:docChg chg="undo custSel modSld">
      <pc:chgData name="Chris Johnston" userId="a46b5ea7-e856-43bb-8c15-5d483591c0bf" providerId="ADAL" clId="{DF83FD21-4595-42C1-A2E8-BA4DFAC0C0B1}" dt="2025-03-31T14:36:11.375" v="149" actId="1038"/>
      <pc:docMkLst>
        <pc:docMk/>
      </pc:docMkLst>
      <pc:sldChg chg="modSp mod modClrScheme chgLayout">
        <pc:chgData name="Chris Johnston" userId="a46b5ea7-e856-43bb-8c15-5d483591c0bf" providerId="ADAL" clId="{DF83FD21-4595-42C1-A2E8-BA4DFAC0C0B1}" dt="2025-03-31T14:35:11.966" v="121" actId="1038"/>
        <pc:sldMkLst>
          <pc:docMk/>
          <pc:sldMk cId="3986743505" sldId="875"/>
        </pc:sldMkLst>
        <pc:spChg chg="mod ord">
          <ac:chgData name="Chris Johnston" userId="a46b5ea7-e856-43bb-8c15-5d483591c0bf" providerId="ADAL" clId="{DF83FD21-4595-42C1-A2E8-BA4DFAC0C0B1}" dt="2025-03-31T14:35:11.966" v="121" actId="1038"/>
          <ac:spMkLst>
            <pc:docMk/>
            <pc:sldMk cId="3986743505" sldId="875"/>
            <ac:spMk id="21" creationId="{35974054-57BD-E9B8-B9D0-5A3FE08F38D2}"/>
          </ac:spMkLst>
        </pc:spChg>
        <pc:picChg chg="mod">
          <ac:chgData name="Chris Johnston" userId="a46b5ea7-e856-43bb-8c15-5d483591c0bf" providerId="ADAL" clId="{DF83FD21-4595-42C1-A2E8-BA4DFAC0C0B1}" dt="2025-03-31T14:34:49.417" v="94" actId="1038"/>
          <ac:picMkLst>
            <pc:docMk/>
            <pc:sldMk cId="3986743505" sldId="875"/>
            <ac:picMk id="35" creationId="{2263E4B8-858E-29ED-DCEF-A355B1B1E90C}"/>
          </ac:picMkLst>
        </pc:picChg>
      </pc:sldChg>
      <pc:sldChg chg="modSp mod modClrScheme chgLayout">
        <pc:chgData name="Chris Johnston" userId="a46b5ea7-e856-43bb-8c15-5d483591c0bf" providerId="ADAL" clId="{DF83FD21-4595-42C1-A2E8-BA4DFAC0C0B1}" dt="2025-03-31T14:33:47.836" v="88" actId="1038"/>
        <pc:sldMkLst>
          <pc:docMk/>
          <pc:sldMk cId="268110676" sldId="888"/>
        </pc:sldMkLst>
        <pc:spChg chg="mod ord">
          <ac:chgData name="Chris Johnston" userId="a46b5ea7-e856-43bb-8c15-5d483591c0bf" providerId="ADAL" clId="{DF83FD21-4595-42C1-A2E8-BA4DFAC0C0B1}" dt="2025-03-31T14:33:47.836" v="88" actId="1038"/>
          <ac:spMkLst>
            <pc:docMk/>
            <pc:sldMk cId="268110676" sldId="888"/>
            <ac:spMk id="38" creationId="{5422AE9C-8479-0417-E5A6-B6CADF230440}"/>
          </ac:spMkLst>
        </pc:spChg>
      </pc:sldChg>
      <pc:sldChg chg="modSp mod modClrScheme chgLayout">
        <pc:chgData name="Chris Johnston" userId="a46b5ea7-e856-43bb-8c15-5d483591c0bf" providerId="ADAL" clId="{DF83FD21-4595-42C1-A2E8-BA4DFAC0C0B1}" dt="2025-03-31T14:36:11.375" v="149" actId="1038"/>
        <pc:sldMkLst>
          <pc:docMk/>
          <pc:sldMk cId="3941083102" sldId="891"/>
        </pc:sldMkLst>
        <pc:spChg chg="mod ord">
          <ac:chgData name="Chris Johnston" userId="a46b5ea7-e856-43bb-8c15-5d483591c0bf" providerId="ADAL" clId="{DF83FD21-4595-42C1-A2E8-BA4DFAC0C0B1}" dt="2025-03-31T14:33:39.430" v="83" actId="1038"/>
          <ac:spMkLst>
            <pc:docMk/>
            <pc:sldMk cId="3941083102" sldId="891"/>
            <ac:spMk id="38" creationId="{5422AE9C-8479-0417-E5A6-B6CADF230440}"/>
          </ac:spMkLst>
        </pc:spChg>
        <pc:picChg chg="mod">
          <ac:chgData name="Chris Johnston" userId="a46b5ea7-e856-43bb-8c15-5d483591c0bf" providerId="ADAL" clId="{DF83FD21-4595-42C1-A2E8-BA4DFAC0C0B1}" dt="2025-03-31T14:36:11.375" v="149" actId="1038"/>
          <ac:picMkLst>
            <pc:docMk/>
            <pc:sldMk cId="3941083102" sldId="891"/>
            <ac:picMk id="8" creationId="{BAAF7902-2883-5F96-D5D4-B6E27BCE31F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935C3C-27DD-4D90-8FF7-6383B7034324}" type="datetimeFigureOut">
              <a:rPr lang="en-GB" smtClean="0"/>
              <a:t>08/05/2025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4DD1FD-A7EC-4F5E-ADA5-78ED8EEC653D}" type="slidenum">
              <a:rPr lang="en-GB" smtClean="0"/>
              <a:t>‹#›</a:t>
            </a:fld>
            <a:endParaRPr lang="en-GB"/>
          </a:p>
        </p:txBody>
      </p:sp>
    </p:spTree>
    <p:extLst>
      <p:ext uri="{BB962C8B-B14F-4D97-AF65-F5344CB8AC3E}">
        <p14:creationId xmlns:p14="http://schemas.microsoft.com/office/powerpoint/2010/main" val="4232210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embed/YAkIsbrRKWU?start=122&amp;end=313"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 </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working individually, ask students to:</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name a </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business they </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think </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is sustainable</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describe the products/services the business provides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outline what they know about the business and the way it operates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what makes them think the business is sustainable. </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GB" sz="1800" dirty="0">
              <a:solidFill>
                <a:srgbClr val="000000"/>
              </a:solidFill>
              <a:effectLst/>
              <a:latin typeface="Arial" panose="020B0604020202020204" pitchFamily="34" charset="0"/>
              <a:ea typeface="MS Mincho" panose="02020609040205080304" pitchFamily="49" charset="-128"/>
            </a:endParaRPr>
          </a:p>
          <a:p>
            <a:r>
              <a:rPr lang="en-GB" sz="1800" dirty="0">
                <a:solidFill>
                  <a:srgbClr val="000000"/>
                </a:solidFill>
                <a:effectLst/>
                <a:latin typeface="Arial" panose="020B0604020202020204" pitchFamily="34" charset="0"/>
                <a:ea typeface="MS Mincho" panose="02020609040205080304" pitchFamily="49" charset="-128"/>
              </a:rPr>
              <a:t>Responses could be used as the basis of a discussion about sustainable business.</a:t>
            </a:r>
            <a:endParaRPr lang="en-GB" sz="1800" dirty="0">
              <a:cs typeface="Calibri"/>
            </a:endParaRPr>
          </a:p>
        </p:txBody>
      </p:sp>
      <p:sp>
        <p:nvSpPr>
          <p:cNvPr id="4" name="Slide Number Placeholder 3"/>
          <p:cNvSpPr>
            <a:spLocks noGrp="1"/>
          </p:cNvSpPr>
          <p:nvPr>
            <p:ph type="sldNum" sz="quarter" idx="5"/>
          </p:nvPr>
        </p:nvSpPr>
        <p:spPr/>
        <p:txBody>
          <a:bodyPr/>
          <a:lstStyle/>
          <a:p>
            <a:fld id="{534DD1FD-A7EC-4F5E-ADA5-78ED8EEC653D}" type="slidenum">
              <a:rPr lang="en-GB" smtClean="0"/>
              <a:t>2</a:t>
            </a:fld>
            <a:endParaRPr lang="en-GB"/>
          </a:p>
        </p:txBody>
      </p:sp>
    </p:spTree>
    <p:extLst>
      <p:ext uri="{BB962C8B-B14F-4D97-AF65-F5344CB8AC3E}">
        <p14:creationId xmlns:p14="http://schemas.microsoft.com/office/powerpoint/2010/main" val="135356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Aft>
                <a:spcPts val="8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Click to play the video extract from Our Planet: Our Business (3 minutes 11 seconds). (</a:t>
            </a:r>
            <a:r>
              <a:rPr lang="en-GB" sz="1800" u="sng" kern="1200" dirty="0">
                <a:solidFill>
                  <a:srgbClr val="BACCD7"/>
                </a:solidFill>
                <a:effectLst/>
                <a:latin typeface="Calibri" panose="020F0502020204030204" pitchFamily="34" charset="0"/>
                <a:ea typeface="Arial" panose="020B0604020202020204" pitchFamily="34" charset="0"/>
                <a:cs typeface="Calibri" panose="020F0502020204030204" pitchFamily="34" charset="0"/>
                <a:hlinkClick r:id="rId3"/>
              </a:rPr>
              <a:t>https://www.youtube.com/embed/YAkIsbrRKWU?start=122&amp;end=313</a:t>
            </a:r>
            <a:r>
              <a:rPr lang="en-GB" sz="1800" kern="1200" dirty="0">
                <a:solidFill>
                  <a:srgbClr val="000000"/>
                </a:solidFill>
                <a:effectLst/>
                <a:latin typeface="Calibri" panose="020F0502020204030204" pitchFamily="34" charset="0"/>
                <a:ea typeface="+mn-ea"/>
                <a:cs typeface="Calibri" panose="020F0502020204030204" pitchFamily="34" charset="0"/>
              </a:rPr>
              <a:t> </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r>
              <a:rPr lang="en-GB" sz="1800" dirty="0">
                <a:effectLst/>
                <a:latin typeface="Arial" panose="020B0604020202020204" pitchFamily="34" charset="0"/>
                <a:ea typeface="MS Mincho" panose="02020609040205080304" pitchFamily="49" charset="-128"/>
                <a:cs typeface="Arial" panose="020B0604020202020204" pitchFamily="34" charset="0"/>
              </a:rPr>
              <a:t>(Video starts automatically at 02:02. Stop video at 05:13).</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endPar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use the video clip as the basis of a group discussion about which sectors have the biggest impact on the 3 pillars? Think of examples for each.</a:t>
            </a: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Possible answers could include:</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transport i.e., air, land, sea</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agriculture i.e., intensive farming – crop growing, cattle</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energy - coal mining, power stations </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fashion</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retail.</a:t>
            </a:r>
          </a:p>
          <a:p>
            <a:pPr marL="0" lvl="0" indent="0">
              <a:lnSpc>
                <a:spcPct val="110000"/>
              </a:lnSpc>
              <a:spcAft>
                <a:spcPts val="800"/>
              </a:spcAft>
              <a:buSzPts val="1000"/>
              <a:buFont typeface="Symbol" panose="05050102010706020507" pitchFamily="18" charset="2"/>
              <a:buNone/>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r>
              <a:rPr lang="en-GB" sz="1800" dirty="0">
                <a:solidFill>
                  <a:srgbClr val="000000"/>
                </a:solidFill>
                <a:effectLst/>
                <a:latin typeface="Arial" panose="020B0604020202020204" pitchFamily="34" charset="0"/>
                <a:ea typeface="MS Mincho" panose="02020609040205080304" pitchFamily="49" charset="-128"/>
              </a:rPr>
              <a:t>Understanding the link between the 3 Ps model is important to begin to think about potential future career pathways. It is not individuals adapting their lifestyles who are going to have the biggest impact on the future of the planet but businesses and their working practices.</a:t>
            </a:r>
            <a:endParaRPr lang="en-GB" sz="1100" dirty="0">
              <a:ea typeface="Calibri"/>
              <a:cs typeface="Calibri"/>
            </a:endParaRPr>
          </a:p>
        </p:txBody>
      </p:sp>
      <p:sp>
        <p:nvSpPr>
          <p:cNvPr id="4" name="Slide Number Placeholder 3"/>
          <p:cNvSpPr>
            <a:spLocks noGrp="1"/>
          </p:cNvSpPr>
          <p:nvPr>
            <p:ph type="sldNum" idx="10"/>
          </p:nvPr>
        </p:nvSpPr>
        <p:spPr/>
        <p:txBody>
          <a:bodyPr/>
          <a:lstStyle/>
          <a:p>
            <a:pPr algn="r"/>
            <a:fld id="{00000000-1234-1234-1234-123412341234}" type="slidenum">
              <a:rPr lang="en-GB" sz="1300">
                <a:solidFill>
                  <a:schemeClr val="dk1"/>
                </a:solidFill>
                <a:latin typeface="Calibri"/>
                <a:ea typeface="Calibri"/>
                <a:cs typeface="Calibri"/>
                <a:sym typeface="Calibri"/>
              </a:rPr>
              <a:pPr algn="r"/>
              <a:t>3</a:t>
            </a:fld>
            <a:endParaRPr lang="en-GB"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6494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Imagine a business that produces bottles of water for supermarkets. They produce bottles in different sizes and shapes. How could they be more sustainable? </a:t>
            </a: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You may want to collect a section of different bottle types ahead of activity.</a:t>
            </a:r>
          </a:p>
          <a:p>
            <a:pPr>
              <a:lnSpc>
                <a:spcPct val="110000"/>
              </a:lnSpc>
              <a:spcBef>
                <a:spcPts val="600"/>
              </a:spcBef>
              <a:spcAft>
                <a:spcPts val="600"/>
              </a:spcAft>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Activity:</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students should work in small groups to think of ways in which the bottled water business could be more sustainable.</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0" marR="0" lvl="0" indent="0" algn="l" defTabSz="914400" rtl="0" eaLnBrk="1" fontAlgn="auto" latinLnBrk="0" hangingPunct="1">
              <a:lnSpc>
                <a:spcPct val="110000"/>
              </a:lnSpc>
              <a:spcBef>
                <a:spcPts val="600"/>
              </a:spcBef>
              <a:spcAft>
                <a:spcPts val="600"/>
              </a:spcAft>
              <a:buClrTx/>
              <a:buSzTx/>
              <a:buFontTx/>
              <a:buNone/>
              <a:tabLst/>
              <a:defRPr/>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34DD1FD-A7EC-4F5E-ADA5-78ED8EEC653D}" type="slidenum">
              <a:rPr lang="en-GB" smtClean="0"/>
              <a:t>4</a:t>
            </a:fld>
            <a:endParaRPr lang="en-GB"/>
          </a:p>
        </p:txBody>
      </p:sp>
    </p:spTree>
    <p:extLst>
      <p:ext uri="{BB962C8B-B14F-4D97-AF65-F5344CB8AC3E}">
        <p14:creationId xmlns:p14="http://schemas.microsoft.com/office/powerpoint/2010/main" val="3093777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Each group should be prepared to share their ideas. </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Things to consider and possible discussion points: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marR="0" lvl="0" indent="-342900" algn="l" defTabSz="914400" rtl="0" eaLnBrk="1" fontAlgn="auto" latinLnBrk="0" hangingPunct="1">
              <a:lnSpc>
                <a:spcPct val="110000"/>
              </a:lnSpc>
              <a:spcBef>
                <a:spcPts val="0"/>
              </a:spcBef>
              <a:spcAft>
                <a:spcPts val="800"/>
              </a:spcAft>
              <a:buClrTx/>
              <a:buSzPts val="1000"/>
              <a:buFont typeface="Symbol" panose="05050102010706020507" pitchFamily="18" charset="2"/>
              <a:buChar char=""/>
              <a:tabLst/>
              <a:defRPr/>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bottle size</a:t>
            </a:r>
            <a:r>
              <a:rPr lang="en-GB" sz="1800" dirty="0">
                <a:effectLst/>
                <a:latin typeface="Arial" panose="020B0604020202020204" pitchFamily="34" charset="0"/>
                <a:ea typeface="MS Mincho" panose="02020609040205080304" pitchFamily="49" charset="-128"/>
                <a:cs typeface="Times New Roman" panose="02020603050405020304" pitchFamily="18" charset="0"/>
              </a:rPr>
              <a:t>: is it sustainable to produce very small bottles of water? </a:t>
            </a:r>
          </a:p>
          <a:p>
            <a:pPr marL="342900" lvl="0" indent="-342900">
              <a:lnSpc>
                <a:spcPct val="110000"/>
              </a:lnSpc>
              <a:spcAft>
                <a:spcPts val="800"/>
              </a:spcAft>
              <a:buSzPts val="1000"/>
              <a:buFont typeface="Symbol" panose="05050102010706020507" pitchFamily="18" charset="2"/>
              <a:buChar char=""/>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label material and design</a:t>
            </a:r>
            <a:r>
              <a:rPr lang="en-GB" sz="1800" dirty="0">
                <a:effectLst/>
                <a:latin typeface="Arial" panose="020B0604020202020204" pitchFamily="34" charset="0"/>
                <a:ea typeface="MS Mincho" panose="02020609040205080304" pitchFamily="49" charset="-128"/>
                <a:cs typeface="Times New Roman" panose="02020603050405020304" pitchFamily="18" charset="0"/>
              </a:rPr>
              <a:t>: are labels needed?  Could information be printed directly on the bottle?  Which materials should any labels be made from?</a:t>
            </a:r>
          </a:p>
          <a:p>
            <a:pPr marL="342900" lvl="0" indent="-342900">
              <a:lnSpc>
                <a:spcPct val="110000"/>
              </a:lnSpc>
              <a:spcAft>
                <a:spcPts val="800"/>
              </a:spcAft>
              <a:buSzPts val="1000"/>
              <a:buFont typeface="Symbol" panose="05050102010706020507" pitchFamily="18" charset="2"/>
              <a:buChar char=""/>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cap material and design</a:t>
            </a:r>
            <a:r>
              <a:rPr lang="en-GB" sz="1800" dirty="0">
                <a:effectLst/>
                <a:latin typeface="Arial" panose="020B0604020202020204" pitchFamily="34" charset="0"/>
                <a:ea typeface="MS Mincho" panose="02020609040205080304" pitchFamily="49" charset="-128"/>
                <a:cs typeface="Times New Roman" panose="02020603050405020304" pitchFamily="18" charset="0"/>
              </a:rPr>
              <a:t>: need to consider recycling…move towards caps that are attached to the bottle to increase recycling, but are they fit for purpose?</a:t>
            </a:r>
          </a:p>
          <a:p>
            <a:pPr marL="342900" lvl="0" indent="-342900">
              <a:lnSpc>
                <a:spcPct val="110000"/>
              </a:lnSpc>
              <a:spcAft>
                <a:spcPts val="800"/>
              </a:spcAft>
              <a:buSzPts val="1000"/>
              <a:buFont typeface="Symbol" panose="05050102010706020507" pitchFamily="18" charset="2"/>
              <a:buChar char=""/>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bottle material and design</a:t>
            </a:r>
            <a:r>
              <a:rPr lang="en-GB" sz="1800" dirty="0">
                <a:effectLst/>
                <a:latin typeface="Arial" panose="020B0604020202020204" pitchFamily="34" charset="0"/>
                <a:ea typeface="MS Mincho" panose="02020609040205080304" pitchFamily="49" charset="-128"/>
                <a:cs typeface="Times New Roman" panose="02020603050405020304" pitchFamily="18" charset="0"/>
              </a:rPr>
              <a:t>: should they be plastic?  Should we return to glass bottles that can be reused?  What problems would reusing them present (deposits? collection? cleaning?), and would this improve sustainability?</a:t>
            </a:r>
          </a:p>
          <a:p>
            <a:pPr marL="342900" lvl="0" indent="-342900">
              <a:lnSpc>
                <a:spcPct val="110000"/>
              </a:lnSpc>
              <a:spcAft>
                <a:spcPts val="800"/>
              </a:spcAft>
              <a:buSzPts val="1000"/>
              <a:buFont typeface="Symbol" panose="05050102010706020507" pitchFamily="18" charset="2"/>
              <a:buChar char=""/>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resources used to produce</a:t>
            </a:r>
            <a:r>
              <a:rPr lang="en-GB" sz="1800" dirty="0">
                <a:effectLst/>
                <a:latin typeface="Arial" panose="020B0604020202020204" pitchFamily="34" charset="0"/>
                <a:ea typeface="MS Mincho" panose="02020609040205080304" pitchFamily="49" charset="-128"/>
                <a:cs typeface="Times New Roman" panose="02020603050405020304" pitchFamily="18" charset="0"/>
              </a:rPr>
              <a:t>:  is there a need for bottled water at all in the UK?  Should people be encouraged to have a reusable cup that they can fill at water stations?  How would you encourage people to do that?</a:t>
            </a:r>
          </a:p>
          <a:p>
            <a:pPr marL="0" lvl="0" indent="0">
              <a:lnSpc>
                <a:spcPct val="110000"/>
              </a:lnSpc>
              <a:spcAft>
                <a:spcPts val="800"/>
              </a:spcAft>
              <a:buSzPts val="1000"/>
              <a:buFont typeface="Symbol" panose="05050102010706020507" pitchFamily="18" charset="2"/>
              <a:buNone/>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Bef>
                <a:spcPts val="600"/>
              </a:spcBef>
              <a:spcAft>
                <a:spcPts val="600"/>
              </a:spcAft>
            </a:pPr>
            <a:r>
              <a:rPr lang="en-GB" sz="18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Additional activity:</a:t>
            </a: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students could research what other drinks manufacturers have done to improve sustainability, e.g., Innocent drinks. </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GB" sz="1800" dirty="0">
              <a:cs typeface="Calibri"/>
            </a:endParaRPr>
          </a:p>
        </p:txBody>
      </p:sp>
      <p:sp>
        <p:nvSpPr>
          <p:cNvPr id="4" name="Slide Number Placeholder 3"/>
          <p:cNvSpPr>
            <a:spLocks noGrp="1"/>
          </p:cNvSpPr>
          <p:nvPr>
            <p:ph type="sldNum" sz="quarter" idx="5"/>
          </p:nvPr>
        </p:nvSpPr>
        <p:spPr/>
        <p:txBody>
          <a:bodyPr/>
          <a:lstStyle/>
          <a:p>
            <a:fld id="{534DD1FD-A7EC-4F5E-ADA5-78ED8EEC653D}" type="slidenum">
              <a:rPr lang="en-GB" smtClean="0"/>
              <a:t>5</a:t>
            </a:fld>
            <a:endParaRPr lang="en-GB"/>
          </a:p>
        </p:txBody>
      </p:sp>
    </p:spTree>
    <p:extLst>
      <p:ext uri="{BB962C8B-B14F-4D97-AF65-F5344CB8AC3E}">
        <p14:creationId xmlns:p14="http://schemas.microsoft.com/office/powerpoint/2010/main" val="3965261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GB" sz="18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Share key information about the values of a business with students:</a:t>
            </a: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a business that is serious about sustainability will make it part of everything they do</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not all businesses do so, but will still make valid claims about their activities </a:t>
            </a:r>
          </a:p>
          <a:p>
            <a:pPr marL="342900" lvl="0" indent="-342900">
              <a:lnSpc>
                <a:spcPct val="110000"/>
              </a:lnSpc>
              <a:spcAft>
                <a:spcPts val="800"/>
              </a:spcAft>
              <a:buSzPts val="1000"/>
              <a:buFont typeface="Symbol" panose="05050102010706020507" pitchFamily="18" charset="2"/>
              <a:buChar char=""/>
            </a:pPr>
            <a:r>
              <a:rPr lang="en-GB" sz="1800" dirty="0">
                <a:effectLst/>
                <a:latin typeface="Arial" panose="020B0604020202020204" pitchFamily="34" charset="0"/>
                <a:ea typeface="MS Mincho" panose="02020609040205080304" pitchFamily="49" charset="-128"/>
                <a:cs typeface="Times New Roman" panose="02020603050405020304" pitchFamily="18" charset="0"/>
              </a:rPr>
              <a:t>claims that some businesses make often lead to accusations of ‘</a:t>
            </a:r>
            <a:r>
              <a:rPr lang="en-GB" sz="1800">
                <a:effectLst/>
                <a:latin typeface="Arial" panose="020B0604020202020204" pitchFamily="34" charset="0"/>
                <a:ea typeface="MS Mincho" panose="02020609040205080304" pitchFamily="49" charset="-128"/>
                <a:cs typeface="Times New Roman" panose="02020603050405020304" pitchFamily="18" charset="0"/>
              </a:rPr>
              <a:t>greenwashing’.</a:t>
            </a:r>
          </a:p>
          <a:p>
            <a:pPr marL="0" lvl="0" indent="0">
              <a:lnSpc>
                <a:spcPct val="110000"/>
              </a:lnSpc>
              <a:spcAft>
                <a:spcPts val="800"/>
              </a:spcAft>
              <a:buSzPts val="1000"/>
              <a:buFont typeface="Symbol" panose="05050102010706020507" pitchFamily="18" charset="2"/>
              <a:buNone/>
            </a:pPr>
            <a:endParaRPr lang="en-GB" sz="1800" dirty="0">
              <a:effectLst/>
              <a:latin typeface="Arial" panose="020B0604020202020204" pitchFamily="34" charset="0"/>
              <a:ea typeface="MS Mincho" panose="02020609040205080304" pitchFamily="49" charset="-128"/>
              <a:cs typeface="Times New Roman" panose="02020603050405020304" pitchFamily="18" charset="0"/>
            </a:endParaRPr>
          </a:p>
          <a:p>
            <a:r>
              <a:rPr lang="en-GB" sz="1800" dirty="0">
                <a:solidFill>
                  <a:srgbClr val="000000"/>
                </a:solidFill>
                <a:effectLst/>
                <a:latin typeface="Arial" panose="020B0604020202020204" pitchFamily="34" charset="0"/>
                <a:ea typeface="MS Mincho" panose="02020609040205080304" pitchFamily="49" charset="-128"/>
              </a:rPr>
              <a:t>This key information is designed to lead into the following session about greenwashing.</a:t>
            </a:r>
            <a:endParaRPr lang="en-GB" sz="1800" dirty="0">
              <a:cs typeface="Calibri"/>
            </a:endParaRPr>
          </a:p>
        </p:txBody>
      </p:sp>
      <p:sp>
        <p:nvSpPr>
          <p:cNvPr id="4" name="Slide Number Placeholder 3"/>
          <p:cNvSpPr>
            <a:spLocks noGrp="1"/>
          </p:cNvSpPr>
          <p:nvPr>
            <p:ph type="sldNum" sz="quarter" idx="5"/>
          </p:nvPr>
        </p:nvSpPr>
        <p:spPr/>
        <p:txBody>
          <a:bodyPr/>
          <a:lstStyle/>
          <a:p>
            <a:fld id="{534DD1FD-A7EC-4F5E-ADA5-78ED8EEC653D}" type="slidenum">
              <a:rPr lang="en-GB" smtClean="0"/>
              <a:t>6</a:t>
            </a:fld>
            <a:endParaRPr lang="en-GB"/>
          </a:p>
        </p:txBody>
      </p:sp>
    </p:spTree>
    <p:extLst>
      <p:ext uri="{BB962C8B-B14F-4D97-AF65-F5344CB8AC3E}">
        <p14:creationId xmlns:p14="http://schemas.microsoft.com/office/powerpoint/2010/main" val="686010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34DD1FD-A7EC-4F5E-ADA5-78ED8EEC653D}" type="slidenum">
              <a:rPr lang="en-GB" smtClean="0"/>
              <a:t>7</a:t>
            </a:fld>
            <a:endParaRPr lang="en-GB"/>
          </a:p>
        </p:txBody>
      </p:sp>
    </p:spTree>
    <p:extLst>
      <p:ext uri="{BB962C8B-B14F-4D97-AF65-F5344CB8AC3E}">
        <p14:creationId xmlns:p14="http://schemas.microsoft.com/office/powerpoint/2010/main" val="3419952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E5621-E21A-4FDD-9193-55E3ECEB88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6D8BCF0-7199-463F-9928-52DE18374E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585C0F3-4AB2-4A79-AFBB-E26B53E9BD19}"/>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5" name="Footer Placeholder 4">
            <a:extLst>
              <a:ext uri="{FF2B5EF4-FFF2-40B4-BE49-F238E27FC236}">
                <a16:creationId xmlns:a16="http://schemas.microsoft.com/office/drawing/2014/main" id="{C996778B-CCA0-4DBC-AEB9-FCADCE2731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B91CE5E-CC3C-41D2-8917-8EAA37BDB5DD}"/>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4170128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A9585-2162-45AC-AB1C-FE79E185F17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302F42F-069F-41F0-AF6C-010FC14B30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B41561-F6DD-48DD-B221-072BF45ADCD9}"/>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5" name="Footer Placeholder 4">
            <a:extLst>
              <a:ext uri="{FF2B5EF4-FFF2-40B4-BE49-F238E27FC236}">
                <a16:creationId xmlns:a16="http://schemas.microsoft.com/office/drawing/2014/main" id="{AA50B2B5-DBBC-4DA4-9FA7-D8F08E2861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35ACA1-B264-40FF-9D55-7CE3B875BBE8}"/>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2768153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4E496B-1D9C-4CA6-968A-6F417F4BB7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C84A361-A574-47BA-8800-1CFC5EBADC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596813E-54CD-4D34-9359-B00116449A4F}"/>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5" name="Footer Placeholder 4">
            <a:extLst>
              <a:ext uri="{FF2B5EF4-FFF2-40B4-BE49-F238E27FC236}">
                <a16:creationId xmlns:a16="http://schemas.microsoft.com/office/drawing/2014/main" id="{941BF5D9-24AE-49D5-99A7-CEEB8BB2EC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71E4C48-401F-4A2B-A95C-7D69FBBBD53D}"/>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1807279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BF05-BA0C-448D-A11B-F2BFC92FFF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C80FA28-FC93-4AED-AD32-D54F999298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BE9BD4A-F5FE-4835-ACA5-DD0EA11A74F5}"/>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5" name="Footer Placeholder 4">
            <a:extLst>
              <a:ext uri="{FF2B5EF4-FFF2-40B4-BE49-F238E27FC236}">
                <a16:creationId xmlns:a16="http://schemas.microsoft.com/office/drawing/2014/main" id="{7D1FA3E4-5941-4EB2-A4B9-F9ACB8AF82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D20D7D-F031-4EAD-A2C3-3608B4AB55C8}"/>
              </a:ext>
            </a:extLst>
          </p:cNvPr>
          <p:cNvSpPr>
            <a:spLocks noGrp="1"/>
          </p:cNvSpPr>
          <p:nvPr>
            <p:ph type="sldNum" sz="quarter" idx="12"/>
          </p:nvPr>
        </p:nvSpPr>
        <p:spPr/>
        <p:txBody>
          <a:bodyPr/>
          <a:lstStyle/>
          <a:p>
            <a:fld id="{2D10B44C-9F6F-4893-A656-9D0506F8F54B}" type="slidenum">
              <a:rPr lang="en-GB" smtClean="0"/>
              <a:t>‹#›</a:t>
            </a:fld>
            <a:endParaRPr lang="en-GB"/>
          </a:p>
        </p:txBody>
      </p:sp>
    </p:spTree>
    <p:custDataLst>
      <p:tags r:id="rId1"/>
    </p:custDataLst>
    <p:extLst>
      <p:ext uri="{BB962C8B-B14F-4D97-AF65-F5344CB8AC3E}">
        <p14:creationId xmlns:p14="http://schemas.microsoft.com/office/powerpoint/2010/main" val="1483036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5E0C170-BC56-5C59-45E3-C7699F100929}"/>
              </a:ext>
            </a:extLst>
          </p:cNvPr>
          <p:cNvSpPr/>
          <p:nvPr userDrawn="1"/>
        </p:nvSpPr>
        <p:spPr>
          <a:xfrm>
            <a:off x="0" y="397790"/>
            <a:ext cx="12192000" cy="6460210"/>
          </a:xfrm>
          <a:prstGeom prst="rect">
            <a:avLst/>
          </a:prstGeom>
          <a:solidFill>
            <a:srgbClr val="20234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ED142A26-572F-2B76-B8CE-3FCA2A8A9D46}"/>
              </a:ext>
              <a:ext uri="{C183D7F6-B498-43B3-948B-1728B52AA6E4}">
                <adec:decorative xmlns:adec="http://schemas.microsoft.com/office/drawing/2017/decorative" val="1"/>
              </a:ext>
            </a:extLst>
          </p:cNvPr>
          <p:cNvSpPr/>
          <p:nvPr userDrawn="1"/>
        </p:nvSpPr>
        <p:spPr>
          <a:xfrm>
            <a:off x="0" y="-1"/>
            <a:ext cx="12192000" cy="986725"/>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9" name="Picture 2" descr="OCR logo">
            <a:extLst>
              <a:ext uri="{FF2B5EF4-FFF2-40B4-BE49-F238E27FC236}">
                <a16:creationId xmlns:a16="http://schemas.microsoft.com/office/drawing/2014/main" id="{701FF484-1E9F-0121-73AF-3A40AE3B2E61}"/>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10312556" y="215222"/>
            <a:ext cx="1409526" cy="55627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0D736F93-EE1A-72D3-98E9-892CB1007A6B}"/>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986724"/>
            <a:ext cx="3964095" cy="4624777"/>
          </a:xfrm>
          <a:prstGeom prst="rect">
            <a:avLst/>
          </a:prstGeom>
        </p:spPr>
      </p:pic>
      <p:sp>
        <p:nvSpPr>
          <p:cNvPr id="11" name="Subtitle 2">
            <a:extLst>
              <a:ext uri="{FF2B5EF4-FFF2-40B4-BE49-F238E27FC236}">
                <a16:creationId xmlns:a16="http://schemas.microsoft.com/office/drawing/2014/main" id="{F46D0386-019A-8726-81B0-8730A77DE853}"/>
              </a:ext>
            </a:extLst>
          </p:cNvPr>
          <p:cNvSpPr>
            <a:spLocks noGrp="1"/>
          </p:cNvSpPr>
          <p:nvPr>
            <p:ph type="subTitle" idx="1"/>
          </p:nvPr>
        </p:nvSpPr>
        <p:spPr>
          <a:xfrm>
            <a:off x="1968285" y="4181811"/>
            <a:ext cx="9144000" cy="1655762"/>
          </a:xfrm>
        </p:spPr>
        <p:txBody>
          <a:bodyP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Date Placeholder 3">
            <a:extLst>
              <a:ext uri="{FF2B5EF4-FFF2-40B4-BE49-F238E27FC236}">
                <a16:creationId xmlns:a16="http://schemas.microsoft.com/office/drawing/2014/main" id="{D914337E-0925-B733-338C-258A2AF98C5A}"/>
              </a:ext>
            </a:extLst>
          </p:cNvPr>
          <p:cNvSpPr>
            <a:spLocks noGrp="1"/>
          </p:cNvSpPr>
          <p:nvPr>
            <p:ph type="dt" sz="half" idx="10"/>
          </p:nvPr>
        </p:nvSpPr>
        <p:spPr>
          <a:xfrm>
            <a:off x="249264" y="6356350"/>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r>
              <a:rPr lang="en-US" dirty="0"/>
              <a:t>© OCR 2025</a:t>
            </a:r>
          </a:p>
        </p:txBody>
      </p:sp>
    </p:spTree>
    <p:custDataLst>
      <p:tags r:id="rId1"/>
    </p:custDataLst>
    <p:extLst>
      <p:ext uri="{BB962C8B-B14F-4D97-AF65-F5344CB8AC3E}">
        <p14:creationId xmlns:p14="http://schemas.microsoft.com/office/powerpoint/2010/main" val="55941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31E0F-D16D-4C4F-B493-46C76F002C6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DC5407F-3354-4512-AFBF-A28A4CF67E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788FCFB-AE8F-4DC0-A838-AF5A7D413DD3}"/>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5" name="Footer Placeholder 4">
            <a:extLst>
              <a:ext uri="{FF2B5EF4-FFF2-40B4-BE49-F238E27FC236}">
                <a16:creationId xmlns:a16="http://schemas.microsoft.com/office/drawing/2014/main" id="{006940EA-38E5-4F0E-9A3C-DC7BE99D730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BA9F16D-EEDC-4A83-8050-96C0D7223DEA}"/>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1364928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4D394-1085-4BC6-9E19-97DAC78E3DE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6901D9F-83E7-43A2-AD75-9815CD67782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D50F60E-721D-4B0A-A15E-7571988BCF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1B57757-D092-43C7-807E-E5929E92138B}"/>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6" name="Footer Placeholder 5">
            <a:extLst>
              <a:ext uri="{FF2B5EF4-FFF2-40B4-BE49-F238E27FC236}">
                <a16:creationId xmlns:a16="http://schemas.microsoft.com/office/drawing/2014/main" id="{D7B8FB8F-6BBB-4259-B05D-D7765D4586F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7A55AA5-EB9A-4D55-A578-4193DBC2B3A3}"/>
              </a:ext>
            </a:extLst>
          </p:cNvPr>
          <p:cNvSpPr>
            <a:spLocks noGrp="1"/>
          </p:cNvSpPr>
          <p:nvPr>
            <p:ph type="sldNum" sz="quarter" idx="12"/>
          </p:nvPr>
        </p:nvSpPr>
        <p:spPr/>
        <p:txBody>
          <a:bodyPr/>
          <a:lstStyle/>
          <a:p>
            <a:fld id="{2D10B44C-9F6F-4893-A656-9D0506F8F54B}" type="slidenum">
              <a:rPr lang="en-GB" smtClean="0"/>
              <a:t>‹#›</a:t>
            </a:fld>
            <a:endParaRPr lang="en-GB"/>
          </a:p>
        </p:txBody>
      </p:sp>
    </p:spTree>
    <p:custDataLst>
      <p:tags r:id="rId1"/>
    </p:custDataLst>
    <p:extLst>
      <p:ext uri="{BB962C8B-B14F-4D97-AF65-F5344CB8AC3E}">
        <p14:creationId xmlns:p14="http://schemas.microsoft.com/office/powerpoint/2010/main" val="342460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D53F5-1528-4F20-A936-EC7328A30F2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8B060AA-810F-44DB-B3DA-544D432172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486326-23AE-4FD3-AC74-6679F77B7AF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27F660B-A20B-449A-84B6-8EEABD0142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66C9D0-FA21-4DF5-8D37-BD00BB89A91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3365D48-5C0D-42EC-8C8A-408F11ECD0E1}"/>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8" name="Footer Placeholder 7">
            <a:extLst>
              <a:ext uri="{FF2B5EF4-FFF2-40B4-BE49-F238E27FC236}">
                <a16:creationId xmlns:a16="http://schemas.microsoft.com/office/drawing/2014/main" id="{6ACA22AB-710B-413D-9854-21A41770D62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30762C9-6554-4C06-ACB4-DBFB5E0F6325}"/>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706567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F0E12-D643-4FCA-A971-0BAC41BD8E8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36A929F-0949-4072-B30D-98D0C7627073}"/>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4" name="Footer Placeholder 3">
            <a:extLst>
              <a:ext uri="{FF2B5EF4-FFF2-40B4-BE49-F238E27FC236}">
                <a16:creationId xmlns:a16="http://schemas.microsoft.com/office/drawing/2014/main" id="{8657C5C7-CB88-4130-AA83-A43A379A115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DFB5EBA-3D58-4184-BF0A-A87EDCF5BBFB}"/>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2555317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D13714-8C3D-4553-874F-68F0F4890470}"/>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3" name="Footer Placeholder 2">
            <a:extLst>
              <a:ext uri="{FF2B5EF4-FFF2-40B4-BE49-F238E27FC236}">
                <a16:creationId xmlns:a16="http://schemas.microsoft.com/office/drawing/2014/main" id="{3C69874B-E61F-4132-9B4D-D5AB3B443C1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B866743-260A-4685-8DED-F7A743F874AB}"/>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2823492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53036-CC9C-4EDE-9D29-6BD52BEFA4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9922CB3-0E4B-4A40-AFF5-D9E14C9A83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2E7710A-2C7A-4CF8-934B-F500A9A758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438D98-258A-47E4-B654-DC9BCA4AE14F}"/>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6" name="Footer Placeholder 5">
            <a:extLst>
              <a:ext uri="{FF2B5EF4-FFF2-40B4-BE49-F238E27FC236}">
                <a16:creationId xmlns:a16="http://schemas.microsoft.com/office/drawing/2014/main" id="{5EAE6221-EE1A-4BD3-A8E9-AE9DB20EC7F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362AA03-3C81-494A-AF01-69EA76D32E18}"/>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30244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0AF00-5A5D-4916-AAE0-FDC7680197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ED4516D-3470-4083-B320-A2B4045CBB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F8B6DFA-EA8F-49C5-81C6-878AF21BAE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33726C-73C4-4B3E-A64C-C81CBF605378}"/>
              </a:ext>
            </a:extLst>
          </p:cNvPr>
          <p:cNvSpPr>
            <a:spLocks noGrp="1"/>
          </p:cNvSpPr>
          <p:nvPr>
            <p:ph type="dt" sz="half" idx="10"/>
          </p:nvPr>
        </p:nvSpPr>
        <p:spPr/>
        <p:txBody>
          <a:bodyPr/>
          <a:lstStyle/>
          <a:p>
            <a:fld id="{1C1C1A38-E83C-4874-A41D-44AE7B1126D8}" type="datetimeFigureOut">
              <a:rPr lang="en-GB" smtClean="0"/>
              <a:t>08/05/2025</a:t>
            </a:fld>
            <a:endParaRPr lang="en-GB"/>
          </a:p>
        </p:txBody>
      </p:sp>
      <p:sp>
        <p:nvSpPr>
          <p:cNvPr id="6" name="Footer Placeholder 5">
            <a:extLst>
              <a:ext uri="{FF2B5EF4-FFF2-40B4-BE49-F238E27FC236}">
                <a16:creationId xmlns:a16="http://schemas.microsoft.com/office/drawing/2014/main" id="{5BA3E909-5BF0-46DE-BCBF-7FBF8ECEBCB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868A535-9226-4F38-9F67-1320D7E22540}"/>
              </a:ext>
            </a:extLst>
          </p:cNvPr>
          <p:cNvSpPr>
            <a:spLocks noGrp="1"/>
          </p:cNvSpPr>
          <p:nvPr>
            <p:ph type="sldNum" sz="quarter" idx="12"/>
          </p:nvPr>
        </p:nvSpPr>
        <p:spPr/>
        <p:txBody>
          <a:bodyPr/>
          <a:lstStyle/>
          <a:p>
            <a:fld id="{2D10B44C-9F6F-4893-A656-9D0506F8F54B}" type="slidenum">
              <a:rPr lang="en-GB" smtClean="0"/>
              <a:t>‹#›</a:t>
            </a:fld>
            <a:endParaRPr lang="en-GB"/>
          </a:p>
        </p:txBody>
      </p:sp>
    </p:spTree>
    <p:extLst>
      <p:ext uri="{BB962C8B-B14F-4D97-AF65-F5344CB8AC3E}">
        <p14:creationId xmlns:p14="http://schemas.microsoft.com/office/powerpoint/2010/main" val="6128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0ABC15-EC37-42C1-8CEC-28BE498D91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C8D4C21-889A-4AAC-8255-95DF93C5FB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08DF297-5CC2-417B-A72B-823F00C40D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C1A38-E83C-4874-A41D-44AE7B1126D8}" type="datetimeFigureOut">
              <a:rPr lang="en-GB" smtClean="0"/>
              <a:t>08/05/2025</a:t>
            </a:fld>
            <a:endParaRPr lang="en-GB"/>
          </a:p>
        </p:txBody>
      </p:sp>
      <p:sp>
        <p:nvSpPr>
          <p:cNvPr id="5" name="Footer Placeholder 4">
            <a:extLst>
              <a:ext uri="{FF2B5EF4-FFF2-40B4-BE49-F238E27FC236}">
                <a16:creationId xmlns:a16="http://schemas.microsoft.com/office/drawing/2014/main" id="{25B9902D-6EF0-4475-B14B-5E90C31FF6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7E6B79-5192-4A80-BCDC-BCAC24D579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0B44C-9F6F-4893-A656-9D0506F8F54B}" type="slidenum">
              <a:rPr lang="en-GB" smtClean="0"/>
              <a:t>‹#›</a:t>
            </a:fld>
            <a:endParaRPr lang="en-GB"/>
          </a:p>
        </p:txBody>
      </p:sp>
    </p:spTree>
    <p:extLst>
      <p:ext uri="{BB962C8B-B14F-4D97-AF65-F5344CB8AC3E}">
        <p14:creationId xmlns:p14="http://schemas.microsoft.com/office/powerpoint/2010/main" val="3150941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https://www.youtube.com/embed/YAkIsbrRKWU?start=122&amp;feature=oembed" TargetMode="External"/><Relationship Id="rId1" Type="http://schemas.openxmlformats.org/officeDocument/2006/relationships/tags" Target="../tags/tag7.xml"/><Relationship Id="rId5" Type="http://schemas.openxmlformats.org/officeDocument/2006/relationships/image" Target="../media/image4.jpe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image" Target="../media/image7.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hyperlink" Target="mailto:resources.feedback@ocr.org.uk" TargetMode="External"/><Relationship Id="rId3" Type="http://schemas.openxmlformats.org/officeDocument/2006/relationships/notesSlide" Target="../notesSlides/notesSlide6.xml"/><Relationship Id="rId7" Type="http://schemas.openxmlformats.org/officeDocument/2006/relationships/hyperlink" Target="https://teachcambridge.org/landing" TargetMode="External"/><Relationship Id="rId2" Type="http://schemas.openxmlformats.org/officeDocument/2006/relationships/slideLayout" Target="../slideLayouts/slideLayout12.xml"/><Relationship Id="rId1" Type="http://schemas.openxmlformats.org/officeDocument/2006/relationships/tags" Target="../tags/tag11.xml"/><Relationship Id="rId6" Type="http://schemas.openxmlformats.org/officeDocument/2006/relationships/hyperlink" Target="https://www.ocr.org.uk/about/our-policies/copyright/" TargetMode="External"/><Relationship Id="rId5" Type="http://schemas.openxmlformats.org/officeDocument/2006/relationships/hyperlink" Target="https://www.cambridge.org/accessibility" TargetMode="External"/><Relationship Id="rId10"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hyperlink" Target="https://www.wwf.org.uk/get-involved/schools/sustainable-fut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A81D018-3E1B-41D7-0E73-EA7905327D27}"/>
              </a:ext>
            </a:extLst>
          </p:cNvPr>
          <p:cNvSpPr>
            <a:spLocks noGrp="1"/>
          </p:cNvSpPr>
          <p:nvPr>
            <p:ph type="subTitle" idx="1"/>
          </p:nvPr>
        </p:nvSpPr>
        <p:spPr>
          <a:xfrm>
            <a:off x="2064188" y="4566085"/>
            <a:ext cx="9144000" cy="1655762"/>
          </a:xfrm>
        </p:spPr>
        <p:txBody>
          <a:bodyPr>
            <a:normAutofit/>
          </a:bodyPr>
          <a:lstStyle/>
          <a:p>
            <a:pPr algn="l"/>
            <a:r>
              <a:rPr lang="en-GB" sz="3600" dirty="0"/>
              <a:t>Sustainability taster session three</a:t>
            </a:r>
          </a:p>
        </p:txBody>
      </p:sp>
      <p:sp>
        <p:nvSpPr>
          <p:cNvPr id="4" name="Date Placeholder 3">
            <a:extLst>
              <a:ext uri="{FF2B5EF4-FFF2-40B4-BE49-F238E27FC236}">
                <a16:creationId xmlns:a16="http://schemas.microsoft.com/office/drawing/2014/main" id="{2819667E-6F8A-6099-0DEF-DE9968C180B7}"/>
              </a:ext>
            </a:extLst>
          </p:cNvPr>
          <p:cNvSpPr>
            <a:spLocks noGrp="1"/>
          </p:cNvSpPr>
          <p:nvPr>
            <p:ph type="dt" sz="half" idx="10"/>
          </p:nvPr>
        </p:nvSpPr>
        <p:spPr>
          <a:xfrm>
            <a:off x="9320938" y="6392513"/>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pPr algn="r"/>
            <a:r>
              <a:rPr lang="en-US" dirty="0"/>
              <a:t>© OCR 2025</a:t>
            </a:r>
          </a:p>
        </p:txBody>
      </p:sp>
      <p:sp>
        <p:nvSpPr>
          <p:cNvPr id="5" name="Date Placeholder 3">
            <a:extLst>
              <a:ext uri="{FF2B5EF4-FFF2-40B4-BE49-F238E27FC236}">
                <a16:creationId xmlns:a16="http://schemas.microsoft.com/office/drawing/2014/main" id="{E885B27D-0BB6-4B30-D4BF-ACF4604DF4BC}"/>
              </a:ext>
            </a:extLst>
          </p:cNvPr>
          <p:cNvSpPr txBox="1">
            <a:spLocks/>
          </p:cNvSpPr>
          <p:nvPr/>
        </p:nvSpPr>
        <p:spPr>
          <a:xfrm>
            <a:off x="340963" y="6392512"/>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Version 1</a:t>
            </a:r>
          </a:p>
        </p:txBody>
      </p:sp>
    </p:spTree>
    <p:custDataLst>
      <p:tags r:id="rId1"/>
    </p:custDataLst>
    <p:extLst>
      <p:ext uri="{BB962C8B-B14F-4D97-AF65-F5344CB8AC3E}">
        <p14:creationId xmlns:p14="http://schemas.microsoft.com/office/powerpoint/2010/main" val="16274002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Background Image">
            <a:extLst>
              <a:ext uri="{FF2B5EF4-FFF2-40B4-BE49-F238E27FC236}">
                <a16:creationId xmlns:a16="http://schemas.microsoft.com/office/drawing/2014/main" id="{2263E4B8-858E-29ED-DCEF-A355B1B1E90C}"/>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bwMode="auto">
          <a:xfrm>
            <a:off x="-356839" y="-273404"/>
            <a:ext cx="11435576" cy="7186357"/>
          </a:xfrm>
          <a:custGeom>
            <a:avLst/>
            <a:gdLst>
              <a:gd name="connsiteX0" fmla="*/ 6032500 w 12065000"/>
              <a:gd name="connsiteY0" fmla="*/ 0 h 7581900"/>
              <a:gd name="connsiteX1" fmla="*/ 12065000 w 12065000"/>
              <a:gd name="connsiteY1" fmla="*/ 3790950 h 7581900"/>
              <a:gd name="connsiteX2" fmla="*/ 6032500 w 12065000"/>
              <a:gd name="connsiteY2" fmla="*/ 7581900 h 7581900"/>
              <a:gd name="connsiteX3" fmla="*/ 0 w 12065000"/>
              <a:gd name="connsiteY3" fmla="*/ 3790950 h 7581900"/>
              <a:gd name="connsiteX4" fmla="*/ 6032500 w 12065000"/>
              <a:gd name="connsiteY4" fmla="*/ 0 h 758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0" h="7581900">
                <a:moveTo>
                  <a:pt x="6032500" y="0"/>
                </a:moveTo>
                <a:cubicBezTo>
                  <a:pt x="9364158" y="0"/>
                  <a:pt x="12065000" y="1697266"/>
                  <a:pt x="12065000" y="3790950"/>
                </a:cubicBezTo>
                <a:cubicBezTo>
                  <a:pt x="12065000" y="5884634"/>
                  <a:pt x="9364158" y="7581900"/>
                  <a:pt x="6032500" y="7581900"/>
                </a:cubicBezTo>
                <a:cubicBezTo>
                  <a:pt x="2700842" y="7581900"/>
                  <a:pt x="0" y="5884634"/>
                  <a:pt x="0" y="3790950"/>
                </a:cubicBezTo>
                <a:cubicBezTo>
                  <a:pt x="0" y="1697266"/>
                  <a:pt x="2700842" y="0"/>
                  <a:pt x="6032500" y="0"/>
                </a:cubicBezTo>
                <a:close/>
              </a:path>
            </a:pathLst>
          </a:custGeom>
          <a:noFill/>
          <a:effectLst>
            <a:softEdge rad="1270000"/>
          </a:effectLst>
          <a:extLst>
            <a:ext uri="{909E8E84-426E-40DD-AFC4-6F175D3DCCD1}">
              <a14:hiddenFill xmlns:a14="http://schemas.microsoft.com/office/drawing/2010/main">
                <a:solidFill>
                  <a:srgbClr val="FFFFFF"/>
                </a:solidFill>
              </a14:hiddenFill>
            </a:ext>
          </a:extLst>
        </p:spPr>
      </p:pic>
      <p:sp>
        <p:nvSpPr>
          <p:cNvPr id="21" name="Title">
            <a:extLst>
              <a:ext uri="{FF2B5EF4-FFF2-40B4-BE49-F238E27FC236}">
                <a16:creationId xmlns:a16="http://schemas.microsoft.com/office/drawing/2014/main" id="{35974054-57BD-E9B8-B9D0-5A3FE08F38D2}"/>
              </a:ext>
            </a:extLst>
          </p:cNvPr>
          <p:cNvSpPr>
            <a:spLocks noGrp="1"/>
          </p:cNvSpPr>
          <p:nvPr>
            <p:ph type="title" idx="4294967295"/>
          </p:nvPr>
        </p:nvSpPr>
        <p:spPr>
          <a:xfrm>
            <a:off x="317500" y="111125"/>
            <a:ext cx="8645525" cy="765175"/>
          </a:xfrm>
          <a:noFill/>
          <a:ln>
            <a:noFill/>
          </a:ln>
        </p:spPr>
        <p:txBody>
          <a:bodyPr/>
          <a:lstStyle/>
          <a:p>
            <a:r>
              <a:rPr lang="en-GB" b="1" dirty="0">
                <a:ln>
                  <a:solidFill>
                    <a:srgbClr val="5B9BD5"/>
                  </a:solidFill>
                </a:ln>
                <a:solidFill>
                  <a:schemeClr val="bg1"/>
                </a:solidFill>
                <a:effectLst>
                  <a:glow rad="228600">
                    <a:srgbClr val="5B9BD5"/>
                  </a:glow>
                </a:effectLst>
                <a:latin typeface="Arial" panose="020B0604020202020204" pitchFamily="34" charset="0"/>
                <a:cs typeface="Arial" panose="020B0604020202020204" pitchFamily="34" charset="0"/>
              </a:rPr>
              <a:t>Sustainable business</a:t>
            </a:r>
          </a:p>
        </p:txBody>
      </p:sp>
      <p:sp>
        <p:nvSpPr>
          <p:cNvPr id="37" name="Question 1">
            <a:extLst>
              <a:ext uri="{FF2B5EF4-FFF2-40B4-BE49-F238E27FC236}">
                <a16:creationId xmlns:a16="http://schemas.microsoft.com/office/drawing/2014/main" id="{72084748-2CED-906A-D050-B7765B489B0B}"/>
              </a:ext>
            </a:extLst>
          </p:cNvPr>
          <p:cNvSpPr/>
          <p:nvPr/>
        </p:nvSpPr>
        <p:spPr>
          <a:xfrm>
            <a:off x="1412800" y="1644452"/>
            <a:ext cx="2448000" cy="1836000"/>
          </a:xfrm>
          <a:prstGeom prst="roundRect">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Arial" panose="020B0604020202020204" pitchFamily="34" charset="0"/>
                <a:cs typeface="Arial" panose="020B0604020202020204" pitchFamily="34" charset="0"/>
              </a:rPr>
              <a:t>Name a business that you think is  ‘sustainable.’</a:t>
            </a:r>
            <a:endParaRPr lang="en-US" sz="2000" b="1" dirty="0">
              <a:solidFill>
                <a:schemeClr val="bg1"/>
              </a:solidFill>
              <a:latin typeface="Arial" panose="020B0604020202020204" pitchFamily="34" charset="0"/>
              <a:cs typeface="Arial" panose="020B0604020202020204" pitchFamily="34" charset="0"/>
            </a:endParaRPr>
          </a:p>
        </p:txBody>
      </p:sp>
      <p:sp>
        <p:nvSpPr>
          <p:cNvPr id="38" name="Question 2">
            <a:extLst>
              <a:ext uri="{FF2B5EF4-FFF2-40B4-BE49-F238E27FC236}">
                <a16:creationId xmlns:a16="http://schemas.microsoft.com/office/drawing/2014/main" id="{783C3403-E18F-7CFF-637B-5CFFD9E22DD8}"/>
              </a:ext>
            </a:extLst>
          </p:cNvPr>
          <p:cNvSpPr/>
          <p:nvPr/>
        </p:nvSpPr>
        <p:spPr>
          <a:xfrm>
            <a:off x="8331200" y="1644452"/>
            <a:ext cx="2448000" cy="1836000"/>
          </a:xfrm>
          <a:prstGeom prst="roundRect">
            <a:avLst/>
          </a:prstGeom>
          <a:solidFill>
            <a:srgbClr val="5B9BD5"/>
          </a:solidFill>
          <a:ln w="38100">
            <a:solidFill>
              <a:schemeClr val="accent5"/>
            </a:solidFill>
            <a:prstDash val="solid"/>
          </a:ln>
          <a:effectLst>
            <a:glow rad="127000">
              <a:schemeClr val="bg1"/>
            </a:glow>
            <a:outerShdw blurRad="50800" dist="38100" dir="8100000" algn="tr"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Arial" panose="020B0604020202020204" pitchFamily="34" charset="0"/>
                <a:cs typeface="Arial" panose="020B0604020202020204" pitchFamily="34" charset="0"/>
              </a:rPr>
              <a:t>What products and/or services does it </a:t>
            </a:r>
            <a:r>
              <a:rPr lang="en-GB" sz="2000" b="1">
                <a:solidFill>
                  <a:schemeClr val="bg1"/>
                </a:solidFill>
                <a:latin typeface="Arial" panose="020B0604020202020204" pitchFamily="34" charset="0"/>
                <a:cs typeface="Arial" panose="020B0604020202020204" pitchFamily="34" charset="0"/>
              </a:rPr>
              <a:t>provide?</a:t>
            </a:r>
            <a:endParaRPr lang="en-US" sz="2000" b="1" dirty="0">
              <a:solidFill>
                <a:schemeClr val="bg1"/>
              </a:solidFill>
              <a:latin typeface="Arial" panose="020B0604020202020204" pitchFamily="34" charset="0"/>
              <a:cs typeface="Arial" panose="020B0604020202020204" pitchFamily="34" charset="0"/>
            </a:endParaRPr>
          </a:p>
        </p:txBody>
      </p:sp>
      <p:sp>
        <p:nvSpPr>
          <p:cNvPr id="40" name="Question 3">
            <a:extLst>
              <a:ext uri="{FF2B5EF4-FFF2-40B4-BE49-F238E27FC236}">
                <a16:creationId xmlns:a16="http://schemas.microsoft.com/office/drawing/2014/main" id="{CBEB3920-F204-AF1B-C79A-640556C30CEE}"/>
              </a:ext>
            </a:extLst>
          </p:cNvPr>
          <p:cNvSpPr/>
          <p:nvPr/>
        </p:nvSpPr>
        <p:spPr>
          <a:xfrm>
            <a:off x="549200" y="3946445"/>
            <a:ext cx="2448000" cy="1836000"/>
          </a:xfrm>
          <a:prstGeom prst="roundRect">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Arial" panose="020B0604020202020204" pitchFamily="34" charset="0"/>
                <a:cs typeface="Arial" panose="020B0604020202020204" pitchFamily="34" charset="0"/>
              </a:rPr>
              <a:t>What do you know about the business and the way it </a:t>
            </a:r>
            <a:r>
              <a:rPr lang="en-GB" sz="2000" b="1">
                <a:solidFill>
                  <a:schemeClr val="bg1"/>
                </a:solidFill>
                <a:latin typeface="Arial" panose="020B0604020202020204" pitchFamily="34" charset="0"/>
                <a:cs typeface="Arial" panose="020B0604020202020204" pitchFamily="34" charset="0"/>
              </a:rPr>
              <a:t>operates?</a:t>
            </a:r>
            <a:endParaRPr lang="en-US" sz="2000" b="1" dirty="0">
              <a:solidFill>
                <a:schemeClr val="bg1"/>
              </a:solidFill>
              <a:latin typeface="Arial" panose="020B0604020202020204" pitchFamily="34" charset="0"/>
              <a:cs typeface="Arial" panose="020B0604020202020204" pitchFamily="34" charset="0"/>
            </a:endParaRPr>
          </a:p>
        </p:txBody>
      </p:sp>
      <p:sp>
        <p:nvSpPr>
          <p:cNvPr id="39" name="Question 4">
            <a:extLst>
              <a:ext uri="{FF2B5EF4-FFF2-40B4-BE49-F238E27FC236}">
                <a16:creationId xmlns:a16="http://schemas.microsoft.com/office/drawing/2014/main" id="{CE211B8B-650C-5862-EBBB-77F9C45D35AA}"/>
              </a:ext>
            </a:extLst>
          </p:cNvPr>
          <p:cNvSpPr/>
          <p:nvPr/>
        </p:nvSpPr>
        <p:spPr>
          <a:xfrm>
            <a:off x="9194800" y="3946445"/>
            <a:ext cx="2448000" cy="1836000"/>
          </a:xfrm>
          <a:prstGeom prst="roundRect">
            <a:avLst/>
          </a:prstGeom>
          <a:solidFill>
            <a:srgbClr val="5B9BD5"/>
          </a:solidFill>
          <a:ln w="38100">
            <a:solidFill>
              <a:schemeClr val="accent5"/>
            </a:solidFill>
            <a:prstDash val="solid"/>
          </a:ln>
          <a:effectLst>
            <a:glow rad="127000">
              <a:schemeClr val="bg1"/>
            </a:glow>
            <a:outerShdw blurRad="50800" dist="38100" dir="8100000" algn="tr"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Arial" panose="020B0604020202020204" pitchFamily="34" charset="0"/>
                <a:cs typeface="Arial" panose="020B0604020202020204" pitchFamily="34" charset="0"/>
              </a:rPr>
              <a:t>What makes you think that the business is </a:t>
            </a:r>
            <a:r>
              <a:rPr lang="en-GB" sz="2000" b="1">
                <a:solidFill>
                  <a:schemeClr val="bg1"/>
                </a:solidFill>
                <a:latin typeface="Arial" panose="020B0604020202020204" pitchFamily="34" charset="0"/>
                <a:cs typeface="Arial" panose="020B0604020202020204" pitchFamily="34" charset="0"/>
              </a:rPr>
              <a:t>sustainable?</a:t>
            </a:r>
            <a:endParaRPr lang="en-US" sz="2000" b="1"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986743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0" grpId="0" animBg="1"/>
      <p:bldP spid="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Our Planet: Our Business (short version)">
            <a:hlinkClick r:id="" action="ppaction://media"/>
            <a:extLst>
              <a:ext uri="{FF2B5EF4-FFF2-40B4-BE49-F238E27FC236}">
                <a16:creationId xmlns:a16="http://schemas.microsoft.com/office/drawing/2014/main" id="{0A7BDF8D-6C3B-4735-B64D-2D218287D7AF}"/>
              </a:ext>
            </a:extLst>
          </p:cNvPr>
          <p:cNvPicPr>
            <a:picLocks noRot="1" noChangeAspect="1"/>
          </p:cNvPicPr>
          <p:nvPr>
            <a:videoFile r:link="rId2"/>
          </p:nvPr>
        </p:nvPicPr>
        <p:blipFill>
          <a:blip r:embed="rId5"/>
          <a:stretch>
            <a:fillRect/>
          </a:stretch>
        </p:blipFill>
        <p:spPr>
          <a:xfrm>
            <a:off x="520779" y="279000"/>
            <a:ext cx="11150442" cy="6300000"/>
          </a:xfrm>
          <a:prstGeom prst="rect">
            <a:avLst/>
          </a:prstGeom>
        </p:spPr>
      </p:pic>
    </p:spTree>
    <p:custDataLst>
      <p:tags r:id="rId1"/>
    </p:custDataLst>
    <p:extLst>
      <p:ext uri="{BB962C8B-B14F-4D97-AF65-F5344CB8AC3E}">
        <p14:creationId xmlns:p14="http://schemas.microsoft.com/office/powerpoint/2010/main" val="3705429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Background Image">
            <a:extLst>
              <a:ext uri="{FF2B5EF4-FFF2-40B4-BE49-F238E27FC236}">
                <a16:creationId xmlns:a16="http://schemas.microsoft.com/office/drawing/2014/main" id="{228B6F97-F8C7-7524-E6DA-931325E042B7}"/>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p:blipFill>
        <p:spPr bwMode="auto">
          <a:xfrm>
            <a:off x="1" y="1003300"/>
            <a:ext cx="12192000" cy="5854700"/>
          </a:xfrm>
          <a:prstGeom prst="rect">
            <a:avLst/>
          </a:prstGeom>
          <a:noFill/>
        </p:spPr>
      </p:pic>
      <p:sp>
        <p:nvSpPr>
          <p:cNvPr id="38" name="Title">
            <a:extLst>
              <a:ext uri="{FF2B5EF4-FFF2-40B4-BE49-F238E27FC236}">
                <a16:creationId xmlns:a16="http://schemas.microsoft.com/office/drawing/2014/main" id="{5422AE9C-8479-0417-E5A6-B6CADF230440}"/>
              </a:ext>
            </a:extLst>
          </p:cNvPr>
          <p:cNvSpPr>
            <a:spLocks noGrp="1"/>
          </p:cNvSpPr>
          <p:nvPr>
            <p:ph type="title" idx="4294967295"/>
          </p:nvPr>
        </p:nvSpPr>
        <p:spPr>
          <a:xfrm>
            <a:off x="317500" y="111125"/>
            <a:ext cx="10515600" cy="892175"/>
          </a:xfrm>
        </p:spPr>
        <p:txBody>
          <a:bodyPr>
            <a:normAutofit/>
          </a:bodyPr>
          <a:lstStyle/>
          <a:p>
            <a:r>
              <a:rPr lang="en-GB" b="1" dirty="0">
                <a:ln>
                  <a:solidFill>
                    <a:srgbClr val="5B9BD5"/>
                  </a:solidFill>
                </a:ln>
                <a:solidFill>
                  <a:schemeClr val="bg1"/>
                </a:solidFill>
                <a:effectLst>
                  <a:glow rad="228600">
                    <a:srgbClr val="5B9BD5"/>
                  </a:glow>
                </a:effectLst>
                <a:latin typeface="Arial" panose="020B0604020202020204" pitchFamily="34" charset="0"/>
                <a:cs typeface="Arial" panose="020B0604020202020204" pitchFamily="34" charset="0"/>
              </a:rPr>
              <a:t>Being a sustainable business</a:t>
            </a:r>
          </a:p>
        </p:txBody>
      </p:sp>
      <p:sp>
        <p:nvSpPr>
          <p:cNvPr id="13" name="Fade Effect">
            <a:extLst>
              <a:ext uri="{FF2B5EF4-FFF2-40B4-BE49-F238E27FC236}">
                <a16:creationId xmlns:a16="http://schemas.microsoft.com/office/drawing/2014/main" id="{8ECD5921-E8E1-26E6-7ACE-A73C9F53684B}"/>
              </a:ext>
            </a:extLst>
          </p:cNvPr>
          <p:cNvSpPr/>
          <p:nvPr/>
        </p:nvSpPr>
        <p:spPr>
          <a:xfrm>
            <a:off x="21465" y="959004"/>
            <a:ext cx="12192000" cy="4895695"/>
          </a:xfrm>
          <a:prstGeom prst="rect">
            <a:avLst/>
          </a:prstGeom>
          <a:gradFill>
            <a:gsLst>
              <a:gs pos="0">
                <a:schemeClr val="bg1"/>
              </a:gs>
              <a:gs pos="4000">
                <a:schemeClr val="bg1">
                  <a:alpha val="98000"/>
                </a:schemeClr>
              </a:gs>
              <a:gs pos="100000">
                <a:srgbClr val="C7D5ED">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Range of Water Bottles Image">
            <a:extLst>
              <a:ext uri="{FF2B5EF4-FFF2-40B4-BE49-F238E27FC236}">
                <a16:creationId xmlns:a16="http://schemas.microsoft.com/office/drawing/2014/main" id="{B536476E-10D3-7F67-B60B-A0BDFA9E1E8A}"/>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86231" y="-416287"/>
            <a:ext cx="11445933" cy="7302167"/>
          </a:xfrm>
          <a:prstGeom prst="rect">
            <a:avLst/>
          </a:prstGeom>
          <a:effectLst>
            <a:softEdge rad="31750"/>
          </a:effectLst>
        </p:spPr>
      </p:pic>
      <p:grpSp>
        <p:nvGrpSpPr>
          <p:cNvPr id="3" name="Text Group 3">
            <a:extLst>
              <a:ext uri="{FF2B5EF4-FFF2-40B4-BE49-F238E27FC236}">
                <a16:creationId xmlns:a16="http://schemas.microsoft.com/office/drawing/2014/main" id="{1142464A-680A-2CEA-91CB-3181AA50E65A}"/>
              </a:ext>
            </a:extLst>
          </p:cNvPr>
          <p:cNvGrpSpPr/>
          <p:nvPr/>
        </p:nvGrpSpPr>
        <p:grpSpPr>
          <a:xfrm>
            <a:off x="0" y="2615020"/>
            <a:ext cx="5715000" cy="559739"/>
            <a:chOff x="-2" y="1984580"/>
            <a:chExt cx="4550689" cy="559739"/>
          </a:xfrm>
        </p:grpSpPr>
        <p:sp>
          <p:nvSpPr>
            <p:cNvPr id="4" name="Shape">
              <a:extLst>
                <a:ext uri="{FF2B5EF4-FFF2-40B4-BE49-F238E27FC236}">
                  <a16:creationId xmlns:a16="http://schemas.microsoft.com/office/drawing/2014/main" id="{7F658E4D-F709-1452-A7D8-91C54E429FA3}"/>
                </a:ext>
              </a:extLst>
            </p:cNvPr>
            <p:cNvSpPr/>
            <p:nvPr/>
          </p:nvSpPr>
          <p:spPr>
            <a:xfrm rot="5400000">
              <a:off x="1995473" y="-10895"/>
              <a:ext cx="559739" cy="4550689"/>
            </a:xfrm>
            <a:prstGeom prst="round2SameRect">
              <a:avLst>
                <a:gd name="adj1" fmla="val 50000"/>
                <a:gd name="adj2" fmla="val 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5" name="Text">
              <a:extLst>
                <a:ext uri="{FF2B5EF4-FFF2-40B4-BE49-F238E27FC236}">
                  <a16:creationId xmlns:a16="http://schemas.microsoft.com/office/drawing/2014/main" id="{21093234-0A21-13C7-AB1C-1801988242B7}"/>
                </a:ext>
              </a:extLst>
            </p:cNvPr>
            <p:cNvSpPr txBox="1"/>
            <p:nvPr/>
          </p:nvSpPr>
          <p:spPr>
            <a:xfrm>
              <a:off x="9935" y="2033616"/>
              <a:ext cx="4531059" cy="460800"/>
            </a:xfrm>
            <a:prstGeom prst="rect">
              <a:avLst/>
            </a:prstGeom>
            <a:noFill/>
          </p:spPr>
          <p:txBody>
            <a:bodyPr wrap="square" rtlCol="0">
              <a:spAutoFit/>
            </a:bodyPr>
            <a:lstStyle/>
            <a:p>
              <a:r>
                <a:rPr lang="en-GB" sz="2400" b="1" dirty="0">
                  <a:solidFill>
                    <a:schemeClr val="bg1"/>
                  </a:solidFill>
                  <a:latin typeface="Arial" panose="020B0604020202020204" pitchFamily="34" charset="0"/>
                  <a:cs typeface="Arial" panose="020B0604020202020204" pitchFamily="34" charset="0"/>
                </a:rPr>
                <a:t>How could they be more sustainable?</a:t>
              </a:r>
            </a:p>
          </p:txBody>
        </p:sp>
      </p:grpSp>
      <p:grpSp>
        <p:nvGrpSpPr>
          <p:cNvPr id="9" name="Text Group 2">
            <a:extLst>
              <a:ext uri="{FF2B5EF4-FFF2-40B4-BE49-F238E27FC236}">
                <a16:creationId xmlns:a16="http://schemas.microsoft.com/office/drawing/2014/main" id="{CE37FB91-E2BE-6992-66B8-8601B4FA2099}"/>
              </a:ext>
            </a:extLst>
          </p:cNvPr>
          <p:cNvGrpSpPr/>
          <p:nvPr/>
        </p:nvGrpSpPr>
        <p:grpSpPr>
          <a:xfrm>
            <a:off x="0" y="1827328"/>
            <a:ext cx="7645400" cy="559739"/>
            <a:chOff x="-2" y="1984580"/>
            <a:chExt cx="4550689" cy="559739"/>
          </a:xfrm>
        </p:grpSpPr>
        <p:sp>
          <p:nvSpPr>
            <p:cNvPr id="10" name="Shape">
              <a:extLst>
                <a:ext uri="{FF2B5EF4-FFF2-40B4-BE49-F238E27FC236}">
                  <a16:creationId xmlns:a16="http://schemas.microsoft.com/office/drawing/2014/main" id="{6168241C-ED98-FA68-05E0-5E948CAB19F7}"/>
                </a:ext>
              </a:extLst>
            </p:cNvPr>
            <p:cNvSpPr/>
            <p:nvPr/>
          </p:nvSpPr>
          <p:spPr>
            <a:xfrm rot="5400000">
              <a:off x="1995473" y="-10895"/>
              <a:ext cx="559739" cy="4550689"/>
            </a:xfrm>
            <a:prstGeom prst="round2SameRect">
              <a:avLst>
                <a:gd name="adj1" fmla="val 50000"/>
                <a:gd name="adj2" fmla="val 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11" name="Text">
              <a:extLst>
                <a:ext uri="{FF2B5EF4-FFF2-40B4-BE49-F238E27FC236}">
                  <a16:creationId xmlns:a16="http://schemas.microsoft.com/office/drawing/2014/main" id="{8F34B6AB-E9D4-68BB-CA59-83D7C51DA6A2}"/>
                </a:ext>
              </a:extLst>
            </p:cNvPr>
            <p:cNvSpPr txBox="1"/>
            <p:nvPr/>
          </p:nvSpPr>
          <p:spPr>
            <a:xfrm>
              <a:off x="9935" y="2033616"/>
              <a:ext cx="4531059" cy="461665"/>
            </a:xfrm>
            <a:prstGeom prst="rect">
              <a:avLst/>
            </a:prstGeom>
            <a:noFill/>
          </p:spPr>
          <p:txBody>
            <a:bodyPr wrap="square" rtlCol="0">
              <a:spAutoFit/>
            </a:bodyPr>
            <a:lstStyle/>
            <a:p>
              <a:r>
                <a:rPr lang="en-GB" sz="2400" b="1" dirty="0">
                  <a:solidFill>
                    <a:schemeClr val="bg1"/>
                  </a:solidFill>
                  <a:latin typeface="Arial" panose="020B0604020202020204" pitchFamily="34" charset="0"/>
                  <a:cs typeface="Arial" panose="020B0604020202020204" pitchFamily="34" charset="0"/>
                </a:rPr>
                <a:t>They produce bottles in different sizes and shapes.</a:t>
              </a:r>
            </a:p>
          </p:txBody>
        </p:sp>
      </p:grpSp>
      <p:grpSp>
        <p:nvGrpSpPr>
          <p:cNvPr id="6" name="Text Group 1">
            <a:extLst>
              <a:ext uri="{FF2B5EF4-FFF2-40B4-BE49-F238E27FC236}">
                <a16:creationId xmlns:a16="http://schemas.microsoft.com/office/drawing/2014/main" id="{6BD4D0BD-6F1D-F9FE-6F87-0EE718166D55}"/>
              </a:ext>
            </a:extLst>
          </p:cNvPr>
          <p:cNvGrpSpPr/>
          <p:nvPr/>
        </p:nvGrpSpPr>
        <p:grpSpPr>
          <a:xfrm>
            <a:off x="0" y="1052336"/>
            <a:ext cx="9829800" cy="559739"/>
            <a:chOff x="-2" y="1984580"/>
            <a:chExt cx="4550689" cy="559739"/>
          </a:xfrm>
        </p:grpSpPr>
        <p:sp>
          <p:nvSpPr>
            <p:cNvPr id="7" name="Shape">
              <a:extLst>
                <a:ext uri="{FF2B5EF4-FFF2-40B4-BE49-F238E27FC236}">
                  <a16:creationId xmlns:a16="http://schemas.microsoft.com/office/drawing/2014/main" id="{87DB4FDE-3A78-0FB8-A770-47BACC06F462}"/>
                </a:ext>
              </a:extLst>
            </p:cNvPr>
            <p:cNvSpPr/>
            <p:nvPr/>
          </p:nvSpPr>
          <p:spPr>
            <a:xfrm rot="5400000">
              <a:off x="1995473" y="-10895"/>
              <a:ext cx="559739" cy="4550689"/>
            </a:xfrm>
            <a:prstGeom prst="round2SameRect">
              <a:avLst>
                <a:gd name="adj1" fmla="val 50000"/>
                <a:gd name="adj2" fmla="val 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8" name="Text">
              <a:extLst>
                <a:ext uri="{FF2B5EF4-FFF2-40B4-BE49-F238E27FC236}">
                  <a16:creationId xmlns:a16="http://schemas.microsoft.com/office/drawing/2014/main" id="{B38E7F92-19DD-DA64-83D5-831331B40284}"/>
                </a:ext>
              </a:extLst>
            </p:cNvPr>
            <p:cNvSpPr txBox="1"/>
            <p:nvPr/>
          </p:nvSpPr>
          <p:spPr>
            <a:xfrm>
              <a:off x="9935" y="2033616"/>
              <a:ext cx="4531059" cy="460800"/>
            </a:xfrm>
            <a:prstGeom prst="rect">
              <a:avLst/>
            </a:prstGeom>
            <a:noFill/>
          </p:spPr>
          <p:txBody>
            <a:bodyPr wrap="square" rtlCol="0">
              <a:spAutoFit/>
            </a:bodyPr>
            <a:lstStyle/>
            <a:p>
              <a:r>
                <a:rPr lang="en-GB" sz="2400" b="1" dirty="0">
                  <a:solidFill>
                    <a:schemeClr val="bg1"/>
                  </a:solidFill>
                  <a:latin typeface="Arial" panose="020B0604020202020204" pitchFamily="34" charset="0"/>
                  <a:cs typeface="Arial" panose="020B0604020202020204" pitchFamily="34" charset="0"/>
                </a:rPr>
                <a:t>Imagine a business that produces bottled water for supermarkets.</a:t>
              </a:r>
            </a:p>
          </p:txBody>
        </p:sp>
      </p:grpSp>
    </p:spTree>
    <p:custDataLst>
      <p:tags r:id="rId1"/>
    </p:custDataLst>
    <p:extLst>
      <p:ext uri="{BB962C8B-B14F-4D97-AF65-F5344CB8AC3E}">
        <p14:creationId xmlns:p14="http://schemas.microsoft.com/office/powerpoint/2010/main" val="26811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2" presetClass="entr" presetSubtype="2"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right)">
                                      <p:cBhvr>
                                        <p:cTn id="15" dur="500"/>
                                        <p:tgtEl>
                                          <p:spTgt spid="42"/>
                                        </p:tgtEl>
                                      </p:cBhvr>
                                    </p:animEffect>
                                  </p:childTnLst>
                                </p:cTn>
                              </p:par>
                            </p:childTnLst>
                          </p:cTn>
                        </p:par>
                        <p:par>
                          <p:cTn id="16" fill="hold">
                            <p:stCondLst>
                              <p:cond delay="500"/>
                            </p:stCondLst>
                            <p:childTnLst>
                              <p:par>
                                <p:cTn id="17" presetID="22" presetClass="entr" presetSubtype="8" fill="hold" nodeType="afterEffect">
                                  <p:stCondLst>
                                    <p:cond delay="50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ackground Image">
            <a:extLst>
              <a:ext uri="{FF2B5EF4-FFF2-40B4-BE49-F238E27FC236}">
                <a16:creationId xmlns:a16="http://schemas.microsoft.com/office/drawing/2014/main" id="{BAAF7902-2883-5F96-D5D4-B6E27BCE31F7}"/>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p:blipFill>
        <p:spPr bwMode="auto">
          <a:xfrm>
            <a:off x="26507" y="1003300"/>
            <a:ext cx="12192000" cy="5854700"/>
          </a:xfrm>
          <a:prstGeom prst="rect">
            <a:avLst/>
          </a:prstGeom>
          <a:noFill/>
        </p:spPr>
      </p:pic>
      <p:sp>
        <p:nvSpPr>
          <p:cNvPr id="38" name="Title">
            <a:extLst>
              <a:ext uri="{FF2B5EF4-FFF2-40B4-BE49-F238E27FC236}">
                <a16:creationId xmlns:a16="http://schemas.microsoft.com/office/drawing/2014/main" id="{5422AE9C-8479-0417-E5A6-B6CADF230440}"/>
              </a:ext>
            </a:extLst>
          </p:cNvPr>
          <p:cNvSpPr>
            <a:spLocks noGrp="1"/>
          </p:cNvSpPr>
          <p:nvPr>
            <p:ph type="title" idx="4294967295"/>
          </p:nvPr>
        </p:nvSpPr>
        <p:spPr>
          <a:xfrm>
            <a:off x="317500" y="111125"/>
            <a:ext cx="10515600" cy="892175"/>
          </a:xfrm>
        </p:spPr>
        <p:txBody>
          <a:bodyPr>
            <a:normAutofit/>
          </a:bodyPr>
          <a:lstStyle/>
          <a:p>
            <a:r>
              <a:rPr lang="en-GB" b="1" dirty="0">
                <a:ln>
                  <a:solidFill>
                    <a:srgbClr val="5B9BD5"/>
                  </a:solidFill>
                </a:ln>
                <a:solidFill>
                  <a:schemeClr val="bg1"/>
                </a:solidFill>
                <a:effectLst>
                  <a:glow rad="228600">
                    <a:srgbClr val="5B9BD5"/>
                  </a:glow>
                </a:effectLst>
                <a:latin typeface="Arial" panose="020B0604020202020204" pitchFamily="34" charset="0"/>
                <a:cs typeface="Arial" panose="020B0604020202020204" pitchFamily="34" charset="0"/>
              </a:rPr>
              <a:t>Things to consider</a:t>
            </a:r>
          </a:p>
        </p:txBody>
      </p:sp>
      <p:sp>
        <p:nvSpPr>
          <p:cNvPr id="6" name="Fade Effect">
            <a:extLst>
              <a:ext uri="{FF2B5EF4-FFF2-40B4-BE49-F238E27FC236}">
                <a16:creationId xmlns:a16="http://schemas.microsoft.com/office/drawing/2014/main" id="{1E5F47C7-C6B7-98DC-AA70-AB1B1C6267C6}"/>
              </a:ext>
            </a:extLst>
          </p:cNvPr>
          <p:cNvSpPr/>
          <p:nvPr/>
        </p:nvSpPr>
        <p:spPr>
          <a:xfrm>
            <a:off x="21465" y="959004"/>
            <a:ext cx="12192000" cy="4895695"/>
          </a:xfrm>
          <a:prstGeom prst="rect">
            <a:avLst/>
          </a:prstGeom>
          <a:gradFill>
            <a:gsLst>
              <a:gs pos="0">
                <a:schemeClr val="bg1"/>
              </a:gs>
              <a:gs pos="4000">
                <a:schemeClr val="bg1">
                  <a:alpha val="98000"/>
                </a:schemeClr>
              </a:gs>
              <a:gs pos="100000">
                <a:srgbClr val="C7D5ED">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Range of Water Bottles Image">
            <a:extLst>
              <a:ext uri="{FF2B5EF4-FFF2-40B4-BE49-F238E27FC236}">
                <a16:creationId xmlns:a16="http://schemas.microsoft.com/office/drawing/2014/main" id="{CD4CBC75-306C-BD26-D8B7-91B57D43355C}"/>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09565" y="397484"/>
            <a:ext cx="10170370" cy="6488396"/>
          </a:xfrm>
          <a:prstGeom prst="rect">
            <a:avLst/>
          </a:prstGeom>
          <a:effectLst>
            <a:softEdge rad="31750"/>
          </a:effectLst>
        </p:spPr>
      </p:pic>
      <p:grpSp>
        <p:nvGrpSpPr>
          <p:cNvPr id="3" name="Bottle Size Text Group">
            <a:extLst>
              <a:ext uri="{FF2B5EF4-FFF2-40B4-BE49-F238E27FC236}">
                <a16:creationId xmlns:a16="http://schemas.microsoft.com/office/drawing/2014/main" id="{1142464A-680A-2CEA-91CB-3181AA50E65A}"/>
              </a:ext>
            </a:extLst>
          </p:cNvPr>
          <p:cNvGrpSpPr/>
          <p:nvPr/>
        </p:nvGrpSpPr>
        <p:grpSpPr>
          <a:xfrm>
            <a:off x="178684" y="4102100"/>
            <a:ext cx="1653422" cy="1447191"/>
            <a:chOff x="237767" y="4081260"/>
            <a:chExt cx="2071529" cy="1447191"/>
          </a:xfrm>
        </p:grpSpPr>
        <p:sp>
          <p:nvSpPr>
            <p:cNvPr id="4" name="Shape">
              <a:extLst>
                <a:ext uri="{FF2B5EF4-FFF2-40B4-BE49-F238E27FC236}">
                  <a16:creationId xmlns:a16="http://schemas.microsoft.com/office/drawing/2014/main" id="{7F658E4D-F709-1452-A7D8-91C54E429FA3}"/>
                </a:ext>
              </a:extLst>
            </p:cNvPr>
            <p:cNvSpPr/>
            <p:nvPr/>
          </p:nvSpPr>
          <p:spPr>
            <a:xfrm>
              <a:off x="237767" y="4081260"/>
              <a:ext cx="2071529" cy="1447191"/>
            </a:xfrm>
            <a:prstGeom prst="rightArrowCallout">
              <a:avLst>
                <a:gd name="adj1" fmla="val 14247"/>
                <a:gd name="adj2" fmla="val 16551"/>
                <a:gd name="adj3" fmla="val 15783"/>
                <a:gd name="adj4" fmla="val 7500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5" name="Text">
              <a:extLst>
                <a:ext uri="{FF2B5EF4-FFF2-40B4-BE49-F238E27FC236}">
                  <a16:creationId xmlns:a16="http://schemas.microsoft.com/office/drawing/2014/main" id="{21093234-0A21-13C7-AB1C-1801988242B7}"/>
                </a:ext>
              </a:extLst>
            </p:cNvPr>
            <p:cNvSpPr txBox="1"/>
            <p:nvPr/>
          </p:nvSpPr>
          <p:spPr>
            <a:xfrm>
              <a:off x="237767" y="4466623"/>
              <a:ext cx="1576141" cy="707886"/>
            </a:xfrm>
            <a:prstGeom prst="rect">
              <a:avLst/>
            </a:prstGeom>
            <a:noFill/>
          </p:spPr>
          <p:txBody>
            <a:bodyPr wrap="square" rtlCol="0">
              <a:spAutoFit/>
            </a:bodyPr>
            <a:lstStyle/>
            <a:p>
              <a:pPr algn="ctr"/>
              <a:r>
                <a:rPr lang="en-GB" sz="2000" b="1" dirty="0">
                  <a:solidFill>
                    <a:schemeClr val="bg1"/>
                  </a:solidFill>
                  <a:latin typeface="Arial" panose="020B0604020202020204" pitchFamily="34" charset="0"/>
                  <a:cs typeface="Arial" panose="020B0604020202020204" pitchFamily="34" charset="0"/>
                </a:rPr>
                <a:t>Bottle size</a:t>
              </a:r>
            </a:p>
          </p:txBody>
        </p:sp>
      </p:grpSp>
      <p:grpSp>
        <p:nvGrpSpPr>
          <p:cNvPr id="13" name="Label Material and Design Group">
            <a:extLst>
              <a:ext uri="{FF2B5EF4-FFF2-40B4-BE49-F238E27FC236}">
                <a16:creationId xmlns:a16="http://schemas.microsoft.com/office/drawing/2014/main" id="{15F96863-E3CE-7650-EA5A-5F021D772A86}"/>
              </a:ext>
            </a:extLst>
          </p:cNvPr>
          <p:cNvGrpSpPr/>
          <p:nvPr/>
        </p:nvGrpSpPr>
        <p:grpSpPr>
          <a:xfrm>
            <a:off x="10346403" y="3429000"/>
            <a:ext cx="1664413" cy="1447191"/>
            <a:chOff x="-160011" y="4081260"/>
            <a:chExt cx="2085299" cy="1447191"/>
          </a:xfrm>
        </p:grpSpPr>
        <p:sp>
          <p:nvSpPr>
            <p:cNvPr id="14" name="Shape">
              <a:extLst>
                <a:ext uri="{FF2B5EF4-FFF2-40B4-BE49-F238E27FC236}">
                  <a16:creationId xmlns:a16="http://schemas.microsoft.com/office/drawing/2014/main" id="{C87C53A7-0EB8-2AD3-BD97-A988DCEDC4C2}"/>
                </a:ext>
              </a:extLst>
            </p:cNvPr>
            <p:cNvSpPr/>
            <p:nvPr/>
          </p:nvSpPr>
          <p:spPr>
            <a:xfrm flipH="1">
              <a:off x="-160011" y="4081260"/>
              <a:ext cx="2071529" cy="1447191"/>
            </a:xfrm>
            <a:prstGeom prst="rightArrowCallout">
              <a:avLst>
                <a:gd name="adj1" fmla="val 14247"/>
                <a:gd name="adj2" fmla="val 16551"/>
                <a:gd name="adj3" fmla="val 15783"/>
                <a:gd name="adj4" fmla="val 7500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15" name="Text">
              <a:extLst>
                <a:ext uri="{FF2B5EF4-FFF2-40B4-BE49-F238E27FC236}">
                  <a16:creationId xmlns:a16="http://schemas.microsoft.com/office/drawing/2014/main" id="{90FA7052-7AF1-CDA0-B7A5-C47126593148}"/>
                </a:ext>
              </a:extLst>
            </p:cNvPr>
            <p:cNvSpPr txBox="1"/>
            <p:nvPr/>
          </p:nvSpPr>
          <p:spPr>
            <a:xfrm>
              <a:off x="349147" y="4143135"/>
              <a:ext cx="1576141" cy="1323439"/>
            </a:xfrm>
            <a:prstGeom prst="rect">
              <a:avLst/>
            </a:prstGeom>
            <a:noFill/>
          </p:spPr>
          <p:txBody>
            <a:bodyPr wrap="square" rtlCol="0">
              <a:spAutoFit/>
            </a:bodyPr>
            <a:lstStyle/>
            <a:p>
              <a:pPr algn="ctr"/>
              <a:r>
                <a:rPr lang="en-GB" sz="2000" b="1" dirty="0">
                  <a:solidFill>
                    <a:schemeClr val="bg1"/>
                  </a:solidFill>
                  <a:latin typeface="Arial" panose="020B0604020202020204" pitchFamily="34" charset="0"/>
                  <a:cs typeface="Arial" panose="020B0604020202020204" pitchFamily="34" charset="0"/>
                </a:rPr>
                <a:t>Label material and design</a:t>
              </a:r>
            </a:p>
          </p:txBody>
        </p:sp>
      </p:grpSp>
      <p:grpSp>
        <p:nvGrpSpPr>
          <p:cNvPr id="16" name="Cap Material and Design Group">
            <a:extLst>
              <a:ext uri="{FF2B5EF4-FFF2-40B4-BE49-F238E27FC236}">
                <a16:creationId xmlns:a16="http://schemas.microsoft.com/office/drawing/2014/main" id="{A2606A33-68ED-E1FF-A9A9-7EB8466C7813}"/>
              </a:ext>
            </a:extLst>
          </p:cNvPr>
          <p:cNvGrpSpPr/>
          <p:nvPr/>
        </p:nvGrpSpPr>
        <p:grpSpPr>
          <a:xfrm>
            <a:off x="3030679" y="2258338"/>
            <a:ext cx="1677998" cy="1653422"/>
            <a:chOff x="509918" y="4208708"/>
            <a:chExt cx="1813148" cy="1653422"/>
          </a:xfrm>
        </p:grpSpPr>
        <p:sp>
          <p:nvSpPr>
            <p:cNvPr id="17" name="Shape">
              <a:extLst>
                <a:ext uri="{FF2B5EF4-FFF2-40B4-BE49-F238E27FC236}">
                  <a16:creationId xmlns:a16="http://schemas.microsoft.com/office/drawing/2014/main" id="{8A873CBE-A277-5A20-4EB6-F1D1292EC5A0}"/>
                </a:ext>
              </a:extLst>
            </p:cNvPr>
            <p:cNvSpPr/>
            <p:nvPr/>
          </p:nvSpPr>
          <p:spPr>
            <a:xfrm rot="5400000">
              <a:off x="589781" y="4128845"/>
              <a:ext cx="1653422" cy="1813148"/>
            </a:xfrm>
            <a:prstGeom prst="rightArrowCallout">
              <a:avLst>
                <a:gd name="adj1" fmla="val 14247"/>
                <a:gd name="adj2" fmla="val 16551"/>
                <a:gd name="adj3" fmla="val 15783"/>
                <a:gd name="adj4" fmla="val 7500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18" name="Text">
              <a:extLst>
                <a:ext uri="{FF2B5EF4-FFF2-40B4-BE49-F238E27FC236}">
                  <a16:creationId xmlns:a16="http://schemas.microsoft.com/office/drawing/2014/main" id="{81B6BF61-9D8A-C96D-0836-91D7C11BA556}"/>
                </a:ext>
              </a:extLst>
            </p:cNvPr>
            <p:cNvSpPr txBox="1"/>
            <p:nvPr/>
          </p:nvSpPr>
          <p:spPr>
            <a:xfrm>
              <a:off x="509918" y="4309363"/>
              <a:ext cx="1813148" cy="1323439"/>
            </a:xfrm>
            <a:prstGeom prst="rect">
              <a:avLst/>
            </a:prstGeom>
            <a:noFill/>
          </p:spPr>
          <p:txBody>
            <a:bodyPr wrap="square" rtlCol="0">
              <a:spAutoFit/>
            </a:bodyPr>
            <a:lstStyle/>
            <a:p>
              <a:pPr algn="ctr"/>
              <a:r>
                <a:rPr lang="en-GB" sz="2000" b="1" dirty="0">
                  <a:solidFill>
                    <a:schemeClr val="bg1"/>
                  </a:solidFill>
                  <a:latin typeface="Arial" panose="020B0604020202020204" pitchFamily="34" charset="0"/>
                  <a:cs typeface="Arial" panose="020B0604020202020204" pitchFamily="34" charset="0"/>
                </a:rPr>
                <a:t>Cap material and design</a:t>
              </a:r>
            </a:p>
          </p:txBody>
        </p:sp>
      </p:grpSp>
      <p:grpSp>
        <p:nvGrpSpPr>
          <p:cNvPr id="19" name="Bottle Material and Design Group">
            <a:extLst>
              <a:ext uri="{FF2B5EF4-FFF2-40B4-BE49-F238E27FC236}">
                <a16:creationId xmlns:a16="http://schemas.microsoft.com/office/drawing/2014/main" id="{330279C0-F064-99CB-A737-2A1B6890A57B}"/>
              </a:ext>
            </a:extLst>
          </p:cNvPr>
          <p:cNvGrpSpPr/>
          <p:nvPr/>
        </p:nvGrpSpPr>
        <p:grpSpPr>
          <a:xfrm>
            <a:off x="7483323" y="900643"/>
            <a:ext cx="1677998" cy="1901072"/>
            <a:chOff x="509917" y="4208709"/>
            <a:chExt cx="1813148" cy="1901072"/>
          </a:xfrm>
        </p:grpSpPr>
        <p:sp>
          <p:nvSpPr>
            <p:cNvPr id="20" name="Shape">
              <a:extLst>
                <a:ext uri="{FF2B5EF4-FFF2-40B4-BE49-F238E27FC236}">
                  <a16:creationId xmlns:a16="http://schemas.microsoft.com/office/drawing/2014/main" id="{570F783E-4E67-8EC9-4D27-E957CADB3863}"/>
                </a:ext>
              </a:extLst>
            </p:cNvPr>
            <p:cNvSpPr/>
            <p:nvPr/>
          </p:nvSpPr>
          <p:spPr>
            <a:xfrm rot="5400000">
              <a:off x="465955" y="4252671"/>
              <a:ext cx="1901072" cy="1813148"/>
            </a:xfrm>
            <a:prstGeom prst="rightArrowCallout">
              <a:avLst>
                <a:gd name="adj1" fmla="val 14247"/>
                <a:gd name="adj2" fmla="val 16551"/>
                <a:gd name="adj3" fmla="val 15783"/>
                <a:gd name="adj4" fmla="val 7500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21" name="Text">
              <a:extLst>
                <a:ext uri="{FF2B5EF4-FFF2-40B4-BE49-F238E27FC236}">
                  <a16:creationId xmlns:a16="http://schemas.microsoft.com/office/drawing/2014/main" id="{41005011-FBFF-9A84-42B5-9D4BB5DC3DDC}"/>
                </a:ext>
              </a:extLst>
            </p:cNvPr>
            <p:cNvSpPr txBox="1"/>
            <p:nvPr/>
          </p:nvSpPr>
          <p:spPr>
            <a:xfrm>
              <a:off x="509917" y="4397680"/>
              <a:ext cx="1813148" cy="1015663"/>
            </a:xfrm>
            <a:prstGeom prst="rect">
              <a:avLst/>
            </a:prstGeom>
            <a:noFill/>
          </p:spPr>
          <p:txBody>
            <a:bodyPr wrap="square" rtlCol="0">
              <a:spAutoFit/>
            </a:bodyPr>
            <a:lstStyle/>
            <a:p>
              <a:pPr algn="ctr"/>
              <a:r>
                <a:rPr lang="en-GB" sz="2000" b="1" dirty="0">
                  <a:solidFill>
                    <a:schemeClr val="bg1"/>
                  </a:solidFill>
                  <a:latin typeface="Arial" panose="020B0604020202020204" pitchFamily="34" charset="0"/>
                  <a:cs typeface="Arial" panose="020B0604020202020204" pitchFamily="34" charset="0"/>
                </a:rPr>
                <a:t>Bottle material and design</a:t>
              </a:r>
            </a:p>
          </p:txBody>
        </p:sp>
      </p:grpSp>
      <p:grpSp>
        <p:nvGrpSpPr>
          <p:cNvPr id="22" name="Resources Used to Produce Group">
            <a:extLst>
              <a:ext uri="{FF2B5EF4-FFF2-40B4-BE49-F238E27FC236}">
                <a16:creationId xmlns:a16="http://schemas.microsoft.com/office/drawing/2014/main" id="{15A8ECCD-0367-0606-FDE5-35639B6B22C8}"/>
              </a:ext>
            </a:extLst>
          </p:cNvPr>
          <p:cNvGrpSpPr/>
          <p:nvPr/>
        </p:nvGrpSpPr>
        <p:grpSpPr>
          <a:xfrm>
            <a:off x="5257001" y="1703315"/>
            <a:ext cx="1677998" cy="1653422"/>
            <a:chOff x="509918" y="4208708"/>
            <a:chExt cx="1813148" cy="1653422"/>
          </a:xfrm>
        </p:grpSpPr>
        <p:sp>
          <p:nvSpPr>
            <p:cNvPr id="23" name="Shape">
              <a:extLst>
                <a:ext uri="{FF2B5EF4-FFF2-40B4-BE49-F238E27FC236}">
                  <a16:creationId xmlns:a16="http://schemas.microsoft.com/office/drawing/2014/main" id="{688B0AE8-766B-499A-4EE0-40004456FC55}"/>
                </a:ext>
              </a:extLst>
            </p:cNvPr>
            <p:cNvSpPr/>
            <p:nvPr/>
          </p:nvSpPr>
          <p:spPr>
            <a:xfrm rot="5400000">
              <a:off x="589781" y="4128845"/>
              <a:ext cx="1653422" cy="1813148"/>
            </a:xfrm>
            <a:prstGeom prst="rightArrowCallout">
              <a:avLst>
                <a:gd name="adj1" fmla="val 14247"/>
                <a:gd name="adj2" fmla="val 16551"/>
                <a:gd name="adj3" fmla="val 15783"/>
                <a:gd name="adj4" fmla="val 7500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24" name="Text">
              <a:extLst>
                <a:ext uri="{FF2B5EF4-FFF2-40B4-BE49-F238E27FC236}">
                  <a16:creationId xmlns:a16="http://schemas.microsoft.com/office/drawing/2014/main" id="{0ED784B0-2F7D-A4E1-2BD4-DA0238F509F5}"/>
                </a:ext>
              </a:extLst>
            </p:cNvPr>
            <p:cNvSpPr txBox="1"/>
            <p:nvPr/>
          </p:nvSpPr>
          <p:spPr>
            <a:xfrm>
              <a:off x="509918" y="4309363"/>
              <a:ext cx="1813148" cy="1015663"/>
            </a:xfrm>
            <a:prstGeom prst="rect">
              <a:avLst/>
            </a:prstGeom>
            <a:noFill/>
          </p:spPr>
          <p:txBody>
            <a:bodyPr wrap="square" rtlCol="0">
              <a:spAutoFit/>
            </a:bodyPr>
            <a:lstStyle/>
            <a:p>
              <a:pPr algn="ctr"/>
              <a:r>
                <a:rPr lang="en-GB" sz="2000" b="1" dirty="0">
                  <a:solidFill>
                    <a:schemeClr val="bg1"/>
                  </a:solidFill>
                  <a:latin typeface="Arial" panose="020B0604020202020204" pitchFamily="34" charset="0"/>
                  <a:cs typeface="Arial" panose="020B0604020202020204" pitchFamily="34" charset="0"/>
                </a:rPr>
                <a:t>Resources used to produce</a:t>
              </a:r>
            </a:p>
          </p:txBody>
        </p:sp>
      </p:grpSp>
    </p:spTree>
    <p:custDataLst>
      <p:tags r:id="rId1"/>
    </p:custDataLst>
    <p:extLst>
      <p:ext uri="{BB962C8B-B14F-4D97-AF65-F5344CB8AC3E}">
        <p14:creationId xmlns:p14="http://schemas.microsoft.com/office/powerpoint/2010/main" val="3941083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9ED4233-CE2B-15C1-6C6D-DBAFCC22644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p:blipFill>
        <p:spPr bwMode="auto">
          <a:xfrm>
            <a:off x="-1" y="0"/>
            <a:ext cx="12192001" cy="7073900"/>
          </a:xfrm>
          <a:prstGeom prst="rect">
            <a:avLst/>
          </a:prstGeom>
          <a:extLst>
            <a:ext uri="{909E8E84-426E-40DD-AFC4-6F175D3DCCD1}">
              <a14:hiddenFill xmlns:a14="http://schemas.microsoft.com/office/drawing/2010/main">
                <a:solidFill>
                  <a:srgbClr val="FFFFFF"/>
                </a:solidFill>
              </a14:hiddenFill>
            </a:ext>
          </a:extLst>
        </p:spPr>
      </p:pic>
      <p:sp>
        <p:nvSpPr>
          <p:cNvPr id="2" name="Fade Effect">
            <a:extLst>
              <a:ext uri="{FF2B5EF4-FFF2-40B4-BE49-F238E27FC236}">
                <a16:creationId xmlns:a16="http://schemas.microsoft.com/office/drawing/2014/main" id="{3DB93564-4BEA-4474-8FB0-5E3EDB1961EA}"/>
              </a:ext>
            </a:extLst>
          </p:cNvPr>
          <p:cNvSpPr/>
          <p:nvPr/>
        </p:nvSpPr>
        <p:spPr>
          <a:xfrm>
            <a:off x="16773" y="-3683"/>
            <a:ext cx="12192000" cy="6858000"/>
          </a:xfrm>
          <a:prstGeom prst="rect">
            <a:avLst/>
          </a:prstGeom>
          <a:gradFill>
            <a:gsLst>
              <a:gs pos="0">
                <a:schemeClr val="bg1"/>
              </a:gs>
              <a:gs pos="31000">
                <a:srgbClr val="E3EAF6">
                  <a:alpha val="70000"/>
                </a:srgbClr>
              </a:gs>
              <a:gs pos="15000">
                <a:schemeClr val="bg1">
                  <a:alpha val="80000"/>
                </a:schemeClr>
              </a:gs>
              <a:gs pos="100000">
                <a:srgbClr val="C7D5ED">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Title">
            <a:extLst>
              <a:ext uri="{FF2B5EF4-FFF2-40B4-BE49-F238E27FC236}">
                <a16:creationId xmlns:a16="http://schemas.microsoft.com/office/drawing/2014/main" id="{5422AE9C-8479-0417-E5A6-B6CADF230440}"/>
              </a:ext>
            </a:extLst>
          </p:cNvPr>
          <p:cNvSpPr>
            <a:spLocks noGrp="1"/>
          </p:cNvSpPr>
          <p:nvPr>
            <p:ph type="title" idx="4294967295"/>
          </p:nvPr>
        </p:nvSpPr>
        <p:spPr>
          <a:xfrm>
            <a:off x="342900" y="111125"/>
            <a:ext cx="10515600" cy="892175"/>
          </a:xfrm>
        </p:spPr>
        <p:txBody>
          <a:bodyPr/>
          <a:lstStyle/>
          <a:p>
            <a:r>
              <a:rPr lang="en-GB" b="1">
                <a:ln>
                  <a:solidFill>
                    <a:srgbClr val="5B9BD5"/>
                  </a:solidFill>
                </a:ln>
                <a:solidFill>
                  <a:schemeClr val="bg1"/>
                </a:solidFill>
                <a:effectLst>
                  <a:glow rad="228600">
                    <a:srgbClr val="5B9BD5"/>
                  </a:glow>
                </a:effectLst>
                <a:latin typeface="Arial" panose="020B0604020202020204" pitchFamily="34" charset="0"/>
                <a:cs typeface="Arial" panose="020B0604020202020204" pitchFamily="34" charset="0"/>
              </a:rPr>
              <a:t>The values </a:t>
            </a:r>
            <a:r>
              <a:rPr lang="en-GB" b="1" dirty="0">
                <a:ln>
                  <a:solidFill>
                    <a:srgbClr val="5B9BD5"/>
                  </a:solidFill>
                </a:ln>
                <a:solidFill>
                  <a:schemeClr val="bg1"/>
                </a:solidFill>
                <a:effectLst>
                  <a:glow rad="228600">
                    <a:srgbClr val="5B9BD5"/>
                  </a:glow>
                </a:effectLst>
                <a:latin typeface="Arial" panose="020B0604020202020204" pitchFamily="34" charset="0"/>
                <a:cs typeface="Arial" panose="020B0604020202020204" pitchFamily="34" charset="0"/>
              </a:rPr>
              <a:t>of </a:t>
            </a:r>
            <a:r>
              <a:rPr lang="en-GB" b="1">
                <a:ln>
                  <a:solidFill>
                    <a:srgbClr val="5B9BD5"/>
                  </a:solidFill>
                </a:ln>
                <a:solidFill>
                  <a:schemeClr val="bg1"/>
                </a:solidFill>
                <a:effectLst>
                  <a:glow rad="228600">
                    <a:srgbClr val="5B9BD5"/>
                  </a:glow>
                </a:effectLst>
                <a:latin typeface="Arial" panose="020B0604020202020204" pitchFamily="34" charset="0"/>
                <a:cs typeface="Arial" panose="020B0604020202020204" pitchFamily="34" charset="0"/>
              </a:rPr>
              <a:t>a business</a:t>
            </a:r>
            <a:endParaRPr lang="en-GB" b="1" dirty="0">
              <a:ln>
                <a:solidFill>
                  <a:srgbClr val="5B9BD5"/>
                </a:solidFill>
              </a:ln>
              <a:solidFill>
                <a:schemeClr val="bg1"/>
              </a:solidFill>
              <a:effectLst>
                <a:glow rad="228600">
                  <a:srgbClr val="5B9BD5"/>
                </a:glow>
              </a:effectLst>
              <a:latin typeface="Arial" panose="020B0604020202020204" pitchFamily="34" charset="0"/>
              <a:cs typeface="Arial" panose="020B0604020202020204" pitchFamily="34" charset="0"/>
            </a:endParaRPr>
          </a:p>
        </p:txBody>
      </p:sp>
      <p:grpSp>
        <p:nvGrpSpPr>
          <p:cNvPr id="10" name="Text Group 1">
            <a:extLst>
              <a:ext uri="{FF2B5EF4-FFF2-40B4-BE49-F238E27FC236}">
                <a16:creationId xmlns:a16="http://schemas.microsoft.com/office/drawing/2014/main" id="{7226188C-BCED-B00B-F5B0-D72CCC821FE5}"/>
              </a:ext>
            </a:extLst>
          </p:cNvPr>
          <p:cNvGrpSpPr/>
          <p:nvPr/>
        </p:nvGrpSpPr>
        <p:grpSpPr>
          <a:xfrm>
            <a:off x="0" y="1555316"/>
            <a:ext cx="7874002" cy="892179"/>
            <a:chOff x="-2" y="1984580"/>
            <a:chExt cx="4550690" cy="892179"/>
          </a:xfrm>
        </p:grpSpPr>
        <p:sp>
          <p:nvSpPr>
            <p:cNvPr id="11" name="Shape">
              <a:extLst>
                <a:ext uri="{FF2B5EF4-FFF2-40B4-BE49-F238E27FC236}">
                  <a16:creationId xmlns:a16="http://schemas.microsoft.com/office/drawing/2014/main" id="{0FCF3FE9-4D82-FC5E-AAD3-78704F2F35DA}"/>
                </a:ext>
              </a:extLst>
            </p:cNvPr>
            <p:cNvSpPr/>
            <p:nvPr/>
          </p:nvSpPr>
          <p:spPr>
            <a:xfrm rot="5400000">
              <a:off x="1829254" y="155326"/>
              <a:ext cx="892177" cy="4550689"/>
            </a:xfrm>
            <a:prstGeom prst="round2SameRect">
              <a:avLst>
                <a:gd name="adj1" fmla="val 50000"/>
                <a:gd name="adj2" fmla="val 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25" name="Text">
              <a:extLst>
                <a:ext uri="{FF2B5EF4-FFF2-40B4-BE49-F238E27FC236}">
                  <a16:creationId xmlns:a16="http://schemas.microsoft.com/office/drawing/2014/main" id="{0CE467BE-1B8A-C3AB-AC2F-C64B01119F9A}"/>
                </a:ext>
              </a:extLst>
            </p:cNvPr>
            <p:cNvSpPr txBox="1"/>
            <p:nvPr/>
          </p:nvSpPr>
          <p:spPr>
            <a:xfrm>
              <a:off x="19629" y="1984580"/>
              <a:ext cx="4531059" cy="830997"/>
            </a:xfrm>
            <a:prstGeom prst="rect">
              <a:avLst/>
            </a:prstGeom>
            <a:noFill/>
          </p:spPr>
          <p:txBody>
            <a:bodyPr wrap="square" rtlCol="0">
              <a:spAutoFit/>
            </a:bodyPr>
            <a:lstStyle/>
            <a:p>
              <a:r>
                <a:rPr lang="en-GB" sz="2400" b="1" dirty="0">
                  <a:solidFill>
                    <a:schemeClr val="bg1"/>
                  </a:solidFill>
                  <a:latin typeface="Arial" panose="020B0604020202020204" pitchFamily="34" charset="0"/>
                  <a:cs typeface="Arial" panose="020B0604020202020204" pitchFamily="34" charset="0"/>
                </a:rPr>
                <a:t>A business that is serious about sustainability will make it part of everything they do.</a:t>
              </a:r>
            </a:p>
          </p:txBody>
        </p:sp>
      </p:grpSp>
      <p:grpSp>
        <p:nvGrpSpPr>
          <p:cNvPr id="26" name="Text Group 3">
            <a:extLst>
              <a:ext uri="{FF2B5EF4-FFF2-40B4-BE49-F238E27FC236}">
                <a16:creationId xmlns:a16="http://schemas.microsoft.com/office/drawing/2014/main" id="{1D639AC0-DD48-42F3-70D0-BFBB9F8D6F91}"/>
              </a:ext>
            </a:extLst>
          </p:cNvPr>
          <p:cNvGrpSpPr/>
          <p:nvPr/>
        </p:nvGrpSpPr>
        <p:grpSpPr>
          <a:xfrm>
            <a:off x="17194" y="5471014"/>
            <a:ext cx="7874002" cy="880031"/>
            <a:chOff x="-2" y="1984583"/>
            <a:chExt cx="4550690" cy="880031"/>
          </a:xfrm>
        </p:grpSpPr>
        <p:sp>
          <p:nvSpPr>
            <p:cNvPr id="27" name="Shape">
              <a:extLst>
                <a:ext uri="{FF2B5EF4-FFF2-40B4-BE49-F238E27FC236}">
                  <a16:creationId xmlns:a16="http://schemas.microsoft.com/office/drawing/2014/main" id="{A472841E-3A6D-4155-F0D1-D247579A44C8}"/>
                </a:ext>
              </a:extLst>
            </p:cNvPr>
            <p:cNvSpPr/>
            <p:nvPr/>
          </p:nvSpPr>
          <p:spPr>
            <a:xfrm rot="5400000">
              <a:off x="1835327" y="149254"/>
              <a:ext cx="880031" cy="4550689"/>
            </a:xfrm>
            <a:prstGeom prst="round2SameRect">
              <a:avLst>
                <a:gd name="adj1" fmla="val 50000"/>
                <a:gd name="adj2" fmla="val 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28" name="Text">
              <a:extLst>
                <a:ext uri="{FF2B5EF4-FFF2-40B4-BE49-F238E27FC236}">
                  <a16:creationId xmlns:a16="http://schemas.microsoft.com/office/drawing/2014/main" id="{9861E01E-160B-F85E-D1CB-9287AFC3E81D}"/>
                </a:ext>
              </a:extLst>
            </p:cNvPr>
            <p:cNvSpPr txBox="1"/>
            <p:nvPr/>
          </p:nvSpPr>
          <p:spPr>
            <a:xfrm>
              <a:off x="19629" y="1984583"/>
              <a:ext cx="4531059" cy="830997"/>
            </a:xfrm>
            <a:prstGeom prst="rect">
              <a:avLst/>
            </a:prstGeom>
            <a:noFill/>
          </p:spPr>
          <p:txBody>
            <a:bodyPr wrap="square" rtlCol="0">
              <a:spAutoFit/>
            </a:bodyPr>
            <a:lstStyle/>
            <a:p>
              <a:r>
                <a:rPr lang="en-GB" sz="2400" b="1" dirty="0">
                  <a:solidFill>
                    <a:schemeClr val="bg1"/>
                  </a:solidFill>
                  <a:latin typeface="Arial" panose="020B0604020202020204" pitchFamily="34" charset="0"/>
                  <a:cs typeface="Arial" panose="020B0604020202020204" pitchFamily="34" charset="0"/>
                </a:rPr>
                <a:t>Claims that some businesses make often lead to accusations of ‘greenwashing’.</a:t>
              </a:r>
            </a:p>
          </p:txBody>
        </p:sp>
      </p:grpSp>
      <p:grpSp>
        <p:nvGrpSpPr>
          <p:cNvPr id="29" name="Text Group 2">
            <a:extLst>
              <a:ext uri="{FF2B5EF4-FFF2-40B4-BE49-F238E27FC236}">
                <a16:creationId xmlns:a16="http://schemas.microsoft.com/office/drawing/2014/main" id="{BE95593C-3B16-400A-79CE-CB523CACF852}"/>
              </a:ext>
            </a:extLst>
          </p:cNvPr>
          <p:cNvGrpSpPr/>
          <p:nvPr/>
        </p:nvGrpSpPr>
        <p:grpSpPr>
          <a:xfrm>
            <a:off x="4317999" y="3513166"/>
            <a:ext cx="7874000" cy="892178"/>
            <a:chOff x="-2" y="1984582"/>
            <a:chExt cx="4550689" cy="892178"/>
          </a:xfrm>
        </p:grpSpPr>
        <p:sp>
          <p:nvSpPr>
            <p:cNvPr id="30" name="Shape">
              <a:extLst>
                <a:ext uri="{FF2B5EF4-FFF2-40B4-BE49-F238E27FC236}">
                  <a16:creationId xmlns:a16="http://schemas.microsoft.com/office/drawing/2014/main" id="{E76BBC6D-4F6B-AD55-E0FA-32DFB04A8A59}"/>
                </a:ext>
              </a:extLst>
            </p:cNvPr>
            <p:cNvSpPr/>
            <p:nvPr/>
          </p:nvSpPr>
          <p:spPr>
            <a:xfrm rot="16200000" flipH="1">
              <a:off x="1829254" y="155326"/>
              <a:ext cx="892178" cy="4550689"/>
            </a:xfrm>
            <a:prstGeom prst="round2SameRect">
              <a:avLst>
                <a:gd name="adj1" fmla="val 50000"/>
                <a:gd name="adj2" fmla="val 0"/>
              </a:avLst>
            </a:prstGeom>
            <a:solidFill>
              <a:srgbClr val="5B9BD5"/>
            </a:solidFill>
            <a:ln w="38100">
              <a:solidFill>
                <a:schemeClr val="accent5"/>
              </a:solidFill>
              <a:prstDash val="solid"/>
            </a:ln>
            <a:effectLst>
              <a:glow rad="127000">
                <a:schemeClr val="bg1"/>
              </a:glow>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bg1"/>
                </a:solidFill>
                <a:latin typeface="Arial" panose="020B0604020202020204" pitchFamily="34" charset="0"/>
                <a:cs typeface="Arial" panose="020B0604020202020204" pitchFamily="34" charset="0"/>
              </a:endParaRPr>
            </a:p>
          </p:txBody>
        </p:sp>
        <p:sp>
          <p:nvSpPr>
            <p:cNvPr id="31" name="Text">
              <a:extLst>
                <a:ext uri="{FF2B5EF4-FFF2-40B4-BE49-F238E27FC236}">
                  <a16:creationId xmlns:a16="http://schemas.microsoft.com/office/drawing/2014/main" id="{30C0E952-C950-812F-6876-E937A2B0E897}"/>
                </a:ext>
              </a:extLst>
            </p:cNvPr>
            <p:cNvSpPr txBox="1"/>
            <p:nvPr/>
          </p:nvSpPr>
          <p:spPr>
            <a:xfrm>
              <a:off x="9935" y="1987887"/>
              <a:ext cx="4531059" cy="830997"/>
            </a:xfrm>
            <a:prstGeom prst="rect">
              <a:avLst/>
            </a:prstGeom>
            <a:noFill/>
          </p:spPr>
          <p:txBody>
            <a:bodyPr wrap="square" rtlCol="0">
              <a:spAutoFit/>
            </a:bodyPr>
            <a:lstStyle/>
            <a:p>
              <a:pPr algn="r"/>
              <a:r>
                <a:rPr lang="en-GB" sz="2400" b="1" dirty="0">
                  <a:solidFill>
                    <a:schemeClr val="bg1"/>
                  </a:solidFill>
                  <a:latin typeface="Arial" panose="020B0604020202020204" pitchFamily="34" charset="0"/>
                  <a:cs typeface="Arial" panose="020B0604020202020204" pitchFamily="34" charset="0"/>
                </a:rPr>
                <a:t>Not all businesses do so, but will still make valid claims about their activities. </a:t>
              </a:r>
            </a:p>
          </p:txBody>
        </p:sp>
      </p:grpSp>
    </p:spTree>
    <p:custDataLst>
      <p:tags r:id="rId1"/>
    </p:custDataLst>
    <p:extLst>
      <p:ext uri="{BB962C8B-B14F-4D97-AF65-F5344CB8AC3E}">
        <p14:creationId xmlns:p14="http://schemas.microsoft.com/office/powerpoint/2010/main" val="231616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righ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Cambridge University Press &amp; Assessment logo ">
            <a:extLst>
              <a:ext uri="{FF2B5EF4-FFF2-40B4-BE49-F238E27FC236}">
                <a16:creationId xmlns:a16="http://schemas.microsoft.com/office/drawing/2014/main" id="{979BA56A-9FD1-4F1E-2ACF-1E3DB8823C4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6307" y="2144534"/>
            <a:ext cx="2087880" cy="352425"/>
          </a:xfrm>
          <a:prstGeom prst="rect">
            <a:avLst/>
          </a:prstGeom>
        </p:spPr>
      </p:pic>
      <p:sp>
        <p:nvSpPr>
          <p:cNvPr id="7" name="TextBox 6">
            <a:extLst>
              <a:ext uri="{FF2B5EF4-FFF2-40B4-BE49-F238E27FC236}">
                <a16:creationId xmlns:a16="http://schemas.microsoft.com/office/drawing/2014/main" id="{D69E6195-B12D-3A7B-66B3-3026A1C3F585}"/>
              </a:ext>
            </a:extLst>
          </p:cNvPr>
          <p:cNvSpPr txBox="1"/>
          <p:nvPr/>
        </p:nvSpPr>
        <p:spPr>
          <a:xfrm>
            <a:off x="746307" y="2852855"/>
            <a:ext cx="11140893" cy="2708434"/>
          </a:xfrm>
          <a:prstGeom prst="rect">
            <a:avLst/>
          </a:prstGeom>
          <a:noFill/>
        </p:spPr>
        <p:txBody>
          <a:bodyPr wrap="square">
            <a:spAutoFit/>
          </a:bodyPr>
          <a:lstStyle/>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part of Cambridge University Press &amp; Assessment, a department of the University of Cambridge.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OCR is a Company Limited by Guarantee and an exempt charity. Registered in England. Registered office: The Triangle Building, Shaftesbury Road, Cambridge, CB2 8EA. Registered company number: 3484466.</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operate academic and vocational qualifications regulated by Ofqual, Qualifications Wales and CCEA as listed in their qualifications registers.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are committed to providing a fully accessible experience across all our products, platforms, and websites.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tooltip="https://www.cambridge.org/accessibility"/>
              </a:rPr>
              <a:t>accessibility standards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 OCR 2025. All rights reserved. We retain the copyright on all our publications. However, our registered centres are permitted to copy and distribute our material for their own internal use, in line with any specific restrictions detailed in the publication. Find out more about our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tooltip="https://www.ocr.org.uk/about/our-policies/copyright/"/>
              </a:rPr>
              <a:t>copyright policies</a:t>
            </a:r>
            <a:r>
              <a:rPr lang="en-GB" sz="1000" kern="100" dirty="0">
                <a:effectLst/>
                <a:latin typeface="Arial" panose="020B0604020202020204" pitchFamily="34" charset="0"/>
                <a:ea typeface="Aptos" panose="020B0004020202020204" pitchFamily="34" charset="0"/>
                <a:cs typeface="Arial" panose="020B0604020202020204" pitchFamily="34" charset="0"/>
              </a:rPr>
              <a:t>.</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update our publications regularly so please check you have the most up-to-date version.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We cannot be held responsible for the persistence or accuracy of URLs for external or third-party internet websites referred to in this publication and do not guarantee that any content on such websites is, or will remain, accurate or appropriate.</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When we update our specifications, you’ll see a new version number and a summary of the changes. While we do our best to reflect these changes in all associated resources on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tooltip="https://teachcambridge.org/landing"/>
              </a:rPr>
              <a:t>Teach Cambridge</a:t>
            </a:r>
            <a:r>
              <a:rPr lang="en-GB" sz="1000" kern="100" dirty="0">
                <a:effectLst/>
                <a:latin typeface="Arial" panose="020B0604020202020204" pitchFamily="34" charset="0"/>
                <a:ea typeface="Aptos" panose="020B0004020202020204" pitchFamily="34" charset="0"/>
                <a:cs typeface="Arial" panose="020B0604020202020204" pitchFamily="34" charset="0"/>
              </a:rPr>
              <a:t>, if you notice any discrepancies, please refer to the latest specification on our website and </a:t>
            </a:r>
            <a:r>
              <a:rPr lang="en-GB"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tooltip="mailto:resources.feedback@ocr.org.uk"/>
              </a:rPr>
              <a:t>let us know</a:t>
            </a:r>
            <a:r>
              <a:rPr lang="en-GB" sz="1000" kern="100" dirty="0">
                <a:effectLst/>
                <a:latin typeface="Arial" panose="020B0604020202020204" pitchFamily="34" charset="0"/>
                <a:ea typeface="Aptos" panose="020B0004020202020204" pitchFamily="34" charset="0"/>
                <a:cs typeface="Arial" panose="020B0604020202020204" pitchFamily="34" charset="0"/>
              </a:rPr>
              <a:t>. </a:t>
            </a:r>
          </a:p>
          <a:p>
            <a:pPr>
              <a:spcAft>
                <a:spcPts val="600"/>
              </a:spcAft>
            </a:pPr>
            <a:r>
              <a:rPr lang="en-GB" sz="1000" kern="100" dirty="0">
                <a:effectLst/>
                <a:latin typeface="Arial" panose="020B0604020202020204" pitchFamily="34" charset="0"/>
                <a:ea typeface="Aptos" panose="020B0004020202020204" pitchFamily="34" charset="0"/>
                <a:cs typeface="Arial" panose="020B0604020202020204" pitchFamily="34" charset="0"/>
              </a:rPr>
              <a:t>Our resources do not represent any teaching method we expect you to use. We cannot be held responsible for any errors or omissions in our resources.</a:t>
            </a:r>
          </a:p>
        </p:txBody>
      </p:sp>
      <p:graphicFrame>
        <p:nvGraphicFramePr>
          <p:cNvPr id="8" name="Table 7">
            <a:extLst>
              <a:ext uri="{FF2B5EF4-FFF2-40B4-BE49-F238E27FC236}">
                <a16:creationId xmlns:a16="http://schemas.microsoft.com/office/drawing/2014/main" id="{C80F3088-D2BE-DB7F-B72E-31277B89B225}"/>
              </a:ext>
            </a:extLst>
          </p:cNvPr>
          <p:cNvGraphicFramePr>
            <a:graphicFrameLocks noGrp="1"/>
          </p:cNvGraphicFramePr>
          <p:nvPr/>
        </p:nvGraphicFramePr>
        <p:xfrm>
          <a:off x="679402" y="5717164"/>
          <a:ext cx="10966186" cy="984525"/>
        </p:xfrm>
        <a:graphic>
          <a:graphicData uri="http://schemas.openxmlformats.org/drawingml/2006/table">
            <a:tbl>
              <a:tblPr firstRow="1" firstCol="1" bandRow="1"/>
              <a:tblGrid>
                <a:gridCol w="880137">
                  <a:extLst>
                    <a:ext uri="{9D8B030D-6E8A-4147-A177-3AD203B41FA5}">
                      <a16:colId xmlns:a16="http://schemas.microsoft.com/office/drawing/2014/main" val="2499903179"/>
                    </a:ext>
                  </a:extLst>
                </a:gridCol>
                <a:gridCol w="10086049">
                  <a:extLst>
                    <a:ext uri="{9D8B030D-6E8A-4147-A177-3AD203B41FA5}">
                      <a16:colId xmlns:a16="http://schemas.microsoft.com/office/drawing/2014/main" val="1803285825"/>
                    </a:ext>
                  </a:extLst>
                </a:gridCol>
              </a:tblGrid>
              <a:tr h="757033">
                <a:tc>
                  <a:txBody>
                    <a:bodyPr/>
                    <a:lstStyle/>
                    <a:p>
                      <a:pPr>
                        <a:lnSpc>
                          <a:spcPct val="110000"/>
                        </a:lnSpc>
                        <a:spcAft>
                          <a:spcPts val="800"/>
                        </a:spcAft>
                        <a:buNone/>
                      </a:pPr>
                      <a:endParaRPr lang="en-GB" sz="11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600"/>
                        </a:spcAft>
                        <a:buNone/>
                      </a:pPr>
                      <a:r>
                        <a:rPr lang="en-GB" sz="1000" b="1" dirty="0">
                          <a:effectLst/>
                          <a:latin typeface="Arial" panose="020B0604020202020204" pitchFamily="34" charset="0"/>
                          <a:ea typeface="Arial" panose="020B0604020202020204" pitchFamily="34" charset="0"/>
                          <a:cs typeface="Times New Roman" panose="02020603050405020304" pitchFamily="18" charset="0"/>
                        </a:rPr>
                        <a:t>These resources have been co-created and approved by WWF-UK. </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p>
                      <a:pPr>
                        <a:lnSpc>
                          <a:spcPct val="110000"/>
                        </a:lnSpc>
                        <a:spcAft>
                          <a:spcPts val="6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WWF-UK offer UK secondary schools and colleges </a:t>
                      </a:r>
                      <a:r>
                        <a:rPr lang="en-GB" sz="1000" u="sng"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hlinkClick r:id="rId9"/>
                        </a:rPr>
                        <a:t>https://www.wwf.org.uk/get-involved/schools/sustainable-futures</a:t>
                      </a:r>
                      <a:r>
                        <a:rPr lang="en-GB" sz="1000" dirty="0">
                          <a:effectLst/>
                          <a:latin typeface="Arial" panose="020B0604020202020204" pitchFamily="34" charset="0"/>
                          <a:ea typeface="Arial" panose="020B0604020202020204" pitchFamily="34" charset="0"/>
                          <a:cs typeface="Times New Roman" panose="02020603050405020304" pitchFamily="18" charset="0"/>
                        </a:rPr>
                        <a:t> - a free careers programme for that equips young people to thrive in a future green economy, regardless of </a:t>
                      </a:r>
                      <a:r>
                        <a:rPr lang="en-GB" sz="1000" kern="12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their career path.</a:t>
                      </a:r>
                      <a:endParaRPr lang="en-GB" sz="1000" kern="12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2436867806"/>
                  </a:ext>
                </a:extLst>
              </a:tr>
              <a:tr h="227492">
                <a:tc>
                  <a:txBody>
                    <a:bodyPr/>
                    <a:lstStyle/>
                    <a:p>
                      <a:pPr>
                        <a:lnSpc>
                          <a:spcPct val="110000"/>
                        </a:lnSpc>
                        <a:spcAft>
                          <a:spcPts val="800"/>
                        </a:spcAft>
                        <a:buNone/>
                      </a:pPr>
                      <a:r>
                        <a:rPr lang="en-GB" sz="1100">
                          <a:effectLst/>
                          <a:latin typeface="Arial" panose="020B0604020202020204" pitchFamily="34" charset="0"/>
                          <a:ea typeface="Arial" panose="020B0604020202020204" pitchFamily="34" charset="0"/>
                          <a:cs typeface="Times New Roman" panose="02020603050405020304" pitchFamily="18" charset="0"/>
                        </a:rPr>
                        <a:t> </a:t>
                      </a:r>
                      <a:endParaRPr lang="en-GB" sz="11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tc>
                  <a:txBody>
                    <a:bodyPr/>
                    <a:lstStyle/>
                    <a:p>
                      <a:pPr>
                        <a:lnSpc>
                          <a:spcPct val="110000"/>
                        </a:lnSpc>
                        <a:spcAft>
                          <a:spcPts val="800"/>
                        </a:spcAft>
                        <a:buNone/>
                      </a:pPr>
                      <a:r>
                        <a:rPr lang="en-GB" sz="1000" dirty="0">
                          <a:effectLst/>
                          <a:latin typeface="Arial" panose="020B0604020202020204" pitchFamily="34" charset="0"/>
                          <a:ea typeface="Arial" panose="020B0604020202020204" pitchFamily="34" charset="0"/>
                          <a:cs typeface="Times New Roman" panose="02020603050405020304" pitchFamily="18" charset="0"/>
                        </a:rPr>
                        <a:t>WWF</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 and </a:t>
                      </a:r>
                      <a:r>
                        <a:rPr lang="en-GB" sz="1000" baseline="30000" dirty="0">
                          <a:effectLst/>
                          <a:latin typeface="Arial" panose="020B0604020202020204" pitchFamily="34" charset="0"/>
                          <a:ea typeface="Arial" panose="020B0604020202020204" pitchFamily="34" charset="0"/>
                          <a:cs typeface="Times New Roman" panose="02020603050405020304" pitchFamily="18" charset="0"/>
                        </a:rPr>
                        <a:t>©</a:t>
                      </a:r>
                      <a:r>
                        <a:rPr lang="en-GB" sz="1000" dirty="0">
                          <a:effectLst/>
                          <a:latin typeface="Arial" panose="020B0604020202020204" pitchFamily="34" charset="0"/>
                          <a:ea typeface="Arial" panose="020B0604020202020204" pitchFamily="34" charset="0"/>
                          <a:cs typeface="Times New Roman" panose="02020603050405020304" pitchFamily="18" charset="0"/>
                        </a:rPr>
                        <a:t>1986 Panda Symbol are owned by WWF. All rights reserved.</a:t>
                      </a:r>
                      <a:endParaRPr lang="en-GB" sz="16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a:noFill/>
                    </a:lnL>
                    <a:lnR>
                      <a:noFill/>
                    </a:lnR>
                    <a:lnT>
                      <a:noFill/>
                    </a:lnT>
                    <a:lnB>
                      <a:noFill/>
                    </a:lnB>
                    <a:noFill/>
                  </a:tcPr>
                </a:tc>
                <a:extLst>
                  <a:ext uri="{0D108BD9-81ED-4DB2-BD59-A6C34878D82A}">
                    <a16:rowId xmlns:a16="http://schemas.microsoft.com/office/drawing/2014/main" val="3227984979"/>
                  </a:ext>
                </a:extLst>
              </a:tr>
            </a:tbl>
          </a:graphicData>
        </a:graphic>
      </p:graphicFrame>
      <p:pic>
        <p:nvPicPr>
          <p:cNvPr id="1026" name="Picture 1">
            <a:extLst>
              <a:ext uri="{FF2B5EF4-FFF2-40B4-BE49-F238E27FC236}">
                <a16:creationId xmlns:a16="http://schemas.microsoft.com/office/drawing/2014/main" id="{B0D7F360-9511-6A09-762F-B147867816C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412" y="5620883"/>
            <a:ext cx="1045078" cy="117708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711771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KGYuxNXE"/>
  <p:tag name="ARTICULATE_SLIDE_COUNT" val="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64829b1-ed52-45e5-9012-b69bfe77c40c" xsi:nil="true"/>
    <lcf76f155ced4ddcb4097134ff3c332f xmlns="79c91aa1-0e18-4b13-a9b2-8fd5027acf9d">
      <Terms xmlns="http://schemas.microsoft.com/office/infopath/2007/PartnerControls"/>
    </lcf76f155ced4ddcb4097134ff3c332f>
    <Component xmlns="79c91aa1-0e18-4b13-a9b2-8fd5027acf9d">N/A</Component>
    <Documenttype xmlns="79c91aa1-0e18-4b13-a9b2-8fd5027acf9d">Content</Documenttype>
    <CreativeNotes xmlns="79c91aa1-0e18-4b13-a9b2-8fd5027acf9d" xsi:nil="true"/>
    <Series xmlns="79c91aa1-0e18-4b13-a9b2-8fd5027acf9d">N/A</Series>
    <PowerAppID xmlns="79c91aa1-0e18-4b13-a9b2-8fd5027acf9d">2382</PowerAppID>
    <Resourcetype xmlns="79c91aa1-0e18-4b13-a9b2-8fd5027acf9d">Lesson activity</Resourcetype>
    <Productionmanager xmlns="79c91aa1-0e18-4b13-a9b2-8fd5027acf9d">
      <UserInfo>
        <DisplayName>Carla Thom</DisplayName>
        <AccountId>431</AccountId>
        <AccountType/>
      </UserInfo>
    </Productionmanager>
    <Qualification xmlns="79c91aa1-0e18-4b13-a9b2-8fd5027acf9d">Cambridge Nationals</Qualification>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5DB3D743B9AF48B59DCB9DD80B9C4F" ma:contentTypeVersion="21" ma:contentTypeDescription="Create a new document." ma:contentTypeScope="" ma:versionID="5b207048731c69e2ddc13fd5463fee19">
  <xsd:schema xmlns:xsd="http://www.w3.org/2001/XMLSchema" xmlns:xs="http://www.w3.org/2001/XMLSchema" xmlns:p="http://schemas.microsoft.com/office/2006/metadata/properties" xmlns:ns2="79c91aa1-0e18-4b13-a9b2-8fd5027acf9d" xmlns:ns3="a64829b1-ed52-45e5-9012-b69bfe77c40c" targetNamespace="http://schemas.microsoft.com/office/2006/metadata/properties" ma:root="true" ma:fieldsID="eda05b79082b4d6fdfdcbc8857a2e329" ns2:_="" ns3:_="">
    <xsd:import namespace="79c91aa1-0e18-4b13-a9b2-8fd5027acf9d"/>
    <xsd:import namespace="a64829b1-ed52-45e5-9012-b69bfe77c40c"/>
    <xsd:element name="properties">
      <xsd:complexType>
        <xsd:sequence>
          <xsd:element name="documentManagement">
            <xsd:complexType>
              <xsd:all>
                <xsd:element ref="ns2:Qualification"/>
                <xsd:element ref="ns2:Component"/>
                <xsd:element ref="ns2:Series"/>
                <xsd:element ref="ns2:Resourcetype"/>
                <xsd:element ref="ns2:Documenttype"/>
                <xsd:element ref="ns2:PowerAppID" minOccurs="0"/>
                <xsd:element ref="ns2:Productionmanager" minOccurs="0"/>
                <xsd:element ref="ns2:CreativeNotes" minOccurs="0"/>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c91aa1-0e18-4b13-a9b2-8fd5027acf9d" elementFormDefault="qualified">
    <xsd:import namespace="http://schemas.microsoft.com/office/2006/documentManagement/types"/>
    <xsd:import namespace="http://schemas.microsoft.com/office/infopath/2007/PartnerControls"/>
    <xsd:element name="Qualification" ma:index="8" ma:displayName="Qualification" ma:format="Dropdown" ma:internalName="Qualification">
      <xsd:simpleType>
        <xsd:restriction base="dms:Choice">
          <xsd:enumeration value="AS Level"/>
          <xsd:enumeration value="A Level"/>
          <xsd:enumeration value="GCSE"/>
          <xsd:enumeration value="Entry Level"/>
          <xsd:enumeration value="Cambridge Nationals"/>
          <xsd:enumeration value="Cambridge Technicals Level 2"/>
          <xsd:enumeration value="Cambridge Technicals Level 3"/>
          <xsd:enumeration value="AAQs"/>
          <xsd:enumeration value="Level 1"/>
          <xsd:enumeration value="Level 3"/>
        </xsd:restriction>
      </xsd:simpleType>
    </xsd:element>
    <xsd:element name="Component" ma:index="10" ma:displayName="Component" ma:default="N/A" ma:format="Dropdown" ma:internalName="Component">
      <xsd:simpleType>
        <xsd:restriction base="dms:Text">
          <xsd:maxLength value="255"/>
        </xsd:restriction>
      </xsd:simpleType>
    </xsd:element>
    <xsd:element name="Series" ma:index="11" ma:displayName="Series" ma:default="N/A" ma:format="Dropdown" ma:internalName="Series">
      <xsd:simpleType>
        <xsd:restriction base="dms:Text">
          <xsd:maxLength value="255"/>
        </xsd:restriction>
      </xsd:simpleType>
    </xsd:element>
    <xsd:element name="Resourcetype" ma:index="12" ma:displayName="Resource type" ma:format="Dropdown" ma:internalName="Resourcetype">
      <xsd:simpleType>
        <xsd:union memberTypes="dms:Text">
          <xsd:simpleType>
            <xsd:restriction base="dms:Choice">
              <xsd:enumeration value="Candidate style answers"/>
              <xsd:enumeration value="Delivery guide"/>
              <xsd:enumeration value="Exemplar candidate work"/>
              <xsd:enumeration value="Lesson activity"/>
              <xsd:enumeration value="Mapping guide"/>
              <xsd:enumeration value="Factsheet"/>
              <xsd:enumeration value="PAG resource"/>
              <xsd:enumeration value="Practice paper"/>
              <xsd:enumeration value="Progress tracker"/>
              <xsd:enumeration value="Quiz"/>
              <xsd:enumeration value="SAM"/>
              <xsd:enumeration value="Skills guide"/>
              <xsd:enumeration value="Scheme of work"/>
              <xsd:enumeration value="Specification"/>
              <xsd:enumeration value="Teacher delivery pack"/>
              <xsd:enumeration value="Topic pack"/>
              <xsd:enumeration value="Video"/>
              <xsd:enumeration value="Working document"/>
              <xsd:enumeration value="Switching guide"/>
              <xsd:enumeration value="Delivery plan"/>
              <xsd:enumeration value="Curriculum planner"/>
              <xsd:enumeration value="Standard guide"/>
              <xsd:enumeration value="Candidate style work"/>
            </xsd:restriction>
          </xsd:simpleType>
        </xsd:union>
      </xsd:simpleType>
    </xsd:element>
    <xsd:element name="Documenttype" ma:index="13" ma:displayName="Document type" ma:format="Dropdown" ma:internalName="Documenttype">
      <xsd:simpleType>
        <xsd:restriction base="dms:Choice">
          <xsd:enumeration value="Indesign"/>
          <xsd:enumeration value="Content"/>
          <xsd:enumeration value="Cover"/>
          <xsd:enumeration value="Published"/>
          <xsd:enumeration value="Image"/>
          <xsd:enumeration value="Question paper"/>
          <xsd:enumeration value="Commission"/>
          <xsd:enumeration value="Working document"/>
          <xsd:enumeration value="Specification"/>
          <xsd:enumeration value="Copyright Licence"/>
          <xsd:enumeration value="Assessment grid"/>
          <xsd:enumeration value="SpecOverTimeCoverage"/>
          <xsd:enumeration value="BluePrint"/>
        </xsd:restriction>
      </xsd:simpleType>
    </xsd:element>
    <xsd:element name="PowerAppID" ma:index="14" nillable="true" ma:displayName="Power App ID" ma:decimals="0" ma:format="Dropdown" ma:internalName="PowerAppID" ma:percentage="FALSE">
      <xsd:simpleType>
        <xsd:restriction base="dms:Number"/>
      </xsd:simpleType>
    </xsd:element>
    <xsd:element name="Productionmanager" ma:index="15" nillable="true" ma:displayName="Production manager" ma:format="Dropdown" ma:list="UserInfo" ma:SharePointGroup="0" ma:internalName="Productionmanag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reativeNotes" ma:index="16" nillable="true" ma:displayName="Creative Notes" ma:format="Dropdown" ma:internalName="CreativeNotes">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a7882c5b-1fc0-4c64-8edd-3b527906c473" ma:termSetId="09814cd3-568e-fe90-9814-8d621ff8fb84" ma:anchorId="fba54fb3-c3e1-fe81-a776-ca4b69148c4d" ma:open="true" ma:isKeyword="false">
      <xsd:complexType>
        <xsd:sequence>
          <xsd:element ref="pc:Terms" minOccurs="0" maxOccurs="1"/>
        </xsd:sequence>
      </xsd:complexType>
    </xsd:element>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DateTaken" ma:index="24" nillable="true" ma:displayName="MediaServiceDateTaken" ma:hidden="true" ma:indexed="true" ma:internalName="MediaServiceDateTake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MediaServiceOCR" ma:index="2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64829b1-ed52-45e5-9012-b69bfe77c40c"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bb1e02dd-7817-4a51-aae4-035ca7d4f282}" ma:internalName="TaxCatchAll" ma:showField="CatchAllData" ma:web="a64829b1-ed52-45e5-9012-b69bfe77c4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axOccurs="1" ma:index="9" ma:displayName="Subject"/>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3902780-22CD-4221-A47E-A31F3F41635E}">
  <ds:schemaRefs>
    <ds:schemaRef ds:uri="http://schemas.microsoft.com/sharepoint/v3/contenttype/forms"/>
  </ds:schemaRefs>
</ds:datastoreItem>
</file>

<file path=customXml/itemProps2.xml><?xml version="1.0" encoding="utf-8"?>
<ds:datastoreItem xmlns:ds="http://schemas.openxmlformats.org/officeDocument/2006/customXml" ds:itemID="{4DD35BE5-4F14-4A59-8FC2-14F29CA5A0DF}">
  <ds:schemaRefs>
    <ds:schemaRef ds:uri="c85c2c07-212a-4e2c-8282-69aef2830b02"/>
    <ds:schemaRef ds:uri="d2702c46-ea31-457a-96fd-e00e235ba8f1"/>
    <ds:schemaRef ds:uri="ee01d609-20dd-41cc-94db-9896289d3aca"/>
    <ds:schemaRef ds:uri="f98906e5-ed58-42b1-96d1-47aa8e09396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43662e43-5914-414a-b962-c70aa322eefc"/>
    <ds:schemaRef ds:uri="4190a205-68eb-46b7-a50b-4546b6f79d40"/>
    <ds:schemaRef ds:uri="9da7815e-6224-41a2-8179-fbc5bdcec2cb"/>
    <ds:schemaRef ds:uri="4b67dbab-2151-4e9f-a1e7-fb4c33e7e3d6"/>
    <ds:schemaRef ds:uri="a64829b1-ed52-45e5-9012-b69bfe77c40c"/>
    <ds:schemaRef ds:uri="79c91aa1-0e18-4b13-a9b2-8fd5027acf9d"/>
  </ds:schemaRefs>
</ds:datastoreItem>
</file>

<file path=customXml/itemProps3.xml><?xml version="1.0" encoding="utf-8"?>
<ds:datastoreItem xmlns:ds="http://schemas.openxmlformats.org/officeDocument/2006/customXml" ds:itemID="{934BAD40-AA38-4050-AA84-86DD83D682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c91aa1-0e18-4b13-a9b2-8fd5027acf9d"/>
    <ds:schemaRef ds:uri="a64829b1-ed52-45e5-9012-b69bfe77c4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10193</TotalTime>
  <Words>1091</Words>
  <Application>Microsoft Office PowerPoint</Application>
  <PresentationFormat>Widescreen</PresentationFormat>
  <Paragraphs>82</Paragraphs>
  <Slides>7</Slides>
  <Notes>6</Notes>
  <HiddenSlides>1</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Symbol</vt:lpstr>
      <vt:lpstr>Office Theme</vt:lpstr>
      <vt:lpstr>PowerPoint Presentation</vt:lpstr>
      <vt:lpstr>Sustainable business</vt:lpstr>
      <vt:lpstr>PowerPoint Presentation</vt:lpstr>
      <vt:lpstr>Being a sustainable business</vt:lpstr>
      <vt:lpstr>Things to consider</vt:lpstr>
      <vt:lpstr>The values of a business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Sustainability In Business</dc:subject>
  <dc:creator>Florence Zealey</dc:creator>
  <cp:keywords/>
  <dc:description/>
  <cp:lastModifiedBy>Chris Johnston</cp:lastModifiedBy>
  <cp:revision>19</cp:revision>
  <dcterms:created xsi:type="dcterms:W3CDTF">2022-04-01T17:17:41Z</dcterms:created>
  <dcterms:modified xsi:type="dcterms:W3CDTF">2025-05-08T08:41:07Z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0x010100E45DB3D743B9AF48B59DCB9DD80B9C4F</vt:lpwstr>
  </property>
  <property fmtid="{D5CDD505-2E9C-101B-9397-08002B2CF9AE}" pid="3" name="WWF_Office">
    <vt:lpwstr/>
  </property>
  <property fmtid="{D5CDD505-2E9C-101B-9397-08002B2CF9AE}" pid="4" name="TaxKeyword">
    <vt:lpwstr/>
  </property>
  <property fmtid="{D5CDD505-2E9C-101B-9397-08002B2CF9AE}" pid="5" name="WWF_Department">
    <vt:lpwstr/>
  </property>
  <property fmtid="{D5CDD505-2E9C-101B-9397-08002B2CF9AE}" pid="6" name="WWF_Sensitivity">
    <vt:lpwstr/>
  </property>
  <property fmtid="{D5CDD505-2E9C-101B-9397-08002B2CF9AE}" pid="7" name="WWF_Document_Status">
    <vt:lpwstr/>
  </property>
  <property fmtid="{D5CDD505-2E9C-101B-9397-08002B2CF9AE}" pid="8" name="WWF_Document_Type">
    <vt:lpwstr/>
  </property>
  <property fmtid="{D5CDD505-2E9C-101B-9397-08002B2CF9AE}" pid="9" name="WWF_Project_Code">
    <vt:lpwstr/>
  </property>
  <property fmtid="{D5CDD505-2E9C-101B-9397-08002B2CF9AE}" pid="10" name="WWF_Goal">
    <vt:lpwstr/>
  </property>
  <property fmtid="{D5CDD505-2E9C-101B-9397-08002B2CF9AE}" pid="11" name="MediaServiceImageTags">
    <vt:lpwstr/>
  </property>
  <property fmtid="{D5CDD505-2E9C-101B-9397-08002B2CF9AE}" pid="12" name="Staff_x0020_Category">
    <vt:lpwstr/>
  </property>
  <property fmtid="{D5CDD505-2E9C-101B-9397-08002B2CF9AE}" pid="13" name="Staff Category">
    <vt:lpwstr/>
  </property>
  <property fmtid="{D5CDD505-2E9C-101B-9397-08002B2CF9AE}" pid="14" name="Document_x0020_Category">
    <vt:lpwstr/>
  </property>
  <property fmtid="{D5CDD505-2E9C-101B-9397-08002B2CF9AE}" pid="15" name="Document Category">
    <vt:lpwstr/>
  </property>
  <property fmtid="{D5CDD505-2E9C-101B-9397-08002B2CF9AE}" pid="16" name="ArticulateGUID">
    <vt:lpwstr>9AE6B02A-E8CC-4162-A1A5-2C2A9D4C0C07</vt:lpwstr>
  </property>
  <property fmtid="{D5CDD505-2E9C-101B-9397-08002B2CF9AE}" pid="17" name="ArticulatePath">
    <vt:lpwstr>https://cambridgeorg.sharepoint.com/sites/ResourcesContent/20242025 standard resources/Sustainability taster session 3 resource - Being a sustainable business</vt:lpwstr>
  </property>
</Properties>
</file>