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893" r:id="rId5"/>
    <p:sldId id="888" r:id="rId6"/>
    <p:sldId id="889" r:id="rId7"/>
    <p:sldId id="365" r:id="rId8"/>
    <p:sldId id="815" r:id="rId9"/>
    <p:sldId id="814" r:id="rId10"/>
    <p:sldId id="878" r:id="rId11"/>
    <p:sldId id="890" r:id="rId12"/>
    <p:sldId id="891" r:id="rId13"/>
    <p:sldId id="892" r:id="rId14"/>
  </p:sldIdLst>
  <p:sldSz cx="12192000" cy="6858000"/>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096E63-AFE6-4C11-C1BB-2C72E23CE9E4}" name="Adrian Murray" initials="AM" userId="S::Adrian.Murray@ocr.org.uk::f7fa9503-6574-49b6-b3aa-52000a3c0337" providerId="AD"/>
  <p188:author id="{3F248EDB-9BF1-0A2A-7EB3-3C2CC27C3C28}" name="Carla Thom" initials="CT" userId="S::carla.thom@cambridge.org::34964b63-b37d-49a5-998f-9989df0f7e2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1113"/>
    <a:srgbClr val="121315"/>
    <a:srgbClr val="C5E0B4"/>
    <a:srgbClr val="FFE699"/>
    <a:srgbClr val="B4C7E7"/>
    <a:srgbClr val="7030A0"/>
    <a:srgbClr val="505FAA"/>
    <a:srgbClr val="FFC000"/>
    <a:srgbClr val="73BE50"/>
    <a:srgbClr val="00B9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7A9F46-936A-45AC-87CA-05687EE09288}" v="41" dt="2025-05-08T08:39:26.3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2" autoAdjust="0"/>
    <p:restoredTop sz="80431" autoAdjust="0"/>
  </p:normalViewPr>
  <p:slideViewPr>
    <p:cSldViewPr snapToGrid="0">
      <p:cViewPr varScale="1">
        <p:scale>
          <a:sx n="82" d="100"/>
          <a:sy n="82" d="100"/>
        </p:scale>
        <p:origin x="1674" y="300"/>
      </p:cViewPr>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935C3C-27DD-4D90-8FF7-6383B7034324}" type="datetimeFigureOut">
              <a:rPr lang="en-GB" smtClean="0"/>
              <a:t>04/06/2025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4DD1FD-A7EC-4F5E-ADA5-78ED8EEC653D}" type="slidenum">
              <a:rPr lang="en-GB" smtClean="0"/>
              <a:t>‹#›</a:t>
            </a:fld>
            <a:endParaRPr lang="en-GB"/>
          </a:p>
        </p:txBody>
      </p:sp>
    </p:spTree>
    <p:extLst>
      <p:ext uri="{BB962C8B-B14F-4D97-AF65-F5344CB8AC3E}">
        <p14:creationId xmlns:p14="http://schemas.microsoft.com/office/powerpoint/2010/main" val="4232210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99VrWNJyJ3E&amp;t=1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The term ‘sustainability’ has been widely used in the last five years in both global business and the public domain, often as a catch all term. This session explores the concept of sustainability by considering what it means to them, and why their personal choices and actions have an impact on the future survival of the planet.</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Activity:</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ask students to write down a definition of sustainability. </a:t>
            </a:r>
          </a:p>
        </p:txBody>
      </p:sp>
      <p:sp>
        <p:nvSpPr>
          <p:cNvPr id="4" name="Slide Number Placeholder 3"/>
          <p:cNvSpPr>
            <a:spLocks noGrp="1"/>
          </p:cNvSpPr>
          <p:nvPr>
            <p:ph type="sldNum" sz="quarter" idx="5"/>
          </p:nvPr>
        </p:nvSpPr>
        <p:spPr/>
        <p:txBody>
          <a:bodyPr/>
          <a:lstStyle/>
          <a:p>
            <a:fld id="{534DD1FD-A7EC-4F5E-ADA5-78ED8EEC653D}" type="slidenum">
              <a:rPr lang="en-GB" smtClean="0"/>
              <a:t>2</a:t>
            </a:fld>
            <a:endParaRPr lang="en-GB"/>
          </a:p>
        </p:txBody>
      </p:sp>
    </p:spTree>
    <p:extLst>
      <p:ext uri="{BB962C8B-B14F-4D97-AF65-F5344CB8AC3E}">
        <p14:creationId xmlns:p14="http://schemas.microsoft.com/office/powerpoint/2010/main" val="681388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 </a:t>
            </a: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Ask for a few examples of the definitions that students have written, then click to show the video (4 minutes 28 seconds). </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Ask if anyone has a definition that is very different from what has been shared, or that includes any additional ideas. </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Highlight common terms and concepts, and any contrasting or conflicting perspectives.</a:t>
            </a:r>
          </a:p>
          <a:p>
            <a:pPr marL="0" marR="0" lvl="0" indent="0" algn="l" defTabSz="914400" rtl="0" eaLnBrk="1" fontAlgn="auto" latinLnBrk="0" hangingPunct="1">
              <a:lnSpc>
                <a:spcPct val="110000"/>
              </a:lnSpc>
              <a:spcBef>
                <a:spcPts val="720"/>
              </a:spcBef>
              <a:spcAft>
                <a:spcPts val="720"/>
              </a:spcAft>
              <a:buClrTx/>
              <a:buSzTx/>
              <a:buFontTx/>
              <a:buNone/>
              <a:tabLst/>
              <a:defRPr/>
            </a:pPr>
            <a:r>
              <a:rPr lang="en-GB" sz="1800" dirty="0">
                <a:effectLst/>
                <a:latin typeface="Arial" panose="020B0604020202020204" pitchFamily="34" charset="0"/>
                <a:ea typeface="MS Mincho" panose="02020609040205080304" pitchFamily="49" charset="-128"/>
                <a:cs typeface="Times New Roman" panose="02020603050405020304" pitchFamily="18" charset="0"/>
              </a:rPr>
              <a:t>Link to </a:t>
            </a:r>
            <a:r>
              <a:rPr lang="en-GB" sz="1800" u="sng"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hlinkClick r:id="rId3"/>
              </a:rPr>
              <a:t>video</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534DD1FD-A7EC-4F5E-ADA5-78ED8EEC653D}" type="slidenum">
              <a:rPr lang="en-GB" smtClean="0"/>
              <a:t>3</a:t>
            </a:fld>
            <a:endParaRPr lang="en-GB"/>
          </a:p>
        </p:txBody>
      </p:sp>
    </p:spTree>
    <p:extLst>
      <p:ext uri="{BB962C8B-B14F-4D97-AF65-F5344CB8AC3E}">
        <p14:creationId xmlns:p14="http://schemas.microsoft.com/office/powerpoint/2010/main" val="2560833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Click to reveal United Nations definition of sustainability: ‘meeting our own needs without comprising the ability of future to meet their own needs’.</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Check that there is understanding of this United Nations definition. </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Activity:</a:t>
            </a:r>
            <a:r>
              <a:rPr lang="en-GB" sz="1800" dirty="0">
                <a:effectLst/>
                <a:latin typeface="Arial" panose="020B0604020202020204" pitchFamily="34" charset="0"/>
                <a:ea typeface="MS Mincho" panose="02020609040205080304" pitchFamily="49" charset="-128"/>
                <a:cs typeface="Times New Roman" panose="02020603050405020304" pitchFamily="18" charset="0"/>
              </a:rPr>
              <a:t> what do students think this definition means?</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It recognises that we have finite resources on our planet, and that taking too much now, or damaging the planet so that it no longer provides those resources, could mean that there is not enough in the future.</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Click to reveal question. </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Activity</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ask students how this definition relates to their understanding of the word ‘sustainability’?</a:t>
            </a: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Were most of the student definitions of sustainability about looking after the planet? </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r>
              <a:rPr lang="en-GB" sz="1800" dirty="0">
                <a:effectLst/>
                <a:latin typeface="Arial" panose="020B0604020202020204" pitchFamily="34" charset="0"/>
                <a:ea typeface="MS Mincho" panose="02020609040205080304" pitchFamily="49" charset="-128"/>
                <a:cs typeface="Times New Roman" panose="02020603050405020304" pitchFamily="18" charset="0"/>
              </a:rPr>
              <a:t>It is often used by companies and media to mean 'green' or 'environmentally friendly. These sessions will show how it links to that but goes beyond it.</a:t>
            </a:r>
            <a:endParaRPr lang="en-GB" sz="11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0"/>
          </p:nvPr>
        </p:nvSpPr>
        <p:spPr/>
        <p:txBody>
          <a:bodyPr/>
          <a:lstStyle/>
          <a:p>
            <a:pPr algn="r"/>
            <a:fld id="{00000000-1234-1234-1234-123412341234}" type="slidenum">
              <a:rPr lang="en-GB" sz="1300">
                <a:solidFill>
                  <a:schemeClr val="dk1"/>
                </a:solidFill>
                <a:latin typeface="Calibri"/>
                <a:ea typeface="Calibri"/>
                <a:cs typeface="Calibri"/>
                <a:sym typeface="Calibri"/>
              </a:rPr>
              <a:pPr algn="r"/>
              <a:t>4</a:t>
            </a:fld>
            <a:endParaRPr lang="en-GB"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2736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This video introduces and explains the United Nations Sustainable Development Goals.</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Click to play the video (2 minutes 12 seconds).</a:t>
            </a:r>
          </a:p>
        </p:txBody>
      </p:sp>
      <p:sp>
        <p:nvSpPr>
          <p:cNvPr id="4" name="Slide Number Placeholder 3"/>
          <p:cNvSpPr>
            <a:spLocks noGrp="1"/>
          </p:cNvSpPr>
          <p:nvPr>
            <p:ph type="sldNum" sz="quarter" idx="5"/>
          </p:nvPr>
        </p:nvSpPr>
        <p:spPr/>
        <p:txBody>
          <a:bodyPr/>
          <a:lstStyle/>
          <a:p>
            <a:fld id="{534DD1FD-A7EC-4F5E-ADA5-78ED8EEC653D}" type="slidenum">
              <a:rPr lang="en-GB" smtClean="0"/>
              <a:t>5</a:t>
            </a:fld>
            <a:endParaRPr lang="en-GB"/>
          </a:p>
        </p:txBody>
      </p:sp>
    </p:spTree>
    <p:extLst>
      <p:ext uri="{BB962C8B-B14F-4D97-AF65-F5344CB8AC3E}">
        <p14:creationId xmlns:p14="http://schemas.microsoft.com/office/powerpoint/2010/main" val="1516604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 </a:t>
            </a: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The SDGs or Global Goals set out all the things society should achieve to ensure a healthy and fair future for people and planet.</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Activity:</a:t>
            </a:r>
            <a:r>
              <a:rPr lang="en-GB" sz="1800" dirty="0">
                <a:effectLst/>
                <a:latin typeface="Arial" panose="020B0604020202020204" pitchFamily="34" charset="0"/>
                <a:ea typeface="MS Mincho" panose="02020609040205080304" pitchFamily="49" charset="-128"/>
                <a:cs typeface="Times New Roman" panose="02020603050405020304" pitchFamily="18" charset="0"/>
              </a:rPr>
              <a:t> whole group discussion around the following questions:  </a:t>
            </a: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720"/>
              </a:spcBef>
              <a:spcAft>
                <a:spcPts val="720"/>
              </a:spcAft>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how do these goals relate to their understanding of what the word sustainability </a:t>
            </a:r>
            <a:r>
              <a:rPr lang="en-GB" sz="1800">
                <a:effectLst/>
                <a:latin typeface="Arial" panose="020B0604020202020204" pitchFamily="34" charset="0"/>
                <a:ea typeface="MS Mincho" panose="02020609040205080304" pitchFamily="49" charset="-128"/>
                <a:cs typeface="Times New Roman" panose="02020603050405020304" pitchFamily="18" charset="0"/>
              </a:rPr>
              <a:t>means?</a:t>
            </a:r>
          </a:p>
          <a:p>
            <a:pPr marL="342900" lvl="0" indent="-342900">
              <a:lnSpc>
                <a:spcPct val="110000"/>
              </a:lnSpc>
              <a:spcBef>
                <a:spcPts val="720"/>
              </a:spcBef>
              <a:spcAft>
                <a:spcPts val="720"/>
              </a:spcAft>
              <a:buFont typeface="Symbol" panose="05050102010706020507" pitchFamily="18" charset="2"/>
              <a:buChar char=""/>
            </a:pPr>
            <a:r>
              <a:rPr lang="en-GB" sz="1800">
                <a:effectLst/>
                <a:latin typeface="Arial" panose="020B0604020202020204" pitchFamily="34" charset="0"/>
                <a:ea typeface="MS Mincho" panose="02020609040205080304" pitchFamily="49" charset="-128"/>
                <a:cs typeface="Times New Roman" panose="02020603050405020304" pitchFamily="18" charset="0"/>
              </a:rPr>
              <a:t>can </a:t>
            </a:r>
            <a:r>
              <a:rPr lang="en-GB" sz="1800" dirty="0">
                <a:effectLst/>
                <a:latin typeface="Arial" panose="020B0604020202020204" pitchFamily="34" charset="0"/>
                <a:ea typeface="MS Mincho" panose="02020609040205080304" pitchFamily="49" charset="-128"/>
                <a:cs typeface="Times New Roman" panose="02020603050405020304" pitchFamily="18" charset="0"/>
              </a:rPr>
              <a:t>you identify any ‘groupings’ of SDGs? </a:t>
            </a:r>
          </a:p>
          <a:p>
            <a:br>
              <a:rPr lang="en-GB" sz="1800" dirty="0">
                <a:effectLst/>
                <a:latin typeface="Arial" panose="020B0604020202020204" pitchFamily="34" charset="0"/>
                <a:ea typeface="MS Mincho" panose="02020609040205080304" pitchFamily="49" charset="-128"/>
                <a:cs typeface="Times New Roman" panose="02020603050405020304" pitchFamily="18" charset="0"/>
              </a:rPr>
            </a:br>
            <a:r>
              <a:rPr lang="en-GB" sz="1800" dirty="0">
                <a:effectLst/>
                <a:latin typeface="Arial" panose="020B0604020202020204" pitchFamily="34" charset="0"/>
                <a:ea typeface="MS Mincho" panose="02020609040205080304" pitchFamily="49" charset="-128"/>
                <a:cs typeface="Times New Roman" panose="02020603050405020304" pitchFamily="18" charset="0"/>
              </a:rPr>
              <a:t>(Official UN groupings are the ‘5 P’s’: people, planet, prosperity, peace and partnership). </a:t>
            </a:r>
            <a:endParaRPr lang="en-GB" sz="1100" b="0" i="0" dirty="0">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2D8E5C5F-13F8-E046-8E8B-779781043F7C}" type="slidenum">
              <a:rPr lang="en-US" smtClean="0"/>
              <a:t>6</a:t>
            </a:fld>
            <a:endParaRPr lang="en-US"/>
          </a:p>
        </p:txBody>
      </p:sp>
    </p:spTree>
    <p:extLst>
      <p:ext uri="{BB962C8B-B14F-4D97-AF65-F5344CB8AC3E}">
        <p14:creationId xmlns:p14="http://schemas.microsoft.com/office/powerpoint/2010/main" val="2523412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‘We must make sure that everything we do, we can do forever.’  This means that in addition to the balance between humans and nature there is another key element to consider: economic. </a:t>
            </a: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 </a:t>
            </a: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Principle of the ‘3 Pillars of Sustainability’ or the 3 Ps model: </a:t>
            </a: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a:t>
            </a:r>
            <a:r>
              <a:rPr lang="en-GB" sz="1800" b="1" dirty="0">
                <a:effectLst/>
                <a:latin typeface="Arial" panose="020B0604020202020204" pitchFamily="34" charset="0"/>
                <a:ea typeface="MS Mincho" panose="02020609040205080304" pitchFamily="49" charset="-128"/>
                <a:cs typeface="Times New Roman" panose="02020603050405020304" pitchFamily="18" charset="0"/>
              </a:rPr>
              <a:t>P</a:t>
            </a:r>
            <a:r>
              <a:rPr lang="en-GB" sz="1800" dirty="0">
                <a:effectLst/>
                <a:latin typeface="Arial" panose="020B0604020202020204" pitchFamily="34" charset="0"/>
                <a:ea typeface="MS Mincho" panose="02020609040205080304" pitchFamily="49" charset="-128"/>
                <a:cs typeface="Times New Roman" panose="02020603050405020304" pitchFamily="18" charset="0"/>
              </a:rPr>
              <a:t>rofit/Economy, </a:t>
            </a:r>
            <a:r>
              <a:rPr lang="en-GB" sz="1800" b="1" dirty="0">
                <a:effectLst/>
                <a:latin typeface="Arial" panose="020B0604020202020204" pitchFamily="34" charset="0"/>
                <a:ea typeface="MS Mincho" panose="02020609040205080304" pitchFamily="49" charset="-128"/>
                <a:cs typeface="Times New Roman" panose="02020603050405020304" pitchFamily="18" charset="0"/>
              </a:rPr>
              <a:t>P</a:t>
            </a:r>
            <a:r>
              <a:rPr lang="en-GB" sz="1800" dirty="0">
                <a:effectLst/>
                <a:latin typeface="Arial" panose="020B0604020202020204" pitchFamily="34" charset="0"/>
                <a:ea typeface="MS Mincho" panose="02020609040205080304" pitchFamily="49" charset="-128"/>
                <a:cs typeface="Times New Roman" panose="02020603050405020304" pitchFamily="18" charset="0"/>
              </a:rPr>
              <a:t>eople /Society and the </a:t>
            </a:r>
            <a:r>
              <a:rPr lang="en-GB" sz="1800" b="1" dirty="0">
                <a:effectLst/>
                <a:latin typeface="Arial" panose="020B0604020202020204" pitchFamily="34" charset="0"/>
                <a:ea typeface="MS Mincho" panose="02020609040205080304" pitchFamily="49" charset="-128"/>
                <a:cs typeface="Times New Roman" panose="02020603050405020304" pitchFamily="18" charset="0"/>
              </a:rPr>
              <a:t>P</a:t>
            </a:r>
            <a:r>
              <a:rPr lang="en-GB" sz="1800" dirty="0">
                <a:effectLst/>
                <a:latin typeface="Arial" panose="020B0604020202020204" pitchFamily="34" charset="0"/>
                <a:ea typeface="MS Mincho" panose="02020609040205080304" pitchFamily="49" charset="-128"/>
                <a:cs typeface="Times New Roman" panose="02020603050405020304" pitchFamily="18" charset="0"/>
              </a:rPr>
              <a:t>lanet/Environment)</a:t>
            </a:r>
          </a:p>
          <a:p>
            <a:pPr marL="342900" lvl="0" indent="-342900">
              <a:lnSpc>
                <a:spcPct val="110000"/>
              </a:lnSpc>
              <a:spcBef>
                <a:spcPts val="720"/>
              </a:spcBef>
              <a:spcAft>
                <a:spcPts val="720"/>
              </a:spcAft>
              <a:buFont typeface="Symbol" panose="05050102010706020507" pitchFamily="18" charset="2"/>
              <a:buChar char=""/>
            </a:pPr>
            <a:r>
              <a:rPr lang="en-US" sz="1800" b="1" dirty="0">
                <a:effectLst/>
                <a:latin typeface="Arial" panose="020B0604020202020204" pitchFamily="34" charset="0"/>
                <a:ea typeface="MS Mincho" panose="02020609040205080304" pitchFamily="49" charset="-128"/>
                <a:cs typeface="Times New Roman" panose="02020603050405020304" pitchFamily="18" charset="0"/>
              </a:rPr>
              <a:t>Profit</a:t>
            </a:r>
            <a:r>
              <a:rPr lang="en-US" sz="1800" dirty="0">
                <a:effectLst/>
                <a:latin typeface="Arial" panose="020B0604020202020204" pitchFamily="34" charset="0"/>
                <a:ea typeface="MS Mincho" panose="02020609040205080304" pitchFamily="49" charset="-128"/>
                <a:cs typeface="Times New Roman" panose="02020603050405020304" pitchFamily="18" charset="0"/>
              </a:rPr>
              <a:t>: making money, paying tax, buying resources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720"/>
              </a:spcBef>
              <a:spcAft>
                <a:spcPts val="720"/>
              </a:spcAft>
              <a:buFont typeface="Symbol" panose="05050102010706020507" pitchFamily="18" charset="2"/>
              <a:buChar char=""/>
            </a:pPr>
            <a:r>
              <a:rPr lang="en-US" sz="1800" b="1" dirty="0">
                <a:effectLst/>
                <a:latin typeface="Arial" panose="020B0604020202020204" pitchFamily="34" charset="0"/>
                <a:ea typeface="MS Mincho" panose="02020609040205080304" pitchFamily="49" charset="-128"/>
                <a:cs typeface="Times New Roman" panose="02020603050405020304" pitchFamily="18" charset="0"/>
              </a:rPr>
              <a:t>People</a:t>
            </a:r>
            <a:r>
              <a:rPr lang="en-US" sz="1800" dirty="0">
                <a:effectLst/>
                <a:latin typeface="Arial" panose="020B0604020202020204" pitchFamily="34" charset="0"/>
                <a:ea typeface="MS Mincho" panose="02020609040205080304" pitchFamily="49" charset="-128"/>
                <a:cs typeface="Times New Roman" panose="02020603050405020304" pitchFamily="18" charset="0"/>
              </a:rPr>
              <a:t>: providing work, training staff, creating a community, influencing public lifestyles by providing products, services or buildings, influencing what people think about via adverts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720"/>
              </a:spcBef>
              <a:spcAft>
                <a:spcPts val="720"/>
              </a:spcAft>
              <a:buFont typeface="Symbol" panose="05050102010706020507" pitchFamily="18" charset="2"/>
              <a:buChar char=""/>
            </a:pPr>
            <a:r>
              <a:rPr lang="en-US" sz="1800" b="1" dirty="0">
                <a:effectLst/>
                <a:latin typeface="Arial" panose="020B0604020202020204" pitchFamily="34" charset="0"/>
                <a:ea typeface="MS Mincho" panose="02020609040205080304" pitchFamily="49" charset="-128"/>
                <a:cs typeface="Times New Roman" panose="02020603050405020304" pitchFamily="18" charset="0"/>
              </a:rPr>
              <a:t>Planet</a:t>
            </a:r>
            <a:r>
              <a:rPr lang="en-US" sz="1800" dirty="0">
                <a:effectLst/>
                <a:latin typeface="Arial" panose="020B0604020202020204" pitchFamily="34" charset="0"/>
                <a:ea typeface="MS Mincho" panose="02020609040205080304" pitchFamily="49" charset="-128"/>
                <a:cs typeface="Times New Roman" panose="02020603050405020304" pitchFamily="18" charset="0"/>
              </a:rPr>
              <a:t>: energy use, how resources are sourced, waste disposal.</a:t>
            </a:r>
          </a:p>
          <a:p>
            <a:pPr marL="0" lvl="0" indent="0">
              <a:lnSpc>
                <a:spcPct val="110000"/>
              </a:lnSpc>
              <a:spcBef>
                <a:spcPts val="720"/>
              </a:spcBef>
              <a:spcAft>
                <a:spcPts val="720"/>
              </a:spcAft>
              <a:buFont typeface="Symbol" panose="05050102010706020507" pitchFamily="18" charset="2"/>
              <a:buNone/>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Click as follow to advance the animation:</a:t>
            </a:r>
          </a:p>
          <a:p>
            <a:pPr marL="342900" lvl="0" indent="-342900">
              <a:lnSpc>
                <a:spcPct val="110000"/>
              </a:lnSpc>
              <a:spcBef>
                <a:spcPts val="720"/>
              </a:spcBef>
              <a:spcAft>
                <a:spcPts val="720"/>
              </a:spcAft>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click 1: shows the ‘People’ shape</a:t>
            </a:r>
          </a:p>
          <a:p>
            <a:pPr marL="342900" lvl="0" indent="-342900">
              <a:lnSpc>
                <a:spcPct val="110000"/>
              </a:lnSpc>
              <a:spcBef>
                <a:spcPts val="720"/>
              </a:spcBef>
              <a:spcAft>
                <a:spcPts val="720"/>
              </a:spcAft>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click 2: shows the ‘Planet’ shape</a:t>
            </a:r>
          </a:p>
          <a:p>
            <a:pPr marL="342900" lvl="0" indent="-342900">
              <a:lnSpc>
                <a:spcPct val="110000"/>
              </a:lnSpc>
              <a:spcBef>
                <a:spcPts val="720"/>
              </a:spcBef>
              <a:spcAft>
                <a:spcPts val="720"/>
              </a:spcAft>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click 3: shows the ‘Profit’ shape</a:t>
            </a:r>
          </a:p>
          <a:p>
            <a:pPr marL="342900" lvl="0" indent="-342900">
              <a:lnSpc>
                <a:spcPct val="110000"/>
              </a:lnSpc>
              <a:spcBef>
                <a:spcPts val="720"/>
              </a:spcBef>
              <a:spcAft>
                <a:spcPts val="720"/>
              </a:spcAft>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click 4: shows the animation of the 3 shapes forming a Venn diagram, with the overlapping area identified as ‘Sustainability’.</a:t>
            </a:r>
          </a:p>
          <a:p>
            <a:pPr marL="0" lvl="0" indent="0">
              <a:lnSpc>
                <a:spcPct val="110000"/>
              </a:lnSpc>
              <a:spcBef>
                <a:spcPts val="720"/>
              </a:spcBef>
              <a:spcAft>
                <a:spcPts val="720"/>
              </a:spcAft>
              <a:buFont typeface="Symbol" panose="05050102010706020507" pitchFamily="18" charset="2"/>
              <a:buNone/>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r>
              <a:rPr lang="en-GB" sz="1800" dirty="0">
                <a:effectLst/>
                <a:latin typeface="Arial" panose="020B0604020202020204" pitchFamily="34" charset="0"/>
                <a:ea typeface="MS Mincho" panose="02020609040205080304" pitchFamily="49" charset="-128"/>
                <a:cs typeface="Times New Roman" panose="02020603050405020304" pitchFamily="18" charset="0"/>
              </a:rPr>
              <a:t>An image of the completed animation is shown on the next slide (which is set to be hidden from view when presenting).</a:t>
            </a:r>
          </a:p>
          <a:p>
            <a:pPr marL="342900" lvl="0" indent="-342900">
              <a:lnSpc>
                <a:spcPct val="110000"/>
              </a:lnSpc>
              <a:spcBef>
                <a:spcPts val="720"/>
              </a:spcBef>
              <a:spcAft>
                <a:spcPts val="720"/>
              </a:spcAft>
              <a:buFont typeface="Symbol" panose="05050102010706020507" pitchFamily="18" charset="2"/>
              <a:buChar char=""/>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720"/>
              </a:spcBef>
              <a:spcAft>
                <a:spcPts val="72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DD1FD-A7EC-4F5E-ADA5-78ED8EEC653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1468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300"/>
              </a:spcAft>
              <a:buClrTx/>
              <a:buSzTx/>
              <a:buFontTx/>
              <a:buNone/>
              <a:tabLst/>
              <a:defRPr/>
            </a:pPr>
            <a:r>
              <a:rPr lang="en-GB" sz="1100" dirty="0">
                <a:effectLst/>
                <a:latin typeface="Arial" panose="020B0604020202020204" pitchFamily="34" charset="0"/>
                <a:ea typeface="MS Mincho" panose="02020609040205080304" pitchFamily="49" charset="-128"/>
                <a:cs typeface="Times New Roman" panose="02020603050405020304" pitchFamily="18" charset="0"/>
              </a:rPr>
              <a:t>This slide is set to be hidden from view when presenting but provides a non-animated printable version of the graphic from the previous slide.</a:t>
            </a:r>
          </a:p>
          <a:p>
            <a:pPr>
              <a:lnSpc>
                <a:spcPct val="107000"/>
              </a:lnSpc>
              <a:spcAft>
                <a:spcPts val="3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DD1FD-A7EC-4F5E-ADA5-78ED8EEC653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7781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720"/>
              </a:spcBef>
              <a:spcAft>
                <a:spcPts val="720"/>
              </a:spcAft>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Activity:</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ask students:</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if their view of what the word ‘sustainability’ means has changed</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what they have learnt about the word sustainability, and how the areas related to it impact on them and others.</a:t>
            </a:r>
            <a:endParaRPr lang="en-GB" dirty="0">
              <a:cs typeface="Calibri"/>
            </a:endParaRPr>
          </a:p>
        </p:txBody>
      </p:sp>
      <p:sp>
        <p:nvSpPr>
          <p:cNvPr id="4" name="Slide Number Placeholder 3"/>
          <p:cNvSpPr>
            <a:spLocks noGrp="1"/>
          </p:cNvSpPr>
          <p:nvPr>
            <p:ph type="sldNum" sz="quarter" idx="5"/>
          </p:nvPr>
        </p:nvSpPr>
        <p:spPr/>
        <p:txBody>
          <a:bodyPr/>
          <a:lstStyle/>
          <a:p>
            <a:fld id="{534DD1FD-A7EC-4F5E-ADA5-78ED8EEC653D}" type="slidenum">
              <a:rPr lang="en-GB" smtClean="0"/>
              <a:t>9</a:t>
            </a:fld>
            <a:endParaRPr lang="en-GB"/>
          </a:p>
        </p:txBody>
      </p:sp>
    </p:spTree>
    <p:extLst>
      <p:ext uri="{BB962C8B-B14F-4D97-AF65-F5344CB8AC3E}">
        <p14:creationId xmlns:p14="http://schemas.microsoft.com/office/powerpoint/2010/main" val="2655626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34DD1FD-A7EC-4F5E-ADA5-78ED8EEC653D}" type="slidenum">
              <a:rPr lang="en-GB" smtClean="0"/>
              <a:t>10</a:t>
            </a:fld>
            <a:endParaRPr lang="en-GB"/>
          </a:p>
        </p:txBody>
      </p:sp>
    </p:spTree>
    <p:extLst>
      <p:ext uri="{BB962C8B-B14F-4D97-AF65-F5344CB8AC3E}">
        <p14:creationId xmlns:p14="http://schemas.microsoft.com/office/powerpoint/2010/main" val="3419952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E5621-E21A-4FDD-9193-55E3ECEB88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6D8BCF0-7199-463F-9928-52DE18374E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585C0F3-4AB2-4A79-AFBB-E26B53E9BD19}"/>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5" name="Footer Placeholder 4">
            <a:extLst>
              <a:ext uri="{FF2B5EF4-FFF2-40B4-BE49-F238E27FC236}">
                <a16:creationId xmlns:a16="http://schemas.microsoft.com/office/drawing/2014/main" id="{C996778B-CCA0-4DBC-AEB9-FCADCE2731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B91CE5E-CC3C-41D2-8917-8EAA37BDB5DD}"/>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4170128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A9585-2162-45AC-AB1C-FE79E185F17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302F42F-069F-41F0-AF6C-010FC14B30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B41561-F6DD-48DD-B221-072BF45ADCD9}"/>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5" name="Footer Placeholder 4">
            <a:extLst>
              <a:ext uri="{FF2B5EF4-FFF2-40B4-BE49-F238E27FC236}">
                <a16:creationId xmlns:a16="http://schemas.microsoft.com/office/drawing/2014/main" id="{AA50B2B5-DBBC-4DA4-9FA7-D8F08E2861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35ACA1-B264-40FF-9D55-7CE3B875BBE8}"/>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2768153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4E496B-1D9C-4CA6-968A-6F417F4BB7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C84A361-A574-47BA-8800-1CFC5EBADC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596813E-54CD-4D34-9359-B00116449A4F}"/>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5" name="Footer Placeholder 4">
            <a:extLst>
              <a:ext uri="{FF2B5EF4-FFF2-40B4-BE49-F238E27FC236}">
                <a16:creationId xmlns:a16="http://schemas.microsoft.com/office/drawing/2014/main" id="{941BF5D9-24AE-49D5-99A7-CEEB8BB2EC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71E4C48-401F-4A2B-A95C-7D69FBBBD53D}"/>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1807279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0BF05-BA0C-448D-A11B-F2BFC92FFF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C80FA28-FC93-4AED-AD32-D54F999298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BE9BD4A-F5FE-4835-ACA5-DD0EA11A74F5}"/>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5" name="Footer Placeholder 4">
            <a:extLst>
              <a:ext uri="{FF2B5EF4-FFF2-40B4-BE49-F238E27FC236}">
                <a16:creationId xmlns:a16="http://schemas.microsoft.com/office/drawing/2014/main" id="{7D1FA3E4-5941-4EB2-A4B9-F9ACB8AF82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D20D7D-F031-4EAD-A2C3-3608B4AB55C8}"/>
              </a:ext>
            </a:extLst>
          </p:cNvPr>
          <p:cNvSpPr>
            <a:spLocks noGrp="1"/>
          </p:cNvSpPr>
          <p:nvPr>
            <p:ph type="sldNum" sz="quarter" idx="12"/>
          </p:nvPr>
        </p:nvSpPr>
        <p:spPr/>
        <p:txBody>
          <a:bodyPr/>
          <a:lstStyle/>
          <a:p>
            <a:fld id="{2D10B44C-9F6F-4893-A656-9D0506F8F54B}" type="slidenum">
              <a:rPr lang="en-GB" smtClean="0"/>
              <a:t>‹#›</a:t>
            </a:fld>
            <a:endParaRPr lang="en-GB"/>
          </a:p>
        </p:txBody>
      </p:sp>
    </p:spTree>
    <p:custDataLst>
      <p:tags r:id="rId1"/>
    </p:custDataLst>
    <p:extLst>
      <p:ext uri="{BB962C8B-B14F-4D97-AF65-F5344CB8AC3E}">
        <p14:creationId xmlns:p14="http://schemas.microsoft.com/office/powerpoint/2010/main" val="55941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99DBAD7-2101-9FA8-F594-AA545E199265}"/>
              </a:ext>
            </a:extLst>
          </p:cNvPr>
          <p:cNvSpPr/>
          <p:nvPr userDrawn="1"/>
        </p:nvSpPr>
        <p:spPr>
          <a:xfrm>
            <a:off x="0" y="397790"/>
            <a:ext cx="12192000" cy="6460210"/>
          </a:xfrm>
          <a:prstGeom prst="rect">
            <a:avLst/>
          </a:prstGeom>
          <a:solidFill>
            <a:srgbClr val="20234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7D07FE4-8D85-508B-90D1-632ADB11628C}"/>
              </a:ext>
              <a:ext uri="{C183D7F6-B498-43B3-948B-1728B52AA6E4}">
                <adec:decorative xmlns:adec="http://schemas.microsoft.com/office/drawing/2017/decorative" val="1"/>
              </a:ext>
            </a:extLst>
          </p:cNvPr>
          <p:cNvSpPr/>
          <p:nvPr userDrawn="1"/>
        </p:nvSpPr>
        <p:spPr>
          <a:xfrm>
            <a:off x="0" y="-1"/>
            <a:ext cx="12192000" cy="986725"/>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9" name="Picture 2" descr="OCR logo">
            <a:extLst>
              <a:ext uri="{FF2B5EF4-FFF2-40B4-BE49-F238E27FC236}">
                <a16:creationId xmlns:a16="http://schemas.microsoft.com/office/drawing/2014/main" id="{25E6B6B7-FD30-3C9B-1946-C69F7E3B4433}"/>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10312556" y="215222"/>
            <a:ext cx="1409526" cy="55627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3459172-4426-895F-B553-60D053A9FCA8}"/>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986724"/>
            <a:ext cx="3964095" cy="4624777"/>
          </a:xfrm>
          <a:prstGeom prst="rect">
            <a:avLst/>
          </a:prstGeom>
        </p:spPr>
      </p:pic>
      <p:sp>
        <p:nvSpPr>
          <p:cNvPr id="11" name="Subtitle 2">
            <a:extLst>
              <a:ext uri="{FF2B5EF4-FFF2-40B4-BE49-F238E27FC236}">
                <a16:creationId xmlns:a16="http://schemas.microsoft.com/office/drawing/2014/main" id="{F32BCFF1-06C6-C669-4F86-30523C9DF6DB}"/>
              </a:ext>
            </a:extLst>
          </p:cNvPr>
          <p:cNvSpPr>
            <a:spLocks noGrp="1"/>
          </p:cNvSpPr>
          <p:nvPr>
            <p:ph type="subTitle" idx="1"/>
          </p:nvPr>
        </p:nvSpPr>
        <p:spPr>
          <a:xfrm>
            <a:off x="1968285" y="4181811"/>
            <a:ext cx="9144000" cy="1655762"/>
          </a:xfrm>
        </p:spPr>
        <p:txBody>
          <a:bodyP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Date Placeholder 3">
            <a:extLst>
              <a:ext uri="{FF2B5EF4-FFF2-40B4-BE49-F238E27FC236}">
                <a16:creationId xmlns:a16="http://schemas.microsoft.com/office/drawing/2014/main" id="{D7CE363F-EE99-5530-09BA-67D37EB00423}"/>
              </a:ext>
            </a:extLst>
          </p:cNvPr>
          <p:cNvSpPr>
            <a:spLocks noGrp="1"/>
          </p:cNvSpPr>
          <p:nvPr>
            <p:ph type="dt" sz="half" idx="10"/>
          </p:nvPr>
        </p:nvSpPr>
        <p:spPr>
          <a:xfrm>
            <a:off x="249264" y="6356350"/>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r>
              <a:rPr lang="en-US" dirty="0"/>
              <a:t>© OCR 2025</a:t>
            </a:r>
          </a:p>
        </p:txBody>
      </p:sp>
    </p:spTree>
    <p:custDataLst>
      <p:tags r:id="rId1"/>
    </p:custDataLst>
    <p:extLst>
      <p:ext uri="{BB962C8B-B14F-4D97-AF65-F5344CB8AC3E}">
        <p14:creationId xmlns:p14="http://schemas.microsoft.com/office/powerpoint/2010/main" val="1364928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4D394-1085-4BC6-9E19-97DAC78E3DE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6901D9F-83E7-43A2-AD75-9815CD67782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D50F60E-721D-4B0A-A15E-7571988BCF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1B57757-D092-43C7-807E-E5929E92138B}"/>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6" name="Footer Placeholder 5">
            <a:extLst>
              <a:ext uri="{FF2B5EF4-FFF2-40B4-BE49-F238E27FC236}">
                <a16:creationId xmlns:a16="http://schemas.microsoft.com/office/drawing/2014/main" id="{D7B8FB8F-6BBB-4259-B05D-D7765D4586F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7A55AA5-EB9A-4D55-A578-4193DBC2B3A3}"/>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342460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D53F5-1528-4F20-A936-EC7328A30F2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8B060AA-810F-44DB-B3DA-544D432172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0486326-23AE-4FD3-AC74-6679F77B7AF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27F660B-A20B-449A-84B6-8EEABD0142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66C9D0-FA21-4DF5-8D37-BD00BB89A91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3365D48-5C0D-42EC-8C8A-408F11ECD0E1}"/>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8" name="Footer Placeholder 7">
            <a:extLst>
              <a:ext uri="{FF2B5EF4-FFF2-40B4-BE49-F238E27FC236}">
                <a16:creationId xmlns:a16="http://schemas.microsoft.com/office/drawing/2014/main" id="{6ACA22AB-710B-413D-9854-21A41770D62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30762C9-6554-4C06-ACB4-DBFB5E0F6325}"/>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706567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F0E12-D643-4FCA-A971-0BAC41BD8E8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36A929F-0949-4072-B30D-98D0C7627073}"/>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4" name="Footer Placeholder 3">
            <a:extLst>
              <a:ext uri="{FF2B5EF4-FFF2-40B4-BE49-F238E27FC236}">
                <a16:creationId xmlns:a16="http://schemas.microsoft.com/office/drawing/2014/main" id="{8657C5C7-CB88-4130-AA83-A43A379A115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DFB5EBA-3D58-4184-BF0A-A87EDCF5BBFB}"/>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2555317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D13714-8C3D-4553-874F-68F0F4890470}"/>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3" name="Footer Placeholder 2">
            <a:extLst>
              <a:ext uri="{FF2B5EF4-FFF2-40B4-BE49-F238E27FC236}">
                <a16:creationId xmlns:a16="http://schemas.microsoft.com/office/drawing/2014/main" id="{3C69874B-E61F-4132-9B4D-D5AB3B443C1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B866743-260A-4685-8DED-F7A743F874AB}"/>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2823492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53036-CC9C-4EDE-9D29-6BD52BEFA4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9922CB3-0E4B-4A40-AFF5-D9E14C9A83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2E7710A-2C7A-4CF8-934B-F500A9A758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438D98-258A-47E4-B654-DC9BCA4AE14F}"/>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6" name="Footer Placeholder 5">
            <a:extLst>
              <a:ext uri="{FF2B5EF4-FFF2-40B4-BE49-F238E27FC236}">
                <a16:creationId xmlns:a16="http://schemas.microsoft.com/office/drawing/2014/main" id="{5EAE6221-EE1A-4BD3-A8E9-AE9DB20EC7F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362AA03-3C81-494A-AF01-69EA76D32E18}"/>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302440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0AF00-5A5D-4916-AAE0-FDC7680197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ED4516D-3470-4083-B320-A2B4045CBB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F8B6DFA-EA8F-49C5-81C6-878AF21BAE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33726C-73C4-4B3E-A64C-C81CBF605378}"/>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6" name="Footer Placeholder 5">
            <a:extLst>
              <a:ext uri="{FF2B5EF4-FFF2-40B4-BE49-F238E27FC236}">
                <a16:creationId xmlns:a16="http://schemas.microsoft.com/office/drawing/2014/main" id="{5BA3E909-5BF0-46DE-BCBF-7FBF8ECEBCB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868A535-9226-4F38-9F67-1320D7E22540}"/>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61283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0ABC15-EC37-42C1-8CEC-28BE498D91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C8D4C21-889A-4AAC-8255-95DF93C5FB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08DF297-5CC2-417B-A72B-823F00C40D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C1A38-E83C-4874-A41D-44AE7B1126D8}" type="datetimeFigureOut">
              <a:rPr lang="en-GB" smtClean="0"/>
              <a:t>04/06/2025</a:t>
            </a:fld>
            <a:endParaRPr lang="en-GB"/>
          </a:p>
        </p:txBody>
      </p:sp>
      <p:sp>
        <p:nvSpPr>
          <p:cNvPr id="5" name="Footer Placeholder 4">
            <a:extLst>
              <a:ext uri="{FF2B5EF4-FFF2-40B4-BE49-F238E27FC236}">
                <a16:creationId xmlns:a16="http://schemas.microsoft.com/office/drawing/2014/main" id="{25B9902D-6EF0-4475-B14B-5E90C31FF6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27E6B79-5192-4A80-BCDC-BCAC24D579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0B44C-9F6F-4893-A656-9D0506F8F54B}" type="slidenum">
              <a:rPr lang="en-GB" smtClean="0"/>
              <a:t>‹#›</a:t>
            </a:fld>
            <a:endParaRPr lang="en-GB"/>
          </a:p>
        </p:txBody>
      </p:sp>
    </p:spTree>
    <p:extLst>
      <p:ext uri="{BB962C8B-B14F-4D97-AF65-F5344CB8AC3E}">
        <p14:creationId xmlns:p14="http://schemas.microsoft.com/office/powerpoint/2010/main" val="3150941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hyperlink" Target="https://teachcambridge.org/landing" TargetMode="External"/><Relationship Id="rId3" Type="http://schemas.openxmlformats.org/officeDocument/2006/relationships/notesSlide" Target="../notesSlides/notesSlide9.xml"/><Relationship Id="rId7" Type="http://schemas.openxmlformats.org/officeDocument/2006/relationships/hyperlink" Target="https://www.ocr.org.uk/about/our-policies/copyright/" TargetMode="Externa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hyperlink" Target="https://www.un.org/sustainabledevelopment/" TargetMode="External"/><Relationship Id="rId11" Type="http://schemas.openxmlformats.org/officeDocument/2006/relationships/image" Target="../media/image17.jpeg"/><Relationship Id="rId5" Type="http://schemas.openxmlformats.org/officeDocument/2006/relationships/hyperlink" Target="https://www.cambridge.org/accessibility" TargetMode="External"/><Relationship Id="rId10" Type="http://schemas.openxmlformats.org/officeDocument/2006/relationships/hyperlink" Target="https://www.wwf.org.uk/get-involved/schools/sustainable-futures" TargetMode="External"/><Relationship Id="rId4" Type="http://schemas.openxmlformats.org/officeDocument/2006/relationships/image" Target="../media/image16.jpeg"/><Relationship Id="rId9" Type="http://schemas.openxmlformats.org/officeDocument/2006/relationships/hyperlink" Target="mailto:resources.feedback@ocr.org.uk"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https://www.youtube.com/embed/99VrWNJyJ3E?start=1&amp;feature=oembed" TargetMode="External"/><Relationship Id="rId1" Type="http://schemas.openxmlformats.org/officeDocument/2006/relationships/tags" Target="../tags/tag6.xml"/><Relationship Id="rId5" Type="http://schemas.openxmlformats.org/officeDocument/2006/relationships/image" Target="../media/image4.jpe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https://www.youtube.com/embed/M-iJM02m_Hg?feature=oembed" TargetMode="External"/><Relationship Id="rId1" Type="http://schemas.openxmlformats.org/officeDocument/2006/relationships/tags" Target="../tags/tag8.xml"/><Relationship Id="rId5" Type="http://schemas.openxmlformats.org/officeDocument/2006/relationships/image" Target="../media/image6.jpe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notesSlide" Target="../notesSlides/notesSlide6.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jpe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AABD5CB0-B5D7-2E2A-7C1F-2F5B8BF05226}"/>
              </a:ext>
            </a:extLst>
          </p:cNvPr>
          <p:cNvSpPr>
            <a:spLocks noGrp="1"/>
          </p:cNvSpPr>
          <p:nvPr>
            <p:ph type="subTitle" idx="1"/>
          </p:nvPr>
        </p:nvSpPr>
        <p:spPr>
          <a:xfrm>
            <a:off x="2069504" y="4597983"/>
            <a:ext cx="9144000" cy="1655762"/>
          </a:xfrm>
        </p:spPr>
        <p:txBody>
          <a:bodyPr>
            <a:normAutofit/>
          </a:bodyPr>
          <a:lstStyle/>
          <a:p>
            <a:pPr algn="l"/>
            <a:r>
              <a:rPr lang="en-GB" sz="3600" dirty="0"/>
              <a:t>Sustainability taster session one</a:t>
            </a:r>
          </a:p>
        </p:txBody>
      </p:sp>
      <p:sp>
        <p:nvSpPr>
          <p:cNvPr id="6" name="Date Placeholder 3">
            <a:extLst>
              <a:ext uri="{FF2B5EF4-FFF2-40B4-BE49-F238E27FC236}">
                <a16:creationId xmlns:a16="http://schemas.microsoft.com/office/drawing/2014/main" id="{CA3BD455-1552-668C-B68F-CDE79064989B}"/>
              </a:ext>
            </a:extLst>
          </p:cNvPr>
          <p:cNvSpPr>
            <a:spLocks noGrp="1"/>
          </p:cNvSpPr>
          <p:nvPr>
            <p:ph type="dt" sz="half" idx="10"/>
          </p:nvPr>
        </p:nvSpPr>
        <p:spPr>
          <a:xfrm>
            <a:off x="9320938" y="6392513"/>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pPr algn="r"/>
            <a:r>
              <a:rPr lang="en-US" dirty="0"/>
              <a:t>© OCR 2025</a:t>
            </a:r>
          </a:p>
        </p:txBody>
      </p:sp>
      <p:sp>
        <p:nvSpPr>
          <p:cNvPr id="7" name="Date Placeholder 3">
            <a:extLst>
              <a:ext uri="{FF2B5EF4-FFF2-40B4-BE49-F238E27FC236}">
                <a16:creationId xmlns:a16="http://schemas.microsoft.com/office/drawing/2014/main" id="{CB63FF97-C4C0-E437-3C11-889E7BAF24CA}"/>
              </a:ext>
            </a:extLst>
          </p:cNvPr>
          <p:cNvSpPr txBox="1">
            <a:spLocks/>
          </p:cNvSpPr>
          <p:nvPr/>
        </p:nvSpPr>
        <p:spPr>
          <a:xfrm>
            <a:off x="340963" y="6392512"/>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Version 1</a:t>
            </a:r>
          </a:p>
        </p:txBody>
      </p:sp>
    </p:spTree>
    <p:custDataLst>
      <p:tags r:id="rId1"/>
    </p:custDataLst>
    <p:extLst>
      <p:ext uri="{BB962C8B-B14F-4D97-AF65-F5344CB8AC3E}">
        <p14:creationId xmlns:p14="http://schemas.microsoft.com/office/powerpoint/2010/main" val="2036063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Cambridge University Press &amp; Assessment logo ">
            <a:extLst>
              <a:ext uri="{FF2B5EF4-FFF2-40B4-BE49-F238E27FC236}">
                <a16:creationId xmlns:a16="http://schemas.microsoft.com/office/drawing/2014/main" id="{979BA56A-9FD1-4F1E-2ACF-1E3DB8823C4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6307" y="2144534"/>
            <a:ext cx="2087880" cy="352425"/>
          </a:xfrm>
          <a:prstGeom prst="rect">
            <a:avLst/>
          </a:prstGeom>
        </p:spPr>
      </p:pic>
      <p:sp>
        <p:nvSpPr>
          <p:cNvPr id="7" name="TextBox 6">
            <a:extLst>
              <a:ext uri="{FF2B5EF4-FFF2-40B4-BE49-F238E27FC236}">
                <a16:creationId xmlns:a16="http://schemas.microsoft.com/office/drawing/2014/main" id="{D69E6195-B12D-3A7B-66B3-3026A1C3F585}"/>
              </a:ext>
            </a:extLst>
          </p:cNvPr>
          <p:cNvSpPr txBox="1"/>
          <p:nvPr/>
        </p:nvSpPr>
        <p:spPr>
          <a:xfrm>
            <a:off x="746307" y="2681616"/>
            <a:ext cx="11140893" cy="3293209"/>
          </a:xfrm>
          <a:prstGeom prst="rect">
            <a:avLst/>
          </a:prstGeom>
          <a:noFill/>
        </p:spPr>
        <p:txBody>
          <a:bodyPr wrap="square">
            <a:spAutoFit/>
          </a:bodyPr>
          <a:lstStyle/>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part of Cambridge University Press &amp; Assessment, a department of the University of Cambridge.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a Company Limited by Guarantee and an exempt charity. Registered in England. Registered office: The Triangle Building, Shaftesbury Road, Cambridge, CB2 8EA. Registered company number: 3484466.</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operate academic and vocational qualifications regulated by Ofqual, Qualifications Wales and CCEA as listed in their qualifications registers.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are committed to providing a fully accessible experience across all our products, platforms, and websites.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tooltip="https://www.cambridge.org/accessibility"/>
              </a:rPr>
              <a:t>accessibility standards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US" sz="1100" dirty="0">
                <a:latin typeface="Arial" panose="020B0604020202020204" pitchFamily="34" charset="0"/>
                <a:ea typeface="Aptos" panose="020B0004020202020204" pitchFamily="34" charset="0"/>
                <a:cs typeface="Arial" panose="020B0604020202020204" pitchFamily="34" charset="0"/>
              </a:rPr>
              <a:t>Image of  </a:t>
            </a:r>
            <a:r>
              <a:rPr lang="en-GB" sz="1100" dirty="0">
                <a:effectLst/>
                <a:latin typeface="Arial" panose="020B0604020202020204" pitchFamily="34" charset="0"/>
                <a:ea typeface="Aptos" panose="020B0004020202020204" pitchFamily="34" charset="0"/>
                <a:cs typeface="Arial" panose="020B0604020202020204" pitchFamily="34" charset="0"/>
              </a:rPr>
              <a:t>SDG logo without UN emblem for non-UN entities and 17 SDG icons,  United Nations, </a:t>
            </a:r>
            <a:r>
              <a:rPr lang="en-GB" sz="1100" b="1" i="0" dirty="0">
                <a:effectLst/>
                <a:latin typeface="Arial" panose="020B0604020202020204" pitchFamily="34" charset="0"/>
                <a:cs typeface="Arial" panose="020B0604020202020204" pitchFamily="34" charset="0"/>
              </a:rPr>
              <a:t>Take Action for the Sustainable Development Goals, Available at: </a:t>
            </a:r>
            <a:r>
              <a:rPr lang="en-US" sz="1100" i="1" dirty="0">
                <a:effectLst/>
                <a:latin typeface="Arial" panose="020B0604020202020204" pitchFamily="34" charset="0"/>
                <a:ea typeface="Aptos" panose="020B00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https://www.un.org/sustainabledevelopment/</a:t>
            </a:r>
            <a:r>
              <a:rPr lang="en-US" sz="1100" i="1" dirty="0">
                <a:effectLst/>
                <a:latin typeface="Arial" panose="020B0604020202020204" pitchFamily="34" charset="0"/>
                <a:ea typeface="Aptos" panose="020B0004020202020204" pitchFamily="34" charset="0"/>
                <a:cs typeface="Arial" panose="020B0604020202020204" pitchFamily="34" charset="0"/>
              </a:rPr>
              <a:t> (Accessed: 04/06/2025)   </a:t>
            </a:r>
            <a:r>
              <a:rPr lang="en-US" sz="1100" dirty="0">
                <a:effectLst/>
                <a:latin typeface="Arial" panose="020B0604020202020204" pitchFamily="34" charset="0"/>
                <a:ea typeface="Aptos" panose="020B0004020202020204" pitchFamily="34" charset="0"/>
                <a:cs typeface="Arial" panose="020B0604020202020204" pitchFamily="34" charset="0"/>
              </a:rPr>
              <a:t>The content of this publication has not been approved by the United Nations and does not reflect the views of the United Nations or its officials or Member States.</a:t>
            </a:r>
            <a:endParaRPr lang="en-GB" sz="1100" kern="100" dirty="0">
              <a:effectLst/>
              <a:latin typeface="Arial" panose="020B0604020202020204" pitchFamily="34" charset="0"/>
              <a:ea typeface="Aptos" panose="020B0004020202020204" pitchFamily="34" charset="0"/>
              <a:cs typeface="Arial" panose="020B0604020202020204" pitchFamily="34" charset="0"/>
            </a:endParaRP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 OCR 2025. All rights reserved. We retain the copyright on all our publications. However, our registered centres are permitted to copy and distribute our material for their own internal use, in line with any specific restrictions detailed in the publication.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tooltip="https://www.ocr.org.uk/about/our-policies/copyright/"/>
              </a:rPr>
              <a:t>copyright policies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update our publications regularly so please check you have the most up-to-date version.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cannot be held responsible for the persistence or accuracy of URLs for external or third-party internet websites referred to in this publication and do not guarantee that any content on such websites is, or will remain, accurate or appropriate.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When we update our specifications, you’ll see a new version number and a summary of the changes. While we do our best to reflect these changes in all associated resources on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tooltip="https://teachcambridge.org/landing"/>
              </a:rPr>
              <a:t>Teach Cambridge</a:t>
            </a:r>
            <a:r>
              <a:rPr lang="en-GB" sz="1000" kern="100" dirty="0">
                <a:effectLst/>
                <a:latin typeface="Arial" panose="020B0604020202020204" pitchFamily="34" charset="0"/>
                <a:ea typeface="Aptos" panose="020B0004020202020204" pitchFamily="34" charset="0"/>
                <a:cs typeface="Arial" panose="020B0604020202020204" pitchFamily="34" charset="0"/>
              </a:rPr>
              <a:t>, if you notice any discrepancies, please refer to the latest specification on our website and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tooltip="mailto:resources.feedback@ocr.org.uk"/>
              </a:rPr>
              <a:t>let us know</a:t>
            </a:r>
            <a:r>
              <a:rPr lang="en-GB" sz="1000" kern="100" dirty="0">
                <a:effectLst/>
                <a:latin typeface="Arial" panose="020B0604020202020204" pitchFamily="34" charset="0"/>
                <a:ea typeface="Aptos" panose="020B0004020202020204" pitchFamily="34" charset="0"/>
                <a:cs typeface="Arial" panose="020B0604020202020204" pitchFamily="34" charset="0"/>
              </a:rPr>
              <a:t>.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Our resources do not represent any teaching method we expect you to use. We cannot be held responsible for any errors or omissions in our resources.</a:t>
            </a:r>
          </a:p>
        </p:txBody>
      </p:sp>
      <p:graphicFrame>
        <p:nvGraphicFramePr>
          <p:cNvPr id="8" name="Table 7">
            <a:extLst>
              <a:ext uri="{FF2B5EF4-FFF2-40B4-BE49-F238E27FC236}">
                <a16:creationId xmlns:a16="http://schemas.microsoft.com/office/drawing/2014/main" id="{C80F3088-D2BE-DB7F-B72E-31277B89B225}"/>
              </a:ext>
            </a:extLst>
          </p:cNvPr>
          <p:cNvGraphicFramePr>
            <a:graphicFrameLocks noGrp="1"/>
          </p:cNvGraphicFramePr>
          <p:nvPr>
            <p:extLst>
              <p:ext uri="{D42A27DB-BD31-4B8C-83A1-F6EECF244321}">
                <p14:modId xmlns:p14="http://schemas.microsoft.com/office/powerpoint/2010/main" val="3469325867"/>
              </p:ext>
            </p:extLst>
          </p:nvPr>
        </p:nvGraphicFramePr>
        <p:xfrm>
          <a:off x="679402" y="5717164"/>
          <a:ext cx="10966186" cy="984525"/>
        </p:xfrm>
        <a:graphic>
          <a:graphicData uri="http://schemas.openxmlformats.org/drawingml/2006/table">
            <a:tbl>
              <a:tblPr firstRow="1" firstCol="1" bandRow="1"/>
              <a:tblGrid>
                <a:gridCol w="880137">
                  <a:extLst>
                    <a:ext uri="{9D8B030D-6E8A-4147-A177-3AD203B41FA5}">
                      <a16:colId xmlns:a16="http://schemas.microsoft.com/office/drawing/2014/main" val="2499903179"/>
                    </a:ext>
                  </a:extLst>
                </a:gridCol>
                <a:gridCol w="10086049">
                  <a:extLst>
                    <a:ext uri="{9D8B030D-6E8A-4147-A177-3AD203B41FA5}">
                      <a16:colId xmlns:a16="http://schemas.microsoft.com/office/drawing/2014/main" val="1803285825"/>
                    </a:ext>
                  </a:extLst>
                </a:gridCol>
              </a:tblGrid>
              <a:tr h="757033">
                <a:tc>
                  <a:txBody>
                    <a:bodyPr/>
                    <a:lstStyle/>
                    <a:p>
                      <a:pPr>
                        <a:lnSpc>
                          <a:spcPct val="110000"/>
                        </a:lnSpc>
                        <a:spcAft>
                          <a:spcPts val="800"/>
                        </a:spcAft>
                        <a:buNone/>
                      </a:pP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600"/>
                        </a:spcAft>
                        <a:buNone/>
                      </a:pPr>
                      <a:r>
                        <a:rPr lang="en-GB" sz="1000" b="1" dirty="0">
                          <a:effectLst/>
                          <a:latin typeface="Arial" panose="020B0604020202020204" pitchFamily="34" charset="0"/>
                          <a:ea typeface="Arial" panose="020B0604020202020204" pitchFamily="34" charset="0"/>
                          <a:cs typeface="Times New Roman" panose="02020603050405020304" pitchFamily="18" charset="0"/>
                        </a:rPr>
                        <a:t>These resources have been co-created and approved by WWF-UK. </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Aft>
                          <a:spcPts val="6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WWF-UK offer UK secondary schools and colleges </a:t>
                      </a:r>
                      <a:r>
                        <a:rPr lang="en-GB" sz="1000" u="sng"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hlinkClick r:id="rId10"/>
                        </a:rPr>
                        <a:t>https://www.wwf.org.uk/get-involved/schools/sustainable-futures</a:t>
                      </a:r>
                      <a:r>
                        <a:rPr lang="en-GB" sz="1000" dirty="0">
                          <a:effectLst/>
                          <a:latin typeface="Arial" panose="020B0604020202020204" pitchFamily="34" charset="0"/>
                          <a:ea typeface="Arial" panose="020B0604020202020204" pitchFamily="34" charset="0"/>
                          <a:cs typeface="Times New Roman" panose="02020603050405020304" pitchFamily="18" charset="0"/>
                        </a:rPr>
                        <a:t> - a free careers programme for that equips young people to thrive in a future green economy, regardless of </a:t>
                      </a:r>
                      <a:r>
                        <a:rPr lang="en-GB" sz="1000" kern="12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their career path.</a:t>
                      </a:r>
                      <a:endParaRPr lang="en-GB" sz="1000" kern="12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2436867806"/>
                  </a:ext>
                </a:extLst>
              </a:tr>
              <a:tr h="227492">
                <a:tc>
                  <a:txBody>
                    <a:bodyPr/>
                    <a:lstStyle/>
                    <a:p>
                      <a:pPr>
                        <a:lnSpc>
                          <a:spcPct val="110000"/>
                        </a:lnSpc>
                        <a:spcAft>
                          <a:spcPts val="800"/>
                        </a:spcAft>
                        <a:buNone/>
                      </a:pPr>
                      <a:r>
                        <a:rPr lang="en-GB" sz="1100">
                          <a:effectLst/>
                          <a:latin typeface="Arial" panose="020B0604020202020204" pitchFamily="34" charset="0"/>
                          <a:ea typeface="Arial" panose="020B0604020202020204" pitchFamily="34" charset="0"/>
                          <a:cs typeface="Times New Roman" panose="02020603050405020304" pitchFamily="18" charset="0"/>
                        </a:rPr>
                        <a:t> </a:t>
                      </a:r>
                      <a:endParaRPr lang="en-GB" sz="11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8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 and </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1986 Panda Symbol are owned by WWF. All rights reserved.</a:t>
                      </a:r>
                      <a:endParaRPr lang="en-GB" sz="16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extLst>
                  <a:ext uri="{0D108BD9-81ED-4DB2-BD59-A6C34878D82A}">
                    <a16:rowId xmlns:a16="http://schemas.microsoft.com/office/drawing/2014/main" val="3227984979"/>
                  </a:ext>
                </a:extLst>
              </a:tr>
            </a:tbl>
          </a:graphicData>
        </a:graphic>
      </p:graphicFrame>
      <p:pic>
        <p:nvPicPr>
          <p:cNvPr id="1026" name="Picture 1">
            <a:extLst>
              <a:ext uri="{FF2B5EF4-FFF2-40B4-BE49-F238E27FC236}">
                <a16:creationId xmlns:a16="http://schemas.microsoft.com/office/drawing/2014/main" id="{B0D7F360-9511-6A09-762F-B147867816C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6412" y="5620883"/>
            <a:ext cx="1045078" cy="117708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71177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hand holding a green ball&#10;&#10;Description automatically generated">
            <a:extLst>
              <a:ext uri="{FF2B5EF4-FFF2-40B4-BE49-F238E27FC236}">
                <a16:creationId xmlns:a16="http://schemas.microsoft.com/office/drawing/2014/main" id="{50C3BF52-F5DF-C50C-E2A8-9A07C7B41504}"/>
              </a:ext>
            </a:extLst>
          </p:cNvPr>
          <p:cNvPicPr>
            <a:picLocks noChangeAspect="1"/>
          </p:cNvPicPr>
          <p:nvPr/>
        </p:nvPicPr>
        <p:blipFill>
          <a:blip r:embed="rId4" cstate="print">
            <a:extLst>
              <a:ext uri="{28A0092B-C50C-407E-A947-70E740481C1C}">
                <a14:useLocalDpi xmlns:a14="http://schemas.microsoft.com/office/drawing/2010/main"/>
              </a:ext>
            </a:extLst>
          </a:blip>
          <a:srcRect t="-2043" b="-1"/>
          <a:stretch/>
        </p:blipFill>
        <p:spPr>
          <a:xfrm>
            <a:off x="-9625" y="-163629"/>
            <a:ext cx="10420730" cy="7185258"/>
          </a:xfrm>
          <a:prstGeom prst="rect">
            <a:avLst/>
          </a:prstGeom>
        </p:spPr>
      </p:pic>
      <p:sp>
        <p:nvSpPr>
          <p:cNvPr id="8" name="Rectangle 7">
            <a:extLst>
              <a:ext uri="{FF2B5EF4-FFF2-40B4-BE49-F238E27FC236}">
                <a16:creationId xmlns:a16="http://schemas.microsoft.com/office/drawing/2014/main" id="{94EB8639-9F83-E4C6-3B33-5E3A55B0CFB6}"/>
              </a:ext>
            </a:extLst>
          </p:cNvPr>
          <p:cNvSpPr/>
          <p:nvPr/>
        </p:nvSpPr>
        <p:spPr>
          <a:xfrm>
            <a:off x="10231655" y="-14289"/>
            <a:ext cx="1960345" cy="7021629"/>
          </a:xfrm>
          <a:prstGeom prst="rect">
            <a:avLst/>
          </a:prstGeom>
          <a:solidFill>
            <a:srgbClr val="101113"/>
          </a:solidFill>
          <a:ln>
            <a:solidFill>
              <a:srgbClr val="121315"/>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 name="Title" hidden="1">
            <a:extLst>
              <a:ext uri="{FF2B5EF4-FFF2-40B4-BE49-F238E27FC236}">
                <a16:creationId xmlns:a16="http://schemas.microsoft.com/office/drawing/2014/main" id="{98662BEE-7CC8-7817-977F-0571321F2A32}"/>
              </a:ext>
            </a:extLst>
          </p:cNvPr>
          <p:cNvSpPr>
            <a:spLocks noGrp="1"/>
          </p:cNvSpPr>
          <p:nvPr>
            <p:ph type="ctrTitle"/>
          </p:nvPr>
        </p:nvSpPr>
        <p:spPr>
          <a:xfrm>
            <a:off x="0" y="-2218944"/>
            <a:ext cx="12057888" cy="597408"/>
          </a:xfrm>
        </p:spPr>
        <p:txBody>
          <a:bodyPr anchor="ctr">
            <a:normAutofit fontScale="90000"/>
          </a:bodyPr>
          <a:lstStyle/>
          <a:p>
            <a:pPr algn="l"/>
            <a:r>
              <a:rPr lang="en-GB" sz="4400" dirty="0"/>
              <a:t>What does sustainability</a:t>
            </a:r>
            <a:r>
              <a:rPr lang="en-GB" sz="4400" baseline="0" dirty="0"/>
              <a:t> mean to you?</a:t>
            </a:r>
            <a:endParaRPr lang="en-GB" sz="4400" dirty="0"/>
          </a:p>
        </p:txBody>
      </p:sp>
      <p:sp>
        <p:nvSpPr>
          <p:cNvPr id="6" name="Top Text">
            <a:extLst>
              <a:ext uri="{FF2B5EF4-FFF2-40B4-BE49-F238E27FC236}">
                <a16:creationId xmlns:a16="http://schemas.microsoft.com/office/drawing/2014/main" id="{F20DD222-7310-F7DE-E0D9-6E326AF24F4B}"/>
              </a:ext>
            </a:extLst>
          </p:cNvPr>
          <p:cNvSpPr/>
          <p:nvPr/>
        </p:nvSpPr>
        <p:spPr>
          <a:xfrm>
            <a:off x="7730999" y="779188"/>
            <a:ext cx="4714468" cy="1569660"/>
          </a:xfrm>
          <a:prstGeom prst="rect">
            <a:avLst/>
          </a:prstGeom>
          <a:noFill/>
        </p:spPr>
        <p:txBody>
          <a:bodyPr wrap="square" lIns="91440" tIns="45720" rIns="91440" bIns="45720">
            <a:spAutoFit/>
          </a:bodyPr>
          <a:lstStyle/>
          <a:p>
            <a:r>
              <a:rPr lang="en-US" sz="3200" b="1" cap="none" spc="0" dirty="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What does </a:t>
            </a:r>
            <a:r>
              <a:rPr lang="en-US" sz="3200" b="1" dirty="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a:t>
            </a:r>
            <a:r>
              <a:rPr lang="en-US" sz="3200" b="1" cap="none" spc="0" dirty="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sustainability</a:t>
            </a:r>
            <a:r>
              <a:rPr lang="en-US" sz="3200" b="1" dirty="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a:t>
            </a:r>
            <a:endParaRPr lang="en-US" sz="3200" b="1" cap="none" spc="0" dirty="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endParaRPr>
          </a:p>
          <a:p>
            <a:r>
              <a:rPr lang="en-US" sz="3200" b="1" dirty="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mean to you?</a:t>
            </a:r>
            <a:r>
              <a:rPr lang="en-US" sz="3200" b="1" cap="none" spc="0" dirty="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3725234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hidden="1">
            <a:extLst>
              <a:ext uri="{FF2B5EF4-FFF2-40B4-BE49-F238E27FC236}">
                <a16:creationId xmlns:a16="http://schemas.microsoft.com/office/drawing/2014/main" id="{38114D51-967C-A7AB-FB75-D0B49C310D5F}"/>
              </a:ext>
            </a:extLst>
          </p:cNvPr>
          <p:cNvSpPr>
            <a:spLocks noGrp="1"/>
          </p:cNvSpPr>
          <p:nvPr>
            <p:ph type="title"/>
          </p:nvPr>
        </p:nvSpPr>
        <p:spPr>
          <a:xfrm>
            <a:off x="26987" y="-804672"/>
            <a:ext cx="10515600" cy="804672"/>
          </a:xfrm>
        </p:spPr>
        <p:txBody>
          <a:bodyPr/>
          <a:lstStyle/>
          <a:p>
            <a:r>
              <a:rPr lang="en-GB" dirty="0"/>
              <a:t>What is</a:t>
            </a:r>
            <a:r>
              <a:rPr lang="en-GB" baseline="0" dirty="0"/>
              <a:t> Sustainability - Video</a:t>
            </a:r>
            <a:endParaRPr lang="en-GB" dirty="0"/>
          </a:p>
        </p:txBody>
      </p:sp>
      <p:pic>
        <p:nvPicPr>
          <p:cNvPr id="8" name="Youtube Video" title="What is SUSTAINABILITY? Explained By An Expert">
            <a:hlinkClick r:id="" action="ppaction://media"/>
            <a:extLst>
              <a:ext uri="{FF2B5EF4-FFF2-40B4-BE49-F238E27FC236}">
                <a16:creationId xmlns:a16="http://schemas.microsoft.com/office/drawing/2014/main" id="{99B03E60-6626-90A2-79B5-2C4E09245E1D}"/>
              </a:ext>
            </a:extLst>
          </p:cNvPr>
          <p:cNvPicPr>
            <a:picLocks noRot="1" noChangeAspect="1"/>
          </p:cNvPicPr>
          <p:nvPr>
            <a:videoFile r:link="rId2"/>
          </p:nvPr>
        </p:nvPicPr>
        <p:blipFill>
          <a:blip r:embed="rId5"/>
          <a:stretch>
            <a:fillRect/>
          </a:stretch>
        </p:blipFill>
        <p:spPr>
          <a:xfrm>
            <a:off x="496000" y="279000"/>
            <a:ext cx="11200000" cy="6300000"/>
          </a:xfrm>
          <a:prstGeom prst="rect">
            <a:avLst/>
          </a:prstGeom>
        </p:spPr>
      </p:pic>
    </p:spTree>
    <p:custDataLst>
      <p:tags r:id="rId1"/>
    </p:custDataLst>
    <p:extLst>
      <p:ext uri="{BB962C8B-B14F-4D97-AF65-F5344CB8AC3E}">
        <p14:creationId xmlns:p14="http://schemas.microsoft.com/office/powerpoint/2010/main" val="1201681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hidden="1">
            <a:extLst>
              <a:ext uri="{FF2B5EF4-FFF2-40B4-BE49-F238E27FC236}">
                <a16:creationId xmlns:a16="http://schemas.microsoft.com/office/drawing/2014/main" id="{014608C1-1DAD-8EC6-3B97-38C56C85D3D0}"/>
              </a:ext>
            </a:extLst>
          </p:cNvPr>
          <p:cNvSpPr>
            <a:spLocks noGrp="1"/>
          </p:cNvSpPr>
          <p:nvPr>
            <p:ph type="ctrTitle"/>
          </p:nvPr>
        </p:nvSpPr>
        <p:spPr>
          <a:xfrm>
            <a:off x="0" y="-975360"/>
            <a:ext cx="10668000" cy="937451"/>
          </a:xfrm>
        </p:spPr>
        <p:txBody>
          <a:bodyPr anchor="ctr">
            <a:normAutofit/>
          </a:bodyPr>
          <a:lstStyle/>
          <a:p>
            <a:pPr algn="l"/>
            <a:r>
              <a:rPr lang="en-GB" sz="4400" dirty="0"/>
              <a:t>The UN Definition of Sustainability</a:t>
            </a:r>
          </a:p>
        </p:txBody>
      </p:sp>
      <p:pic>
        <p:nvPicPr>
          <p:cNvPr id="2050" name="Background Image">
            <a:extLst>
              <a:ext uri="{FF2B5EF4-FFF2-40B4-BE49-F238E27FC236}">
                <a16:creationId xmlns:a16="http://schemas.microsoft.com/office/drawing/2014/main" id="{EFFF103C-7E32-E52A-DF7C-B4DC250C6202}"/>
              </a:ext>
            </a:extLst>
          </p:cNvPr>
          <p:cNvPicPr>
            <a:picLocks noGrp="1" noRot="1" noChangeAspect="1" noMove="1" noResize="1" noEditPoints="1" noAdjustHandles="1" noChangeArrowheads="1" noChangeShapeType="1" noCrop="1"/>
          </p:cNvPicPr>
          <p:nvPr/>
        </p:nvPicPr>
        <p:blipFill>
          <a:blip r:embed="rId4" cstate="print">
            <a:extLst>
              <a:ext uri="{28A0092B-C50C-407E-A947-70E740481C1C}">
                <a14:useLocalDpi xmlns:a14="http://schemas.microsoft.com/office/drawing/2010/main"/>
              </a:ext>
            </a:extLst>
          </a:blip>
          <a:srcRect/>
          <a:stretch/>
        </p:blipFill>
        <p:spPr bwMode="auto">
          <a:xfrm>
            <a:off x="1881" y="0"/>
            <a:ext cx="12188238" cy="8125492"/>
          </a:xfrm>
          <a:prstGeom prst="rect">
            <a:avLst/>
          </a:prstGeom>
          <a:noFill/>
          <a:extLst>
            <a:ext uri="{909E8E84-426E-40DD-AFC4-6F175D3DCCD1}">
              <a14:hiddenFill xmlns:a14="http://schemas.microsoft.com/office/drawing/2010/main">
                <a:solidFill>
                  <a:srgbClr val="FFFFFF"/>
                </a:solidFill>
              </a14:hiddenFill>
            </a:ext>
          </a:extLst>
        </p:spPr>
      </p:pic>
      <p:sp>
        <p:nvSpPr>
          <p:cNvPr id="5" name="UN Intro Text">
            <a:extLst>
              <a:ext uri="{FF2B5EF4-FFF2-40B4-BE49-F238E27FC236}">
                <a16:creationId xmlns:a16="http://schemas.microsoft.com/office/drawing/2014/main" id="{EF0C3D14-EB58-4A5B-9862-1615DC04D8A6}"/>
              </a:ext>
            </a:extLst>
          </p:cNvPr>
          <p:cNvSpPr txBox="1"/>
          <p:nvPr/>
        </p:nvSpPr>
        <p:spPr>
          <a:xfrm>
            <a:off x="275593" y="225895"/>
            <a:ext cx="9946436" cy="584775"/>
          </a:xfrm>
          <a:prstGeom prst="rect">
            <a:avLst/>
          </a:prstGeom>
          <a:noFill/>
        </p:spPr>
        <p:txBody>
          <a:bodyPr wrap="square">
            <a:spAutoFit/>
          </a:bodyPr>
          <a:lstStyle/>
          <a:p>
            <a:r>
              <a:rPr lang="en-GB" sz="3200" b="1" dirty="0">
                <a:latin typeface="Arial" panose="020B0604020202020204" pitchFamily="34" charset="0"/>
                <a:cs typeface="Arial" panose="020B0604020202020204" pitchFamily="34" charset="0"/>
              </a:rPr>
              <a:t>The United Nations defines sustainability as:</a:t>
            </a:r>
          </a:p>
        </p:txBody>
      </p:sp>
      <p:sp>
        <p:nvSpPr>
          <p:cNvPr id="4" name="UN Definition Text">
            <a:extLst>
              <a:ext uri="{FF2B5EF4-FFF2-40B4-BE49-F238E27FC236}">
                <a16:creationId xmlns:a16="http://schemas.microsoft.com/office/drawing/2014/main" id="{1159CA67-960F-C94A-2A5C-C4A00E0A486F}"/>
              </a:ext>
            </a:extLst>
          </p:cNvPr>
          <p:cNvSpPr txBox="1"/>
          <p:nvPr/>
        </p:nvSpPr>
        <p:spPr>
          <a:xfrm>
            <a:off x="412124" y="919292"/>
            <a:ext cx="11011437" cy="830997"/>
          </a:xfrm>
          <a:prstGeom prst="rect">
            <a:avLst/>
          </a:prstGeom>
          <a:noFill/>
        </p:spPr>
        <p:txBody>
          <a:bodyPr wrap="square">
            <a:spAutoFit/>
          </a:bodyPr>
          <a:lstStyle/>
          <a:p>
            <a:r>
              <a:rPr lang="en-GB" sz="2400" i="1" dirty="0">
                <a:latin typeface="Arial" panose="020B0604020202020204" pitchFamily="34" charset="0"/>
                <a:cs typeface="Arial" panose="020B0604020202020204" pitchFamily="34" charset="0"/>
              </a:rPr>
              <a:t>‘m</a:t>
            </a:r>
            <a:r>
              <a:rPr lang="en-GB" sz="2400" b="0" i="1" dirty="0">
                <a:effectLst/>
                <a:latin typeface="Arial" panose="020B0604020202020204" pitchFamily="34" charset="0"/>
                <a:cs typeface="Arial" panose="020B0604020202020204" pitchFamily="34" charset="0"/>
              </a:rPr>
              <a:t>eeting our own needs without compromising the ability of future generations to meet their own needs.’</a:t>
            </a:r>
            <a:endParaRPr lang="en-GB" sz="2400" i="1" dirty="0">
              <a:latin typeface="Arial" panose="020B0604020202020204" pitchFamily="34" charset="0"/>
              <a:cs typeface="Arial" panose="020B0604020202020204" pitchFamily="34" charset="0"/>
            </a:endParaRPr>
          </a:p>
        </p:txBody>
      </p:sp>
      <p:sp>
        <p:nvSpPr>
          <p:cNvPr id="7" name="Question Text">
            <a:extLst>
              <a:ext uri="{FF2B5EF4-FFF2-40B4-BE49-F238E27FC236}">
                <a16:creationId xmlns:a16="http://schemas.microsoft.com/office/drawing/2014/main" id="{3ADD2BCC-D094-52E9-71C2-A0B92879738F}"/>
              </a:ext>
            </a:extLst>
          </p:cNvPr>
          <p:cNvSpPr txBox="1"/>
          <p:nvPr/>
        </p:nvSpPr>
        <p:spPr>
          <a:xfrm>
            <a:off x="86627" y="5828270"/>
            <a:ext cx="12192000" cy="461665"/>
          </a:xfrm>
          <a:prstGeom prst="rect">
            <a:avLst/>
          </a:prstGeom>
          <a:noFill/>
        </p:spPr>
        <p:txBody>
          <a:bodyPr wrap="square">
            <a:spAutoFit/>
          </a:bodyPr>
          <a:lstStyle/>
          <a:p>
            <a:pPr algn="ctr"/>
            <a:r>
              <a:rPr lang="en-GB" sz="2400" dirty="0">
                <a:solidFill>
                  <a:schemeClr val="bg1"/>
                </a:solidFill>
                <a:latin typeface="Arial" panose="020B0604020202020204" pitchFamily="34" charset="0"/>
                <a:cs typeface="Arial" panose="020B0604020202020204" pitchFamily="34" charset="0"/>
              </a:rPr>
              <a:t>How does this definition relate to your understanding of the word ‘sustainability’?</a:t>
            </a:r>
            <a:endParaRPr lang="en-US" sz="2400" dirty="0">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058868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outube Video" title="UN Sustainable Development Goals - Overview">
            <a:hlinkClick r:id="" action="ppaction://media"/>
            <a:extLst>
              <a:ext uri="{FF2B5EF4-FFF2-40B4-BE49-F238E27FC236}">
                <a16:creationId xmlns:a16="http://schemas.microsoft.com/office/drawing/2014/main" id="{1AF5C843-3404-488C-94D7-09BBD7904EAA}"/>
              </a:ext>
            </a:extLst>
          </p:cNvPr>
          <p:cNvPicPr>
            <a:picLocks noRot="1" noChangeAspect="1"/>
          </p:cNvPicPr>
          <p:nvPr>
            <a:videoFile r:link="rId2"/>
          </p:nvPr>
        </p:nvPicPr>
        <p:blipFill>
          <a:blip r:embed="rId5"/>
          <a:stretch>
            <a:fillRect/>
          </a:stretch>
        </p:blipFill>
        <p:spPr>
          <a:xfrm>
            <a:off x="520779" y="279000"/>
            <a:ext cx="11150442" cy="6300000"/>
          </a:xfrm>
          <a:prstGeom prst="rect">
            <a:avLst/>
          </a:prstGeom>
        </p:spPr>
      </p:pic>
      <p:sp>
        <p:nvSpPr>
          <p:cNvPr id="3" name="Title" hidden="1">
            <a:extLst>
              <a:ext uri="{FF2B5EF4-FFF2-40B4-BE49-F238E27FC236}">
                <a16:creationId xmlns:a16="http://schemas.microsoft.com/office/drawing/2014/main" id="{3ACCEE79-6727-313C-BCD3-C0B21E07D437}"/>
              </a:ext>
            </a:extLst>
          </p:cNvPr>
          <p:cNvSpPr>
            <a:spLocks noGrp="1"/>
          </p:cNvSpPr>
          <p:nvPr>
            <p:ph type="title"/>
          </p:nvPr>
        </p:nvSpPr>
        <p:spPr>
          <a:xfrm>
            <a:off x="0" y="-671195"/>
            <a:ext cx="10515600" cy="671195"/>
          </a:xfrm>
        </p:spPr>
        <p:txBody>
          <a:bodyPr>
            <a:normAutofit fontScale="90000"/>
          </a:bodyPr>
          <a:lstStyle/>
          <a:p>
            <a:r>
              <a:rPr lang="en-GB" dirty="0"/>
              <a:t>UN SDG’s Explained Video</a:t>
            </a:r>
          </a:p>
        </p:txBody>
      </p:sp>
    </p:spTree>
    <p:custDataLst>
      <p:tags r:id="rId1"/>
    </p:custDataLst>
    <p:extLst>
      <p:ext uri="{BB962C8B-B14F-4D97-AF65-F5344CB8AC3E}">
        <p14:creationId xmlns:p14="http://schemas.microsoft.com/office/powerpoint/2010/main" val="905257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a:extLst>
              <a:ext uri="{FF2B5EF4-FFF2-40B4-BE49-F238E27FC236}">
                <a16:creationId xmlns:a16="http://schemas.microsoft.com/office/drawing/2014/main" id="{66146E60-0511-66C9-1E51-0770F5E68A30}"/>
              </a:ext>
            </a:extLst>
          </p:cNvPr>
          <p:cNvSpPr>
            <a:spLocks noGrp="1"/>
          </p:cNvSpPr>
          <p:nvPr>
            <p:ph type="title"/>
          </p:nvPr>
        </p:nvSpPr>
        <p:spPr>
          <a:xfrm>
            <a:off x="772" y="-670560"/>
            <a:ext cx="10515600" cy="662781"/>
          </a:xfrm>
        </p:spPr>
        <p:txBody>
          <a:bodyPr>
            <a:normAutofit fontScale="90000"/>
          </a:bodyPr>
          <a:lstStyle/>
          <a:p>
            <a:r>
              <a:rPr lang="en-GB" dirty="0"/>
              <a:t>The UN Sustainable</a:t>
            </a:r>
            <a:r>
              <a:rPr lang="en-GB" baseline="0" dirty="0"/>
              <a:t> Development Goals</a:t>
            </a:r>
            <a:endParaRPr lang="en-GB" dirty="0"/>
          </a:p>
        </p:txBody>
      </p:sp>
      <p:pic>
        <p:nvPicPr>
          <p:cNvPr id="5" name="Picture 4" descr="A chart of goals for sustainable development&#10;&#10;Description automatically generated">
            <a:extLst>
              <a:ext uri="{FF2B5EF4-FFF2-40B4-BE49-F238E27FC236}">
                <a16:creationId xmlns:a16="http://schemas.microsoft.com/office/drawing/2014/main" id="{005ED9D3-0EF8-1DA4-4254-79884F80083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4637" y="-323816"/>
            <a:ext cx="11328934" cy="7554842"/>
          </a:xfrm>
          <a:prstGeom prst="rect">
            <a:avLst/>
          </a:prstGeom>
        </p:spPr>
      </p:pic>
    </p:spTree>
    <p:custDataLst>
      <p:tags r:id="rId1"/>
    </p:custDataLst>
    <p:extLst>
      <p:ext uri="{BB962C8B-B14F-4D97-AF65-F5344CB8AC3E}">
        <p14:creationId xmlns:p14="http://schemas.microsoft.com/office/powerpoint/2010/main" val="3456252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hidden="1">
            <a:extLst>
              <a:ext uri="{FF2B5EF4-FFF2-40B4-BE49-F238E27FC236}">
                <a16:creationId xmlns:a16="http://schemas.microsoft.com/office/drawing/2014/main" id="{9D39F9A9-7CAD-AAAA-CDCD-18AA2DECC80F}"/>
              </a:ext>
            </a:extLst>
          </p:cNvPr>
          <p:cNvSpPr>
            <a:spLocks noGrp="1"/>
          </p:cNvSpPr>
          <p:nvPr>
            <p:ph type="title"/>
          </p:nvPr>
        </p:nvSpPr>
        <p:spPr>
          <a:xfrm>
            <a:off x="0" y="-756546"/>
            <a:ext cx="10515600" cy="682022"/>
          </a:xfrm>
        </p:spPr>
        <p:txBody>
          <a:bodyPr>
            <a:normAutofit fontScale="90000"/>
          </a:bodyPr>
          <a:lstStyle/>
          <a:p>
            <a:r>
              <a:rPr lang="en-GB" dirty="0"/>
              <a:t>The 3 Ps</a:t>
            </a:r>
          </a:p>
        </p:txBody>
      </p:sp>
      <p:pic>
        <p:nvPicPr>
          <p:cNvPr id="2054" name="Background">
            <a:extLst>
              <a:ext uri="{FF2B5EF4-FFF2-40B4-BE49-F238E27FC236}">
                <a16:creationId xmlns:a16="http://schemas.microsoft.com/office/drawing/2014/main" id="{0D46D439-BFC4-5184-B2A5-7883C9A13883}"/>
              </a:ext>
            </a:extLst>
          </p:cNvPr>
          <p:cNvPicPr>
            <a:picLocks noChangeAspect="1" noChangeArrowheads="1"/>
          </p:cNvPicPr>
          <p:nvPr/>
        </p:nvPicPr>
        <p:blipFill>
          <a:blip r:embed="rId4" cstate="print">
            <a:alphaModFix amt="20000"/>
            <a:extLst>
              <a:ext uri="{28A0092B-C50C-407E-A947-70E740481C1C}">
                <a14:useLocalDpi xmlns:a14="http://schemas.microsoft.com/office/drawing/2010/main"/>
              </a:ext>
            </a:extLst>
          </a:blip>
          <a:srcRect/>
          <a:stretch/>
        </p:blipFill>
        <p:spPr bwMode="auto">
          <a:xfrm>
            <a:off x="-413886" y="-910923"/>
            <a:ext cx="13019770" cy="8679846"/>
          </a:xfrm>
          <a:prstGeom prst="rect">
            <a:avLst/>
          </a:prstGeom>
          <a:noFill/>
          <a:extLst>
            <a:ext uri="{909E8E84-426E-40DD-AFC4-6F175D3DCCD1}">
              <a14:hiddenFill xmlns:a14="http://schemas.microsoft.com/office/drawing/2010/main">
                <a:solidFill>
                  <a:srgbClr val="FFFFFF"/>
                </a:solidFill>
              </a14:hiddenFill>
            </a:ext>
          </a:extLst>
        </p:spPr>
      </p:pic>
      <p:grpSp>
        <p:nvGrpSpPr>
          <p:cNvPr id="7" name="People Group">
            <a:extLst>
              <a:ext uri="{FF2B5EF4-FFF2-40B4-BE49-F238E27FC236}">
                <a16:creationId xmlns:a16="http://schemas.microsoft.com/office/drawing/2014/main" id="{94A580E8-DC3E-EE7E-6E47-0A72D723D4E2}"/>
              </a:ext>
            </a:extLst>
          </p:cNvPr>
          <p:cNvGrpSpPr/>
          <p:nvPr/>
        </p:nvGrpSpPr>
        <p:grpSpPr>
          <a:xfrm>
            <a:off x="4211633" y="2674872"/>
            <a:ext cx="3797579" cy="3779999"/>
            <a:chOff x="4442276" y="-254806"/>
            <a:chExt cx="3465955" cy="3391026"/>
          </a:xfrm>
        </p:grpSpPr>
        <p:sp>
          <p:nvSpPr>
            <p:cNvPr id="11" name="People Shape">
              <a:extLst>
                <a:ext uri="{FF2B5EF4-FFF2-40B4-BE49-F238E27FC236}">
                  <a16:creationId xmlns:a16="http://schemas.microsoft.com/office/drawing/2014/main" id="{76ECDA2B-4054-5C92-D250-0FD52315D0A4}"/>
                </a:ext>
              </a:extLst>
            </p:cNvPr>
            <p:cNvSpPr/>
            <p:nvPr/>
          </p:nvSpPr>
          <p:spPr>
            <a:xfrm rot="16200000">
              <a:off x="4487763" y="-284249"/>
              <a:ext cx="3391026" cy="3449911"/>
            </a:xfrm>
            <a:prstGeom prst="homePlate">
              <a:avLst>
                <a:gd name="adj" fmla="val 9455"/>
              </a:avLst>
            </a:prstGeom>
            <a:solidFill>
              <a:srgbClr val="FFE699">
                <a:alpha val="80000"/>
              </a:srgbClr>
            </a:solidFill>
            <a:ln w="1270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1" name="People Icon">
              <a:extLst>
                <a:ext uri="{FF2B5EF4-FFF2-40B4-BE49-F238E27FC236}">
                  <a16:creationId xmlns:a16="http://schemas.microsoft.com/office/drawing/2014/main" id="{8854AA16-FB2D-4C6B-9641-423B9F625E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54351" y="768104"/>
              <a:ext cx="1265429" cy="732265"/>
            </a:xfrm>
            <a:prstGeom prst="rect">
              <a:avLst/>
            </a:prstGeom>
          </p:spPr>
        </p:pic>
        <p:sp>
          <p:nvSpPr>
            <p:cNvPr id="16" name="People Text">
              <a:extLst>
                <a:ext uri="{FF2B5EF4-FFF2-40B4-BE49-F238E27FC236}">
                  <a16:creationId xmlns:a16="http://schemas.microsoft.com/office/drawing/2014/main" id="{BC191D08-206D-20CF-A2CD-E66EA2F5A10E}"/>
                </a:ext>
              </a:extLst>
            </p:cNvPr>
            <p:cNvSpPr txBox="1"/>
            <p:nvPr/>
          </p:nvSpPr>
          <p:spPr>
            <a:xfrm>
              <a:off x="4442276" y="50124"/>
              <a:ext cx="3465955" cy="5798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dirty="0">
                  <a:ln>
                    <a:noFill/>
                  </a:ln>
                  <a:solidFill>
                    <a:prstClr val="black"/>
                  </a:solidFill>
                  <a:effectLst/>
                  <a:uLnTx/>
                  <a:uFillTx/>
                  <a:latin typeface="Arial" panose="020B0604020202020204" pitchFamily="34" charset="0"/>
                  <a:cs typeface="Arial" panose="020B0604020202020204" pitchFamily="34" charset="0"/>
                </a:rPr>
                <a:t>People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dirty="0">
                  <a:ln>
                    <a:noFill/>
                  </a:ln>
                  <a:solidFill>
                    <a:prstClr val="black"/>
                  </a:solidFill>
                  <a:effectLst/>
                  <a:uLnTx/>
                  <a:uFillTx/>
                  <a:latin typeface="Arial" panose="020B0604020202020204" pitchFamily="34" charset="0"/>
                  <a:cs typeface="Arial" panose="020B0604020202020204" pitchFamily="34" charset="0"/>
                </a:rPr>
                <a:t>(Individuals &amp; society)</a:t>
              </a:r>
            </a:p>
          </p:txBody>
        </p:sp>
      </p:grpSp>
      <p:grpSp>
        <p:nvGrpSpPr>
          <p:cNvPr id="8" name="Profit Group">
            <a:extLst>
              <a:ext uri="{FF2B5EF4-FFF2-40B4-BE49-F238E27FC236}">
                <a16:creationId xmlns:a16="http://schemas.microsoft.com/office/drawing/2014/main" id="{425ACEA7-7586-7422-8104-E662DB22957A}"/>
              </a:ext>
            </a:extLst>
          </p:cNvPr>
          <p:cNvGrpSpPr/>
          <p:nvPr/>
        </p:nvGrpSpPr>
        <p:grpSpPr>
          <a:xfrm>
            <a:off x="38637" y="2674872"/>
            <a:ext cx="3831420" cy="3780000"/>
            <a:chOff x="2526380" y="3033628"/>
            <a:chExt cx="3414191" cy="3391027"/>
          </a:xfrm>
        </p:grpSpPr>
        <p:sp>
          <p:nvSpPr>
            <p:cNvPr id="4" name="Profit Shape">
              <a:extLst>
                <a:ext uri="{FF2B5EF4-FFF2-40B4-BE49-F238E27FC236}">
                  <a16:creationId xmlns:a16="http://schemas.microsoft.com/office/drawing/2014/main" id="{129C93B6-AC8B-41A7-B435-46D3A5A56C5B}"/>
                </a:ext>
              </a:extLst>
            </p:cNvPr>
            <p:cNvSpPr>
              <a:spLocks/>
            </p:cNvSpPr>
            <p:nvPr/>
          </p:nvSpPr>
          <p:spPr>
            <a:xfrm rot="5400000" flipH="1">
              <a:off x="2560871" y="3044956"/>
              <a:ext cx="3391027" cy="3368372"/>
            </a:xfrm>
            <a:prstGeom prst="flowChartOffpageConnector">
              <a:avLst/>
            </a:prstGeom>
            <a:solidFill>
              <a:srgbClr val="B4C7E7">
                <a:alpha val="80000"/>
              </a:srgbClr>
            </a:solid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3" name="Profit Icon">
              <a:extLst>
                <a:ext uri="{FF2B5EF4-FFF2-40B4-BE49-F238E27FC236}">
                  <a16:creationId xmlns:a16="http://schemas.microsoft.com/office/drawing/2014/main" id="{37A1908F-8748-3E49-588A-D2C234C7029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3053338" y="4999259"/>
              <a:ext cx="862628" cy="765904"/>
            </a:xfrm>
            <a:prstGeom prst="rect">
              <a:avLst/>
            </a:prstGeom>
          </p:spPr>
        </p:pic>
        <p:sp>
          <p:nvSpPr>
            <p:cNvPr id="19" name="Profit Text">
              <a:extLst>
                <a:ext uri="{FF2B5EF4-FFF2-40B4-BE49-F238E27FC236}">
                  <a16:creationId xmlns:a16="http://schemas.microsoft.com/office/drawing/2014/main" id="{5F531A6B-C77F-D8C7-5AA0-554D6007BC9A}"/>
                </a:ext>
              </a:extLst>
            </p:cNvPr>
            <p:cNvSpPr txBox="1"/>
            <p:nvPr/>
          </p:nvSpPr>
          <p:spPr>
            <a:xfrm>
              <a:off x="2526380" y="4308938"/>
              <a:ext cx="1633332" cy="5798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dirty="0">
                  <a:ln>
                    <a:noFill/>
                  </a:ln>
                  <a:solidFill>
                    <a:prstClr val="black"/>
                  </a:solidFill>
                  <a:effectLst/>
                  <a:uLnTx/>
                  <a:uFillTx/>
                  <a:latin typeface="Arial" panose="020B0604020202020204" pitchFamily="34" charset="0"/>
                  <a:cs typeface="Arial" panose="020B0604020202020204" pitchFamily="34" charset="0"/>
                </a:rPr>
                <a:t>Profit </a:t>
              </a:r>
              <a:br>
                <a:rPr kumimoji="0" lang="en-GB" b="1" i="0" u="none" strike="noStrike" kern="1200" cap="all"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GB" b="1" i="0" u="none" strike="noStrike" kern="1200" cap="all" spc="0" normalizeH="0" baseline="0" noProof="0" dirty="0">
                  <a:ln>
                    <a:noFill/>
                  </a:ln>
                  <a:solidFill>
                    <a:prstClr val="black"/>
                  </a:solidFill>
                  <a:effectLst/>
                  <a:uLnTx/>
                  <a:uFillTx/>
                  <a:latin typeface="Arial" panose="020B0604020202020204" pitchFamily="34" charset="0"/>
                  <a:cs typeface="Arial" panose="020B0604020202020204" pitchFamily="34" charset="0"/>
                </a:rPr>
                <a:t>(Economy)</a:t>
              </a:r>
            </a:p>
          </p:txBody>
        </p:sp>
      </p:grpSp>
      <p:grpSp>
        <p:nvGrpSpPr>
          <p:cNvPr id="9" name="Planet Group">
            <a:extLst>
              <a:ext uri="{FF2B5EF4-FFF2-40B4-BE49-F238E27FC236}">
                <a16:creationId xmlns:a16="http://schemas.microsoft.com/office/drawing/2014/main" id="{63B29DC9-3844-754C-984A-15FA3D9370AC}"/>
              </a:ext>
            </a:extLst>
          </p:cNvPr>
          <p:cNvGrpSpPr/>
          <p:nvPr/>
        </p:nvGrpSpPr>
        <p:grpSpPr>
          <a:xfrm>
            <a:off x="8302615" y="2674873"/>
            <a:ext cx="3807268" cy="3780000"/>
            <a:chOff x="7243895" y="3033630"/>
            <a:chExt cx="2656036" cy="3391028"/>
          </a:xfrm>
        </p:grpSpPr>
        <p:sp>
          <p:nvSpPr>
            <p:cNvPr id="10" name="Planet Shape">
              <a:extLst>
                <a:ext uri="{FF2B5EF4-FFF2-40B4-BE49-F238E27FC236}">
                  <a16:creationId xmlns:a16="http://schemas.microsoft.com/office/drawing/2014/main" id="{7958F5E8-2F92-06F1-1C85-FE318B3F3978}"/>
                </a:ext>
              </a:extLst>
            </p:cNvPr>
            <p:cNvSpPr/>
            <p:nvPr/>
          </p:nvSpPr>
          <p:spPr>
            <a:xfrm rot="16200000">
              <a:off x="6866888" y="3410637"/>
              <a:ext cx="3391028" cy="2637013"/>
            </a:xfrm>
            <a:prstGeom prst="flowChartOffpageConnector">
              <a:avLst/>
            </a:prstGeom>
            <a:solidFill>
              <a:srgbClr val="C5E0B4">
                <a:alpha val="80000"/>
              </a:srgbClr>
            </a:solidFill>
            <a:ln w="12700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2" name="Planet Icon">
              <a:extLst>
                <a:ext uri="{FF2B5EF4-FFF2-40B4-BE49-F238E27FC236}">
                  <a16:creationId xmlns:a16="http://schemas.microsoft.com/office/drawing/2014/main" id="{F1D7E273-40A2-CA2A-EF5B-3BCA123F2D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8797989" y="4999261"/>
              <a:ext cx="529914" cy="910733"/>
            </a:xfrm>
            <a:prstGeom prst="rect">
              <a:avLst/>
            </a:prstGeom>
          </p:spPr>
        </p:pic>
        <p:sp>
          <p:nvSpPr>
            <p:cNvPr id="17" name="Planet Text">
              <a:extLst>
                <a:ext uri="{FF2B5EF4-FFF2-40B4-BE49-F238E27FC236}">
                  <a16:creationId xmlns:a16="http://schemas.microsoft.com/office/drawing/2014/main" id="{773C99EA-56A0-22FC-BA11-38FA968D3D1E}"/>
                </a:ext>
              </a:extLst>
            </p:cNvPr>
            <p:cNvSpPr txBox="1"/>
            <p:nvPr/>
          </p:nvSpPr>
          <p:spPr>
            <a:xfrm>
              <a:off x="8435632" y="4308939"/>
              <a:ext cx="1464299" cy="5798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dirty="0">
                  <a:ln>
                    <a:noFill/>
                  </a:ln>
                  <a:solidFill>
                    <a:prstClr val="black"/>
                  </a:solidFill>
                  <a:effectLst/>
                  <a:uLnTx/>
                  <a:uFillTx/>
                  <a:latin typeface="Arial" panose="020B0604020202020204" pitchFamily="34" charset="0"/>
                  <a:cs typeface="Arial" panose="020B0604020202020204" pitchFamily="34" charset="0"/>
                </a:rPr>
                <a:t>Planet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all" spc="0" normalizeH="0" baseline="0" noProof="0" dirty="0">
                  <a:ln>
                    <a:noFill/>
                  </a:ln>
                  <a:solidFill>
                    <a:prstClr val="black"/>
                  </a:solidFill>
                  <a:effectLst/>
                  <a:uLnTx/>
                  <a:uFillTx/>
                  <a:latin typeface="Arial" panose="020B0604020202020204" pitchFamily="34" charset="0"/>
                  <a:cs typeface="Arial" panose="020B0604020202020204" pitchFamily="34" charset="0"/>
                </a:rPr>
                <a:t>(Environment)</a:t>
              </a:r>
            </a:p>
          </p:txBody>
        </p:sp>
      </p:grpSp>
      <p:grpSp>
        <p:nvGrpSpPr>
          <p:cNvPr id="28" name="Sustainability Group">
            <a:extLst>
              <a:ext uri="{FF2B5EF4-FFF2-40B4-BE49-F238E27FC236}">
                <a16:creationId xmlns:a16="http://schemas.microsoft.com/office/drawing/2014/main" id="{B55F6772-D397-E5D3-8BA2-244744B6C756}"/>
              </a:ext>
            </a:extLst>
          </p:cNvPr>
          <p:cNvGrpSpPr/>
          <p:nvPr/>
        </p:nvGrpSpPr>
        <p:grpSpPr>
          <a:xfrm>
            <a:off x="5158456" y="2674872"/>
            <a:ext cx="1903935" cy="1350601"/>
            <a:chOff x="4920168" y="2464845"/>
            <a:chExt cx="2455142" cy="2095088"/>
          </a:xfrm>
        </p:grpSpPr>
        <p:sp>
          <p:nvSpPr>
            <p:cNvPr id="24" name="Intercept">
              <a:extLst>
                <a:ext uri="{FF2B5EF4-FFF2-40B4-BE49-F238E27FC236}">
                  <a16:creationId xmlns:a16="http://schemas.microsoft.com/office/drawing/2014/main" id="{1FC51FA4-5FEF-9EC5-B2FB-2D0D449A36D2}"/>
                </a:ext>
              </a:extLst>
            </p:cNvPr>
            <p:cNvSpPr/>
            <p:nvPr/>
          </p:nvSpPr>
          <p:spPr>
            <a:xfrm flipH="1">
              <a:off x="5044118" y="2464845"/>
              <a:ext cx="2192182" cy="2095088"/>
            </a:xfrm>
            <a:custGeom>
              <a:avLst/>
              <a:gdLst>
                <a:gd name="connsiteX0" fmla="*/ 2185636 w 2185636"/>
                <a:gd name="connsiteY0" fmla="*/ 0 h 1915284"/>
                <a:gd name="connsiteX1" fmla="*/ 0 w 2185636"/>
                <a:gd name="connsiteY1" fmla="*/ 0 h 1915284"/>
                <a:gd name="connsiteX2" fmla="*/ 0 w 2185636"/>
                <a:gd name="connsiteY2" fmla="*/ 1915284 h 1915284"/>
                <a:gd name="connsiteX3" fmla="*/ 2185636 w 2185636"/>
                <a:gd name="connsiteY3" fmla="*/ 1915284 h 1915284"/>
              </a:gdLst>
              <a:ahLst/>
              <a:cxnLst>
                <a:cxn ang="0">
                  <a:pos x="connsiteX0" y="connsiteY0"/>
                </a:cxn>
                <a:cxn ang="0">
                  <a:pos x="connsiteX1" y="connsiteY1"/>
                </a:cxn>
                <a:cxn ang="0">
                  <a:pos x="connsiteX2" y="connsiteY2"/>
                </a:cxn>
                <a:cxn ang="0">
                  <a:pos x="connsiteX3" y="connsiteY3"/>
                </a:cxn>
              </a:cxnLst>
              <a:rect l="l" t="t" r="r" b="b"/>
              <a:pathLst>
                <a:path w="2185636" h="1915284">
                  <a:moveTo>
                    <a:pt x="2185636" y="0"/>
                  </a:moveTo>
                  <a:lnTo>
                    <a:pt x="0" y="0"/>
                  </a:lnTo>
                  <a:lnTo>
                    <a:pt x="0" y="1915284"/>
                  </a:lnTo>
                  <a:lnTo>
                    <a:pt x="2185636" y="1915284"/>
                  </a:lnTo>
                  <a:close/>
                </a:path>
              </a:pathLst>
            </a:custGeom>
            <a:solidFill>
              <a:srgbClr val="7030A0"/>
            </a:solidFill>
            <a:ln w="1270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Sustainability Text">
              <a:extLst>
                <a:ext uri="{FF2B5EF4-FFF2-40B4-BE49-F238E27FC236}">
                  <a16:creationId xmlns:a16="http://schemas.microsoft.com/office/drawing/2014/main" id="{3A246EBC-E3E6-4745-8AFB-2191FD9E6BD1}"/>
                </a:ext>
              </a:extLst>
            </p:cNvPr>
            <p:cNvSpPr txBox="1"/>
            <p:nvPr/>
          </p:nvSpPr>
          <p:spPr>
            <a:xfrm>
              <a:off x="4920168" y="3249801"/>
              <a:ext cx="2455142" cy="5251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SUSTAINABILITY</a:t>
              </a:r>
              <a:endParaRPr kumimoji="0" lang="en-GB"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grpSp>
    </p:spTree>
    <p:custDataLst>
      <p:tags r:id="rId1"/>
    </p:custDataLst>
    <p:extLst>
      <p:ext uri="{BB962C8B-B14F-4D97-AF65-F5344CB8AC3E}">
        <p14:creationId xmlns:p14="http://schemas.microsoft.com/office/powerpoint/2010/main" val="239327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875E-6 7.40741E-7 L -1.875E-6 -0.35556 " pathEditMode="relative" rAng="0" ptsTypes="AA">
                                      <p:cBhvr>
                                        <p:cTn id="21" dur="2000" fill="hold"/>
                                        <p:tgtEl>
                                          <p:spTgt spid="7"/>
                                        </p:tgtEl>
                                        <p:attrNameLst>
                                          <p:attrName>ppt_x</p:attrName>
                                          <p:attrName>ppt_y</p:attrName>
                                        </p:attrNameLst>
                                      </p:cBhvr>
                                      <p:rCtr x="0" y="-17778"/>
                                    </p:animMotion>
                                  </p:childTnLst>
                                </p:cTn>
                              </p:par>
                            </p:childTnLst>
                          </p:cTn>
                        </p:par>
                        <p:par>
                          <p:cTn id="22" fill="hold">
                            <p:stCondLst>
                              <p:cond delay="2000"/>
                            </p:stCondLst>
                            <p:childTnLst>
                              <p:par>
                                <p:cTn id="23" presetID="35" presetClass="path" presetSubtype="0" accel="50000" decel="50000" fill="hold" nodeType="afterEffect">
                                  <p:stCondLst>
                                    <p:cond delay="0"/>
                                  </p:stCondLst>
                                  <p:childTnLst>
                                    <p:animMotion origin="layout" path="M 6.25E-7 7.40741E-7 L -0.24974 7.40741E-7 " pathEditMode="relative" rAng="0" ptsTypes="AA">
                                      <p:cBhvr>
                                        <p:cTn id="24" dur="2000" fill="hold"/>
                                        <p:tgtEl>
                                          <p:spTgt spid="9"/>
                                        </p:tgtEl>
                                        <p:attrNameLst>
                                          <p:attrName>ppt_x</p:attrName>
                                          <p:attrName>ppt_y</p:attrName>
                                        </p:attrNameLst>
                                      </p:cBhvr>
                                      <p:rCtr x="-12487" y="0"/>
                                    </p:animMotion>
                                  </p:childTnLst>
                                </p:cTn>
                              </p:par>
                            </p:childTnLst>
                          </p:cTn>
                        </p:par>
                        <p:par>
                          <p:cTn id="25" fill="hold">
                            <p:stCondLst>
                              <p:cond delay="4000"/>
                            </p:stCondLst>
                            <p:childTnLst>
                              <p:par>
                                <p:cTn id="26" presetID="63" presetClass="path" presetSubtype="0" accel="50000" decel="50000" fill="hold" nodeType="afterEffect">
                                  <p:stCondLst>
                                    <p:cond delay="0"/>
                                  </p:stCondLst>
                                  <p:childTnLst>
                                    <p:animMotion origin="layout" path="M 3.54167E-6 7.40741E-7 L 0.25377 7.40741E-7 " pathEditMode="relative" rAng="0" ptsTypes="AA">
                                      <p:cBhvr>
                                        <p:cTn id="27" dur="2000" fill="hold"/>
                                        <p:tgtEl>
                                          <p:spTgt spid="8"/>
                                        </p:tgtEl>
                                        <p:attrNameLst>
                                          <p:attrName>ppt_x</p:attrName>
                                          <p:attrName>ppt_y</p:attrName>
                                        </p:attrNameLst>
                                      </p:cBhvr>
                                      <p:rCtr x="12682" y="0"/>
                                    </p:animMotion>
                                  </p:childTnLst>
                                </p:cTn>
                              </p:par>
                            </p:childTnLst>
                          </p:cTn>
                        </p:par>
                        <p:par>
                          <p:cTn id="28" fill="hold">
                            <p:stCondLst>
                              <p:cond delay="6000"/>
                            </p:stCondLst>
                            <p:childTnLst>
                              <p:par>
                                <p:cTn id="29" presetID="53" presetClass="entr" presetSubtype="16"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hidden="1">
            <a:extLst>
              <a:ext uri="{FF2B5EF4-FFF2-40B4-BE49-F238E27FC236}">
                <a16:creationId xmlns:a16="http://schemas.microsoft.com/office/drawing/2014/main" id="{9D39F9A9-7CAD-AAAA-CDCD-18AA2DECC80F}"/>
              </a:ext>
            </a:extLst>
          </p:cNvPr>
          <p:cNvSpPr>
            <a:spLocks noGrp="1"/>
          </p:cNvSpPr>
          <p:nvPr>
            <p:ph type="title"/>
          </p:nvPr>
        </p:nvSpPr>
        <p:spPr>
          <a:xfrm>
            <a:off x="0" y="-756546"/>
            <a:ext cx="10515600" cy="682022"/>
          </a:xfrm>
        </p:spPr>
        <p:txBody>
          <a:bodyPr>
            <a:normAutofit fontScale="90000"/>
          </a:bodyPr>
          <a:lstStyle/>
          <a:p>
            <a:r>
              <a:rPr lang="en-GB" dirty="0"/>
              <a:t>The 3 Ps</a:t>
            </a:r>
          </a:p>
        </p:txBody>
      </p:sp>
      <p:pic>
        <p:nvPicPr>
          <p:cNvPr id="3" name="Picture 2">
            <a:extLst>
              <a:ext uri="{FF2B5EF4-FFF2-40B4-BE49-F238E27FC236}">
                <a16:creationId xmlns:a16="http://schemas.microsoft.com/office/drawing/2014/main" id="{2C8318F7-ADAA-7A26-3F8F-EA7E8802E1B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644462" y="114194"/>
            <a:ext cx="7289442" cy="6683400"/>
          </a:xfrm>
          <a:prstGeom prst="rect">
            <a:avLst/>
          </a:prstGeom>
        </p:spPr>
      </p:pic>
    </p:spTree>
    <p:custDataLst>
      <p:tags r:id="rId1"/>
    </p:custDataLst>
    <p:extLst>
      <p:ext uri="{BB962C8B-B14F-4D97-AF65-F5344CB8AC3E}">
        <p14:creationId xmlns:p14="http://schemas.microsoft.com/office/powerpoint/2010/main" val="768265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hand holding a green ball&#10;&#10;Description automatically generated">
            <a:extLst>
              <a:ext uri="{FF2B5EF4-FFF2-40B4-BE49-F238E27FC236}">
                <a16:creationId xmlns:a16="http://schemas.microsoft.com/office/drawing/2014/main" id="{F5B898C4-0F9F-2748-D19B-A9FAE9BE562A}"/>
              </a:ext>
            </a:extLst>
          </p:cNvPr>
          <p:cNvPicPr>
            <a:picLocks noChangeAspect="1"/>
          </p:cNvPicPr>
          <p:nvPr/>
        </p:nvPicPr>
        <p:blipFill>
          <a:blip r:embed="rId4" cstate="print">
            <a:extLst>
              <a:ext uri="{28A0092B-C50C-407E-A947-70E740481C1C}">
                <a14:useLocalDpi xmlns:a14="http://schemas.microsoft.com/office/drawing/2010/main"/>
              </a:ext>
            </a:extLst>
          </a:blip>
          <a:srcRect t="-2043" b="-1"/>
          <a:stretch/>
        </p:blipFill>
        <p:spPr>
          <a:xfrm>
            <a:off x="-9625" y="-163629"/>
            <a:ext cx="10420730" cy="7185258"/>
          </a:xfrm>
          <a:prstGeom prst="rect">
            <a:avLst/>
          </a:prstGeom>
        </p:spPr>
      </p:pic>
      <p:sp>
        <p:nvSpPr>
          <p:cNvPr id="4" name="Rectangle 3">
            <a:extLst>
              <a:ext uri="{FF2B5EF4-FFF2-40B4-BE49-F238E27FC236}">
                <a16:creationId xmlns:a16="http://schemas.microsoft.com/office/drawing/2014/main" id="{3C75E3C3-F450-9560-05B3-C47AB0BEE3E1}"/>
              </a:ext>
            </a:extLst>
          </p:cNvPr>
          <p:cNvSpPr/>
          <p:nvPr/>
        </p:nvSpPr>
        <p:spPr>
          <a:xfrm>
            <a:off x="10231655" y="-163629"/>
            <a:ext cx="1960345" cy="7185258"/>
          </a:xfrm>
          <a:prstGeom prst="rect">
            <a:avLst/>
          </a:prstGeom>
          <a:solidFill>
            <a:srgbClr val="101113"/>
          </a:solidFill>
          <a:ln>
            <a:solidFill>
              <a:srgbClr val="121315"/>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 name="Title" hidden="1">
            <a:extLst>
              <a:ext uri="{FF2B5EF4-FFF2-40B4-BE49-F238E27FC236}">
                <a16:creationId xmlns:a16="http://schemas.microsoft.com/office/drawing/2014/main" id="{98662BEE-7CC8-7817-977F-0571321F2A32}"/>
              </a:ext>
            </a:extLst>
          </p:cNvPr>
          <p:cNvSpPr>
            <a:spLocks noGrp="1"/>
          </p:cNvSpPr>
          <p:nvPr>
            <p:ph type="ctrTitle"/>
          </p:nvPr>
        </p:nvSpPr>
        <p:spPr>
          <a:xfrm>
            <a:off x="0" y="-2218944"/>
            <a:ext cx="12057888" cy="597408"/>
          </a:xfrm>
        </p:spPr>
        <p:txBody>
          <a:bodyPr anchor="ctr">
            <a:normAutofit fontScale="90000"/>
          </a:bodyPr>
          <a:lstStyle/>
          <a:p>
            <a:pPr algn="l"/>
            <a:r>
              <a:rPr lang="en-GB" sz="4400" dirty="0"/>
              <a:t>What does sustainability</a:t>
            </a:r>
            <a:r>
              <a:rPr lang="en-GB" sz="4400" baseline="0" dirty="0"/>
              <a:t> mean to you?</a:t>
            </a:r>
            <a:endParaRPr lang="en-GB" sz="4400" dirty="0"/>
          </a:p>
        </p:txBody>
      </p:sp>
      <p:sp>
        <p:nvSpPr>
          <p:cNvPr id="6" name="Top Text">
            <a:extLst>
              <a:ext uri="{FF2B5EF4-FFF2-40B4-BE49-F238E27FC236}">
                <a16:creationId xmlns:a16="http://schemas.microsoft.com/office/drawing/2014/main" id="{F20DD222-7310-F7DE-E0D9-6E326AF24F4B}"/>
              </a:ext>
            </a:extLst>
          </p:cNvPr>
          <p:cNvSpPr/>
          <p:nvPr/>
        </p:nvSpPr>
        <p:spPr>
          <a:xfrm>
            <a:off x="7868600" y="509680"/>
            <a:ext cx="4323400" cy="1569660"/>
          </a:xfrm>
          <a:prstGeom prst="rect">
            <a:avLst/>
          </a:prstGeom>
          <a:noFill/>
        </p:spPr>
        <p:txBody>
          <a:bodyPr wrap="square" lIns="91440" tIns="45720" rIns="91440" bIns="45720">
            <a:spAutoFit/>
          </a:bodyPr>
          <a:lstStyle/>
          <a:p>
            <a:r>
              <a:rPr lang="en-US" sz="3200" b="1" cap="none" spc="0" dirty="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Has your view </a:t>
            </a:r>
            <a:r>
              <a:rPr lang="en-US" sz="3200" b="1" cap="none" spc="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of “sustainability</a:t>
            </a:r>
            <a:r>
              <a:rPr lang="en-US" sz="3200" b="1" cap="none" spc="0" dirty="0">
                <a:ln w="12700">
                  <a:noFill/>
                  <a:prstDash val="solid"/>
                </a:ln>
                <a:solidFill>
                  <a:schemeClr val="bg1"/>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 changed? </a:t>
            </a:r>
          </a:p>
        </p:txBody>
      </p:sp>
    </p:spTree>
    <p:custDataLst>
      <p:tags r:id="rId1"/>
    </p:custDataLst>
    <p:extLst>
      <p:ext uri="{BB962C8B-B14F-4D97-AF65-F5344CB8AC3E}">
        <p14:creationId xmlns:p14="http://schemas.microsoft.com/office/powerpoint/2010/main" val="3200261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0"/>
  <p:tag name="ARTICULATE_DESIGN_ID_OFFICE THEME" val="WsBb6Ht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64829b1-ed52-45e5-9012-b69bfe77c40c" xsi:nil="true"/>
    <lcf76f155ced4ddcb4097134ff3c332f xmlns="79c91aa1-0e18-4b13-a9b2-8fd5027acf9d">
      <Terms xmlns="http://schemas.microsoft.com/office/infopath/2007/PartnerControls"/>
    </lcf76f155ced4ddcb4097134ff3c332f>
    <Component xmlns="79c91aa1-0e18-4b13-a9b2-8fd5027acf9d">N/A</Component>
    <Documenttype xmlns="79c91aa1-0e18-4b13-a9b2-8fd5027acf9d">Content</Documenttype>
    <CreativeNotes xmlns="79c91aa1-0e18-4b13-a9b2-8fd5027acf9d" xsi:nil="true"/>
    <Series xmlns="79c91aa1-0e18-4b13-a9b2-8fd5027acf9d">N/A</Series>
    <PowerAppID xmlns="79c91aa1-0e18-4b13-a9b2-8fd5027acf9d">2382</PowerAppID>
    <Resourcetype xmlns="79c91aa1-0e18-4b13-a9b2-8fd5027acf9d">Lesson activity</Resourcetype>
    <Productionmanager xmlns="79c91aa1-0e18-4b13-a9b2-8fd5027acf9d">
      <UserInfo>
        <DisplayName>Carla Thom</DisplayName>
        <AccountId>431</AccountId>
        <AccountType/>
      </UserInfo>
    </Productionmanager>
    <Qualification xmlns="79c91aa1-0e18-4b13-a9b2-8fd5027acf9d">Cambridge Nationals</Qualific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5DB3D743B9AF48B59DCB9DD80B9C4F" ma:contentTypeVersion="21" ma:contentTypeDescription="Create a new document." ma:contentTypeScope="" ma:versionID="5b207048731c69e2ddc13fd5463fee19">
  <xsd:schema xmlns:xsd="http://www.w3.org/2001/XMLSchema" xmlns:xs="http://www.w3.org/2001/XMLSchema" xmlns:p="http://schemas.microsoft.com/office/2006/metadata/properties" xmlns:ns2="79c91aa1-0e18-4b13-a9b2-8fd5027acf9d" xmlns:ns3="a64829b1-ed52-45e5-9012-b69bfe77c40c" targetNamespace="http://schemas.microsoft.com/office/2006/metadata/properties" ma:root="true" ma:fieldsID="eda05b79082b4d6fdfdcbc8857a2e329" ns2:_="" ns3:_="">
    <xsd:import namespace="79c91aa1-0e18-4b13-a9b2-8fd5027acf9d"/>
    <xsd:import namespace="a64829b1-ed52-45e5-9012-b69bfe77c40c"/>
    <xsd:element name="properties">
      <xsd:complexType>
        <xsd:sequence>
          <xsd:element name="documentManagement">
            <xsd:complexType>
              <xsd:all>
                <xsd:element ref="ns2:Qualification"/>
                <xsd:element ref="ns2:Component"/>
                <xsd:element ref="ns2:Series"/>
                <xsd:element ref="ns2:Resourcetype"/>
                <xsd:element ref="ns2:Documenttype"/>
                <xsd:element ref="ns2:PowerAppID" minOccurs="0"/>
                <xsd:element ref="ns2:Productionmanager" minOccurs="0"/>
                <xsd:element ref="ns2:CreativeNotes" minOccurs="0"/>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c91aa1-0e18-4b13-a9b2-8fd5027acf9d" elementFormDefault="qualified">
    <xsd:import namespace="http://schemas.microsoft.com/office/2006/documentManagement/types"/>
    <xsd:import namespace="http://schemas.microsoft.com/office/infopath/2007/PartnerControls"/>
    <xsd:element name="Qualification" ma:index="8" ma:displayName="Qualification" ma:format="Dropdown" ma:internalName="Qualification">
      <xsd:simpleType>
        <xsd:restriction base="dms:Choice">
          <xsd:enumeration value="AS Level"/>
          <xsd:enumeration value="A Level"/>
          <xsd:enumeration value="GCSE"/>
          <xsd:enumeration value="Entry Level"/>
          <xsd:enumeration value="Cambridge Nationals"/>
          <xsd:enumeration value="Cambridge Technicals Level 2"/>
          <xsd:enumeration value="Cambridge Technicals Level 3"/>
          <xsd:enumeration value="AAQs"/>
          <xsd:enumeration value="Level 1"/>
          <xsd:enumeration value="Level 3"/>
        </xsd:restriction>
      </xsd:simpleType>
    </xsd:element>
    <xsd:element name="Component" ma:index="10" ma:displayName="Component" ma:default="N/A" ma:format="Dropdown" ma:internalName="Component">
      <xsd:simpleType>
        <xsd:restriction base="dms:Text">
          <xsd:maxLength value="255"/>
        </xsd:restriction>
      </xsd:simpleType>
    </xsd:element>
    <xsd:element name="Series" ma:index="11" ma:displayName="Series" ma:default="N/A" ma:format="Dropdown" ma:internalName="Series">
      <xsd:simpleType>
        <xsd:restriction base="dms:Text">
          <xsd:maxLength value="255"/>
        </xsd:restriction>
      </xsd:simpleType>
    </xsd:element>
    <xsd:element name="Resourcetype" ma:index="12" ma:displayName="Resource type" ma:format="Dropdown" ma:internalName="Resourcetype">
      <xsd:simpleType>
        <xsd:union memberTypes="dms:Text">
          <xsd:simpleType>
            <xsd:restriction base="dms:Choice">
              <xsd:enumeration value="Candidate style answers"/>
              <xsd:enumeration value="Delivery guide"/>
              <xsd:enumeration value="Exemplar candidate work"/>
              <xsd:enumeration value="Lesson activity"/>
              <xsd:enumeration value="Mapping guide"/>
              <xsd:enumeration value="Factsheet"/>
              <xsd:enumeration value="PAG resource"/>
              <xsd:enumeration value="Practice paper"/>
              <xsd:enumeration value="Progress tracker"/>
              <xsd:enumeration value="Quiz"/>
              <xsd:enumeration value="SAM"/>
              <xsd:enumeration value="Skills guide"/>
              <xsd:enumeration value="Scheme of work"/>
              <xsd:enumeration value="Specification"/>
              <xsd:enumeration value="Teacher delivery pack"/>
              <xsd:enumeration value="Topic pack"/>
              <xsd:enumeration value="Video"/>
              <xsd:enumeration value="Working document"/>
              <xsd:enumeration value="Switching guide"/>
              <xsd:enumeration value="Delivery plan"/>
              <xsd:enumeration value="Curriculum planner"/>
              <xsd:enumeration value="Standard guide"/>
              <xsd:enumeration value="Candidate style work"/>
            </xsd:restriction>
          </xsd:simpleType>
        </xsd:union>
      </xsd:simpleType>
    </xsd:element>
    <xsd:element name="Documenttype" ma:index="13" ma:displayName="Document type" ma:format="Dropdown" ma:internalName="Documenttype">
      <xsd:simpleType>
        <xsd:restriction base="dms:Choice">
          <xsd:enumeration value="Indesign"/>
          <xsd:enumeration value="Content"/>
          <xsd:enumeration value="Cover"/>
          <xsd:enumeration value="Published"/>
          <xsd:enumeration value="Image"/>
          <xsd:enumeration value="Question paper"/>
          <xsd:enumeration value="Commission"/>
          <xsd:enumeration value="Working document"/>
          <xsd:enumeration value="Specification"/>
          <xsd:enumeration value="Copyright Licence"/>
          <xsd:enumeration value="Assessment grid"/>
          <xsd:enumeration value="SpecOverTimeCoverage"/>
          <xsd:enumeration value="BluePrint"/>
        </xsd:restriction>
      </xsd:simpleType>
    </xsd:element>
    <xsd:element name="PowerAppID" ma:index="14" nillable="true" ma:displayName="Power App ID" ma:decimals="0" ma:format="Dropdown" ma:internalName="PowerAppID" ma:percentage="FALSE">
      <xsd:simpleType>
        <xsd:restriction base="dms:Number"/>
      </xsd:simpleType>
    </xsd:element>
    <xsd:element name="Productionmanager" ma:index="15" nillable="true" ma:displayName="Production manager" ma:format="Dropdown" ma:list="UserInfo" ma:SharePointGroup="0" ma:internalName="Productionmanag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reativeNotes" ma:index="16" nillable="true" ma:displayName="Creative Notes" ma:format="Dropdown" ma:internalName="CreativeNotes">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a7882c5b-1fc0-4c64-8edd-3b527906c473" ma:termSetId="09814cd3-568e-fe90-9814-8d621ff8fb84" ma:anchorId="fba54fb3-c3e1-fe81-a776-ca4b69148c4d" ma:open="true" ma:isKeyword="false">
      <xsd:complexType>
        <xsd:sequence>
          <xsd:element ref="pc:Terms" minOccurs="0" maxOccurs="1"/>
        </xsd:sequence>
      </xsd:complexType>
    </xsd:element>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DateTaken" ma:index="24" nillable="true" ma:displayName="MediaServiceDateTaken" ma:hidden="true" ma:indexed="true" ma:internalName="MediaServiceDateTake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MediaServiceOCR" ma:index="2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64829b1-ed52-45e5-9012-b69bfe77c40c"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bb1e02dd-7817-4a51-aae4-035ca7d4f282}" ma:internalName="TaxCatchAll" ma:showField="CatchAllData" ma:web="a64829b1-ed52-45e5-9012-b69bfe77c4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axOccurs="1" ma:index="9" ma:displayName="Subject"/>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DD35BE5-4F14-4A59-8FC2-14F29CA5A0DF}">
  <ds:schemaRefs>
    <ds:schemaRef ds:uri="http://purl.org/dc/elements/1.1/"/>
    <ds:schemaRef ds:uri="a64829b1-ed52-45e5-9012-b69bfe77c40c"/>
    <ds:schemaRef ds:uri="http://schemas.openxmlformats.org/package/2006/metadata/core-properties"/>
    <ds:schemaRef ds:uri="http://purl.org/dc/dcmitype/"/>
    <ds:schemaRef ds:uri="http://www.w3.org/XML/1998/namespace"/>
    <ds:schemaRef ds:uri="http://schemas.microsoft.com/office/infopath/2007/PartnerControls"/>
    <ds:schemaRef ds:uri="http://purl.org/dc/terms/"/>
    <ds:schemaRef ds:uri="http://schemas.microsoft.com/office/2006/documentManagement/types"/>
    <ds:schemaRef ds:uri="79c91aa1-0e18-4b13-a9b2-8fd5027acf9d"/>
    <ds:schemaRef ds:uri="http://schemas.microsoft.com/office/2006/metadata/properties"/>
  </ds:schemaRefs>
</ds:datastoreItem>
</file>

<file path=customXml/itemProps2.xml><?xml version="1.0" encoding="utf-8"?>
<ds:datastoreItem xmlns:ds="http://schemas.openxmlformats.org/officeDocument/2006/customXml" ds:itemID="{93902780-22CD-4221-A47E-A31F3F41635E}">
  <ds:schemaRefs>
    <ds:schemaRef ds:uri="http://schemas.microsoft.com/sharepoint/v3/contenttype/forms"/>
  </ds:schemaRefs>
</ds:datastoreItem>
</file>

<file path=customXml/itemProps3.xml><?xml version="1.0" encoding="utf-8"?>
<ds:datastoreItem xmlns:ds="http://schemas.openxmlformats.org/officeDocument/2006/customXml" ds:itemID="{079ED88B-801F-408C-9880-EE21953AA7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c91aa1-0e18-4b13-a9b2-8fd5027acf9d"/>
    <ds:schemaRef ds:uri="a64829b1-ed52-45e5-9012-b69bfe77c4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3650</TotalTime>
  <Words>1244</Words>
  <Application>Microsoft Office PowerPoint</Application>
  <PresentationFormat>Widescreen</PresentationFormat>
  <Paragraphs>100</Paragraphs>
  <Slides>10</Slides>
  <Notes>9</Notes>
  <HiddenSlides>2</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Segoe UI</vt:lpstr>
      <vt:lpstr>Symbol</vt:lpstr>
      <vt:lpstr>Office Theme</vt:lpstr>
      <vt:lpstr>PowerPoint Presentation</vt:lpstr>
      <vt:lpstr>What does sustainability mean to you?</vt:lpstr>
      <vt:lpstr>What is Sustainability - Video</vt:lpstr>
      <vt:lpstr>The UN Definition of Sustainability</vt:lpstr>
      <vt:lpstr>UN SDG’s Explained Video</vt:lpstr>
      <vt:lpstr>The UN Sustainable Development Goals</vt:lpstr>
      <vt:lpstr>The 3 Ps</vt:lpstr>
      <vt:lpstr>The 3 Ps</vt:lpstr>
      <vt:lpstr>What does sustainability mean to you?</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Sustainability In Business</dc:subject>
  <dc:creator>Florence Zealey</dc:creator>
  <cp:keywords/>
  <dc:description/>
  <cp:lastModifiedBy>Carla Thom</cp:lastModifiedBy>
  <cp:revision>19</cp:revision>
  <dcterms:created xsi:type="dcterms:W3CDTF">2022-04-01T17:17:41Z</dcterms:created>
  <dcterms:modified xsi:type="dcterms:W3CDTF">2025-06-04T08:49:03Z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0x010100E45DB3D743B9AF48B59DCB9DD80B9C4F</vt:lpwstr>
  </property>
  <property fmtid="{D5CDD505-2E9C-101B-9397-08002B2CF9AE}" pid="3" name="WWF_Office">
    <vt:lpwstr/>
  </property>
  <property fmtid="{D5CDD505-2E9C-101B-9397-08002B2CF9AE}" pid="4" name="TaxKeyword">
    <vt:lpwstr/>
  </property>
  <property fmtid="{D5CDD505-2E9C-101B-9397-08002B2CF9AE}" pid="5" name="WWF_Department">
    <vt:lpwstr/>
  </property>
  <property fmtid="{D5CDD505-2E9C-101B-9397-08002B2CF9AE}" pid="6" name="WWF_Sensitivity">
    <vt:lpwstr/>
  </property>
  <property fmtid="{D5CDD505-2E9C-101B-9397-08002B2CF9AE}" pid="7" name="WWF_Document_Status">
    <vt:lpwstr/>
  </property>
  <property fmtid="{D5CDD505-2E9C-101B-9397-08002B2CF9AE}" pid="8" name="WWF_Document_Type">
    <vt:lpwstr/>
  </property>
  <property fmtid="{D5CDD505-2E9C-101B-9397-08002B2CF9AE}" pid="9" name="WWF_Project_Code">
    <vt:lpwstr/>
  </property>
  <property fmtid="{D5CDD505-2E9C-101B-9397-08002B2CF9AE}" pid="10" name="WWF_Goal">
    <vt:lpwstr/>
  </property>
  <property fmtid="{D5CDD505-2E9C-101B-9397-08002B2CF9AE}" pid="11" name="MediaServiceImageTags">
    <vt:lpwstr/>
  </property>
  <property fmtid="{D5CDD505-2E9C-101B-9397-08002B2CF9AE}" pid="12" name="Staff_x0020_Category">
    <vt:lpwstr/>
  </property>
  <property fmtid="{D5CDD505-2E9C-101B-9397-08002B2CF9AE}" pid="13" name="Staff Category">
    <vt:lpwstr/>
  </property>
  <property fmtid="{D5CDD505-2E9C-101B-9397-08002B2CF9AE}" pid="14" name="Document_x0020_Category">
    <vt:lpwstr/>
  </property>
  <property fmtid="{D5CDD505-2E9C-101B-9397-08002B2CF9AE}" pid="15" name="Document Category">
    <vt:lpwstr/>
  </property>
  <property fmtid="{D5CDD505-2E9C-101B-9397-08002B2CF9AE}" pid="16" name="ArticulateGUID">
    <vt:lpwstr>267F33D1-6DB6-4C09-9BFC-BC475450D585</vt:lpwstr>
  </property>
  <property fmtid="{D5CDD505-2E9C-101B-9397-08002B2CF9AE}" pid="17" name="ArticulatePath">
    <vt:lpwstr>https://cambridgeorg.sharepoint.com/sites/ResourcesContent/20242025 standard resources/1. What is sustainability</vt:lpwstr>
  </property>
</Properties>
</file>