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2.xml" ContentType="application/vnd.openxmlformats-officedocument.theme+xml"/>
  <Override PartName="/ppt/tags/tag6.xml" ContentType="application/vnd.openxmlformats-officedocument.presentationml.tags+xml"/>
  <Override PartName="/ppt/notesSlides/notesSlide1.xml" ContentType="application/vnd.openxmlformats-officedocument.presentationml.notesSlide+xml"/>
  <Override PartName="/ppt/tags/tag7.xml" ContentType="application/vnd.openxmlformats-officedocument.presentationml.tags+xml"/>
  <Override PartName="/ppt/notesSlides/notesSlide2.xml" ContentType="application/vnd.openxmlformats-officedocument.presentationml.notesSlide+xml"/>
  <Override PartName="/ppt/tags/tag8.xml" ContentType="application/vnd.openxmlformats-officedocument.presentationml.tags+xml"/>
  <Override PartName="/ppt/notesSlides/notesSlide3.xml" ContentType="application/vnd.openxmlformats-officedocument.presentationml.notesSlide+xml"/>
  <Override PartName="/ppt/tags/tag9.xml" ContentType="application/vnd.openxmlformats-officedocument.presentationml.tags+xml"/>
  <Override PartName="/ppt/notesSlides/notesSlide4.xml" ContentType="application/vnd.openxmlformats-officedocument.presentationml.notesSlide+xml"/>
  <Override PartName="/ppt/tags/tag10.xml" ContentType="application/vnd.openxmlformats-officedocument.presentationml.tags+xml"/>
  <Override PartName="/ppt/notesSlides/notesSlide5.xml" ContentType="application/vnd.openxmlformats-officedocument.presentationml.notesSlide+xml"/>
  <Override PartName="/ppt/tags/tag11.xml" ContentType="application/vnd.openxmlformats-officedocument.presentationml.tags+xml"/>
  <Override PartName="/ppt/notesSlides/notesSlide6.xml" ContentType="application/vnd.openxmlformats-officedocument.presentationml.notesSlide+xml"/>
  <Override PartName="/ppt/tags/tag12.xml" ContentType="application/vnd.openxmlformats-officedocument.presentationml.tags+xml"/>
  <Override PartName="/ppt/notesSlides/notesSlide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2"/>
  </p:notesMasterIdLst>
  <p:sldIdLst>
    <p:sldId id="909" r:id="rId5"/>
    <p:sldId id="906" r:id="rId6"/>
    <p:sldId id="841" r:id="rId7"/>
    <p:sldId id="907" r:id="rId8"/>
    <p:sldId id="573" r:id="rId9"/>
    <p:sldId id="908" r:id="rId10"/>
    <p:sldId id="892" r:id="rId11"/>
  </p:sldIdLst>
  <p:sldSz cx="12192000" cy="6858000"/>
  <p:notesSz cx="6799263" cy="9929813"/>
  <p:custDataLst>
    <p:tags r:id="rId13"/>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5096E63-AFE6-4C11-C1BB-2C72E23CE9E4}" name="Adrian Murray" initials="AM" userId="S::Adrian.Murray@ocr.org.uk::f7fa9503-6574-49b6-b3aa-52000a3c0337" providerId="AD"/>
  <p188:author id="{3F248EDB-9BF1-0A2A-7EB3-3C2CC27C3C28}" name="Carla Thom" initials="CT" userId="S::carla.thom@cambridge.org::34964b63-b37d-49a5-998f-9989df0f7e2a"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20234E"/>
    <a:srgbClr val="01AD5B"/>
    <a:srgbClr val="FFFFFF"/>
    <a:srgbClr val="7F7F7F"/>
    <a:srgbClr val="00B05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032B6A8-C016-47E5-9CD8-D729BCFE5D9D}" v="1" dt="2025-05-08T08:41:21.8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723" autoAdjust="0"/>
    <p:restoredTop sz="75779" autoAdjust="0"/>
  </p:normalViewPr>
  <p:slideViewPr>
    <p:cSldViewPr snapToGrid="0">
      <p:cViewPr varScale="1">
        <p:scale>
          <a:sx n="55" d="100"/>
          <a:sy n="55" d="100"/>
        </p:scale>
        <p:origin x="1574" y="274"/>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ags" Target="tags/tag1.xml"/><Relationship Id="rId18" Type="http://schemas.microsoft.com/office/2016/11/relationships/changesInfo" Target="changesInfos/changesInfo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20"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19"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la Thom" userId="34964b63-b37d-49a5-998f-9989df0f7e2a" providerId="ADAL" clId="{F1D11C44-CFBC-432A-90CB-2B9746A38B3A}"/>
    <pc:docChg chg="undo custSel addSld delSld modSld">
      <pc:chgData name="Carla Thom" userId="34964b63-b37d-49a5-998f-9989df0f7e2a" providerId="ADAL" clId="{F1D11C44-CFBC-432A-90CB-2B9746A38B3A}" dt="2025-02-27T22:39:58.831" v="31" actId="22"/>
      <pc:docMkLst>
        <pc:docMk/>
      </pc:docMkLst>
      <pc:sldChg chg="modNotesTx">
        <pc:chgData name="Carla Thom" userId="34964b63-b37d-49a5-998f-9989df0f7e2a" providerId="ADAL" clId="{F1D11C44-CFBC-432A-90CB-2B9746A38B3A}" dt="2025-02-27T22:28:01.782" v="21"/>
        <pc:sldMkLst>
          <pc:docMk/>
          <pc:sldMk cId="3705429050" sldId="573"/>
        </pc:sldMkLst>
      </pc:sldChg>
      <pc:sldChg chg="modNotesTx">
        <pc:chgData name="Carla Thom" userId="34964b63-b37d-49a5-998f-9989df0f7e2a" providerId="ADAL" clId="{F1D11C44-CFBC-432A-90CB-2B9746A38B3A}" dt="2025-02-27T22:24:42.363" v="10" actId="20577"/>
        <pc:sldMkLst>
          <pc:docMk/>
          <pc:sldMk cId="2998862691" sldId="841"/>
        </pc:sldMkLst>
      </pc:sldChg>
      <pc:sldChg chg="modNotesTx">
        <pc:chgData name="Carla Thom" userId="34964b63-b37d-49a5-998f-9989df0f7e2a" providerId="ADAL" clId="{F1D11C44-CFBC-432A-90CB-2B9746A38B3A}" dt="2025-02-27T22:32:46.667" v="25" actId="255"/>
        <pc:sldMkLst>
          <pc:docMk/>
          <pc:sldMk cId="4005706426" sldId="907"/>
        </pc:sldMkLst>
      </pc:sldChg>
      <pc:sldChg chg="addSp delSp mod">
        <pc:chgData name="Carla Thom" userId="34964b63-b37d-49a5-998f-9989df0f7e2a" providerId="ADAL" clId="{F1D11C44-CFBC-432A-90CB-2B9746A38B3A}" dt="2025-02-27T22:39:56.326" v="29" actId="22"/>
        <pc:sldMkLst>
          <pc:docMk/>
          <pc:sldMk cId="2214095283" sldId="908"/>
        </pc:sldMkLst>
      </pc:sldChg>
      <pc:sldChg chg="addSp new mod">
        <pc:chgData name="Carla Thom" userId="34964b63-b37d-49a5-998f-9989df0f7e2a" providerId="ADAL" clId="{F1D11C44-CFBC-432A-90CB-2B9746A38B3A}" dt="2025-02-27T22:39:58.831" v="31" actId="22"/>
        <pc:sldMkLst>
          <pc:docMk/>
          <pc:sldMk cId="1476146828" sldId="909"/>
        </pc:sldMkLst>
      </pc:sldChg>
      <pc:sldChg chg="addSp modSp new del modAnim">
        <pc:chgData name="Carla Thom" userId="34964b63-b37d-49a5-998f-9989df0f7e2a" providerId="ADAL" clId="{F1D11C44-CFBC-432A-90CB-2B9746A38B3A}" dt="2025-02-27T22:32:28.708" v="24" actId="47"/>
        <pc:sldMkLst>
          <pc:docMk/>
          <pc:sldMk cId="4127149520" sldId="909"/>
        </pc:sldMkLst>
      </pc:sldChg>
    </pc:docChg>
  </pc:docChgLst>
  <pc:docChgLst>
    <pc:chgData name="Chris Johnston" userId="a46b5ea7-e856-43bb-8c15-5d483591c0bf" providerId="ADAL" clId="{D032B6A8-C016-47E5-9CD8-D729BCFE5D9D}"/>
    <pc:docChg chg="addSld delSld modSld">
      <pc:chgData name="Chris Johnston" userId="a46b5ea7-e856-43bb-8c15-5d483591c0bf" providerId="ADAL" clId="{D032B6A8-C016-47E5-9CD8-D729BCFE5D9D}" dt="2025-05-08T08:41:21.790" v="1"/>
      <pc:docMkLst>
        <pc:docMk/>
      </pc:docMkLst>
      <pc:sldChg chg="add">
        <pc:chgData name="Chris Johnston" userId="a46b5ea7-e856-43bb-8c15-5d483591c0bf" providerId="ADAL" clId="{D032B6A8-C016-47E5-9CD8-D729BCFE5D9D}" dt="2025-05-08T08:41:21.790" v="1"/>
        <pc:sldMkLst>
          <pc:docMk/>
          <pc:sldMk cId="971177164" sldId="892"/>
        </pc:sldMkLst>
      </pc:sldChg>
      <pc:sldChg chg="del">
        <pc:chgData name="Chris Johnston" userId="a46b5ea7-e856-43bb-8c15-5d483591c0bf" providerId="ADAL" clId="{D032B6A8-C016-47E5-9CD8-D729BCFE5D9D}" dt="2025-05-08T08:41:19.686" v="0" actId="47"/>
        <pc:sldMkLst>
          <pc:docMk/>
          <pc:sldMk cId="4203430603" sldId="910"/>
        </pc:sldMkLst>
      </pc:sldChg>
    </pc:docChg>
  </pc:docChgLst>
  <pc:docChgLst>
    <pc:chgData name="Adrian Murray" userId="f7fa9503-6574-49b6-b3aa-52000a3c0337" providerId="ADAL" clId="{7E068EAA-BDE8-41B5-92C7-1801FCC4FC06}"/>
    <pc:docChg chg="undo custSel addSld delSld modSld">
      <pc:chgData name="Adrian Murray" userId="f7fa9503-6574-49b6-b3aa-52000a3c0337" providerId="ADAL" clId="{7E068EAA-BDE8-41B5-92C7-1801FCC4FC06}" dt="2025-02-11T11:11:09.622" v="403" actId="20577"/>
      <pc:docMkLst>
        <pc:docMk/>
      </pc:docMkLst>
      <pc:sldChg chg="addSp delSp modSp mod delAnim modAnim modNotesTx">
        <pc:chgData name="Adrian Murray" userId="f7fa9503-6574-49b6-b3aa-52000a3c0337" providerId="ADAL" clId="{7E068EAA-BDE8-41B5-92C7-1801FCC4FC06}" dt="2025-02-11T11:11:09.622" v="403" actId="20577"/>
        <pc:sldMkLst>
          <pc:docMk/>
          <pc:sldMk cId="3705429050" sldId="573"/>
        </pc:sldMkLst>
        <pc:picChg chg="add mod">
          <ac:chgData name="Adrian Murray" userId="f7fa9503-6574-49b6-b3aa-52000a3c0337" providerId="ADAL" clId="{7E068EAA-BDE8-41B5-92C7-1801FCC4FC06}" dt="2025-02-11T11:00:14.552" v="373" actId="1076"/>
          <ac:picMkLst>
            <pc:docMk/>
            <pc:sldMk cId="3705429050" sldId="573"/>
            <ac:picMk id="2" creationId="{A3182E44-3F0F-9F7D-1E36-E6B03DE92B5E}"/>
          </ac:picMkLst>
        </pc:picChg>
      </pc:sldChg>
      <pc:sldChg chg="modNotesTx">
        <pc:chgData name="Adrian Murray" userId="f7fa9503-6574-49b6-b3aa-52000a3c0337" providerId="ADAL" clId="{7E068EAA-BDE8-41B5-92C7-1801FCC4FC06}" dt="2025-02-11T11:10:03.205" v="401" actId="20577"/>
        <pc:sldMkLst>
          <pc:docMk/>
          <pc:sldMk cId="2998862691" sldId="841"/>
        </pc:sldMkLst>
      </pc:sldChg>
      <pc:sldChg chg="addSp delSp modSp modAnim modNotesTx">
        <pc:chgData name="Adrian Murray" userId="f7fa9503-6574-49b6-b3aa-52000a3c0337" providerId="ADAL" clId="{7E068EAA-BDE8-41B5-92C7-1801FCC4FC06}" dt="2025-02-03T10:24:49.283" v="56"/>
        <pc:sldMkLst>
          <pc:docMk/>
          <pc:sldMk cId="3279403953" sldId="906"/>
        </pc:sldMkLst>
      </pc:sldChg>
      <pc:sldChg chg="modNotesTx">
        <pc:chgData name="Adrian Murray" userId="f7fa9503-6574-49b6-b3aa-52000a3c0337" providerId="ADAL" clId="{7E068EAA-BDE8-41B5-92C7-1801FCC4FC06}" dt="2025-02-03T10:29:46.126" v="97" actId="6549"/>
        <pc:sldMkLst>
          <pc:docMk/>
          <pc:sldMk cId="4005706426" sldId="907"/>
        </pc:sldMkLst>
      </pc:sldChg>
      <pc:sldChg chg="modNotesTx">
        <pc:chgData name="Adrian Murray" userId="f7fa9503-6574-49b6-b3aa-52000a3c0337" providerId="ADAL" clId="{7E068EAA-BDE8-41B5-92C7-1801FCC4FC06}" dt="2025-02-03T10:45:30.094" v="329" actId="20577"/>
        <pc:sldMkLst>
          <pc:docMk/>
          <pc:sldMk cId="2214095283" sldId="908"/>
        </pc:sldMkLst>
      </pc:sldChg>
      <pc:sldChg chg="new del">
        <pc:chgData name="Adrian Murray" userId="f7fa9503-6574-49b6-b3aa-52000a3c0337" providerId="ADAL" clId="{7E068EAA-BDE8-41B5-92C7-1801FCC4FC06}" dt="2025-02-03T10:33:49.631" v="101" actId="680"/>
        <pc:sldMkLst>
          <pc:docMk/>
          <pc:sldMk cId="265818425" sldId="909"/>
        </pc:sldMkLst>
      </pc:sldChg>
    </pc:docChg>
  </pc:docChgLst>
  <pc:docChgLst>
    <pc:chgData name="Georgina Green" userId="92c96eb8-c9d9-4d6c-a6ae-5192a3d83b1e" providerId="ADAL" clId="{97D3CAC9-5D85-4C3E-AEA1-09879D4C48B2}"/>
    <pc:docChg chg="undo custSel addSld delSld modSld sldOrd modMainMaster">
      <pc:chgData name="Georgina Green" userId="92c96eb8-c9d9-4d6c-a6ae-5192a3d83b1e" providerId="ADAL" clId="{97D3CAC9-5D85-4C3E-AEA1-09879D4C48B2}" dt="2025-02-28T12:49:45.248" v="206" actId="1076"/>
      <pc:docMkLst>
        <pc:docMk/>
      </pc:docMkLst>
      <pc:sldChg chg="addSp delSp modSp mod">
        <pc:chgData name="Georgina Green" userId="92c96eb8-c9d9-4d6c-a6ae-5192a3d83b1e" providerId="ADAL" clId="{97D3CAC9-5D85-4C3E-AEA1-09879D4C48B2}" dt="2025-02-28T10:11:41.113" v="28" actId="1076"/>
        <pc:sldMkLst>
          <pc:docMk/>
          <pc:sldMk cId="2998862691" sldId="841"/>
        </pc:sldMkLst>
        <pc:spChg chg="mod">
          <ac:chgData name="Georgina Green" userId="92c96eb8-c9d9-4d6c-a6ae-5192a3d83b1e" providerId="ADAL" clId="{97D3CAC9-5D85-4C3E-AEA1-09879D4C48B2}" dt="2025-02-28T10:11:41.113" v="28" actId="1076"/>
          <ac:spMkLst>
            <pc:docMk/>
            <pc:sldMk cId="2998862691" sldId="841"/>
            <ac:spMk id="7" creationId="{F418940E-A901-4D36-97DB-3F65E614C514}"/>
          </ac:spMkLst>
        </pc:spChg>
        <pc:spChg chg="mod">
          <ac:chgData name="Georgina Green" userId="92c96eb8-c9d9-4d6c-a6ae-5192a3d83b1e" providerId="ADAL" clId="{97D3CAC9-5D85-4C3E-AEA1-09879D4C48B2}" dt="2025-02-28T10:01:02.070" v="10" actId="14826"/>
          <ac:spMkLst>
            <pc:docMk/>
            <pc:sldMk cId="2998862691" sldId="841"/>
            <ac:spMk id="15" creationId="{4B7A5445-1A13-35AB-FA6B-A3EE533D4FB2}"/>
          </ac:spMkLst>
        </pc:spChg>
        <pc:spChg chg="mod">
          <ac:chgData name="Georgina Green" userId="92c96eb8-c9d9-4d6c-a6ae-5192a3d83b1e" providerId="ADAL" clId="{97D3CAC9-5D85-4C3E-AEA1-09879D4C48B2}" dt="2025-02-28T10:11:12.157" v="24" actId="1076"/>
          <ac:spMkLst>
            <pc:docMk/>
            <pc:sldMk cId="2998862691" sldId="841"/>
            <ac:spMk id="16" creationId="{8DA3C2A2-22AC-7F3B-13FF-9185B1F17C08}"/>
          </ac:spMkLst>
        </pc:spChg>
        <pc:grpChg chg="mod">
          <ac:chgData name="Georgina Green" userId="92c96eb8-c9d9-4d6c-a6ae-5192a3d83b1e" providerId="ADAL" clId="{97D3CAC9-5D85-4C3E-AEA1-09879D4C48B2}" dt="2025-02-28T10:11:19.629" v="25" actId="14826"/>
          <ac:grpSpMkLst>
            <pc:docMk/>
            <pc:sldMk cId="2998862691" sldId="841"/>
            <ac:grpSpMk id="20" creationId="{57BF2077-9904-FD4B-291E-762070A7763A}"/>
          </ac:grpSpMkLst>
        </pc:grpChg>
        <pc:grpChg chg="mod">
          <ac:chgData name="Georgina Green" userId="92c96eb8-c9d9-4d6c-a6ae-5192a3d83b1e" providerId="ADAL" clId="{97D3CAC9-5D85-4C3E-AEA1-09879D4C48B2}" dt="2025-02-28T10:10:53.786" v="21" actId="14826"/>
          <ac:grpSpMkLst>
            <pc:docMk/>
            <pc:sldMk cId="2998862691" sldId="841"/>
            <ac:grpSpMk id="21" creationId="{E9035E07-3A41-37EF-D4D3-7055C2F40FD3}"/>
          </ac:grpSpMkLst>
        </pc:grpChg>
        <pc:grpChg chg="mod">
          <ac:chgData name="Georgina Green" userId="92c96eb8-c9d9-4d6c-a6ae-5192a3d83b1e" providerId="ADAL" clId="{97D3CAC9-5D85-4C3E-AEA1-09879D4C48B2}" dt="2025-02-28T10:01:02.070" v="10" actId="14826"/>
          <ac:grpSpMkLst>
            <pc:docMk/>
            <pc:sldMk cId="2998862691" sldId="841"/>
            <ac:grpSpMk id="22" creationId="{BD7D0DD1-1732-DCE2-BFCE-E9AC83756FEE}"/>
          </ac:grpSpMkLst>
        </pc:grpChg>
        <pc:picChg chg="mod modCrop">
          <ac:chgData name="Georgina Green" userId="92c96eb8-c9d9-4d6c-a6ae-5192a3d83b1e" providerId="ADAL" clId="{97D3CAC9-5D85-4C3E-AEA1-09879D4C48B2}" dt="2025-02-28T10:11:05.673" v="23" actId="18131"/>
          <ac:picMkLst>
            <pc:docMk/>
            <pc:sldMk cId="2998862691" sldId="841"/>
            <ac:picMk id="6" creationId="{77134B43-D48A-3000-27D0-EDC3C90273A8}"/>
          </ac:picMkLst>
        </pc:picChg>
        <pc:picChg chg="mod modCrop">
          <ac:chgData name="Georgina Green" userId="92c96eb8-c9d9-4d6c-a6ae-5192a3d83b1e" providerId="ADAL" clId="{97D3CAC9-5D85-4C3E-AEA1-09879D4C48B2}" dt="2025-02-28T10:02:23.949" v="20" actId="18131"/>
          <ac:picMkLst>
            <pc:docMk/>
            <pc:sldMk cId="2998862691" sldId="841"/>
            <ac:picMk id="13" creationId="{428F6D46-D523-DCAE-13CB-A317037DD310}"/>
          </ac:picMkLst>
        </pc:picChg>
        <pc:picChg chg="mod modCrop">
          <ac:chgData name="Georgina Green" userId="92c96eb8-c9d9-4d6c-a6ae-5192a3d83b1e" providerId="ADAL" clId="{97D3CAC9-5D85-4C3E-AEA1-09879D4C48B2}" dt="2025-02-28T10:11:35.881" v="27" actId="18131"/>
          <ac:picMkLst>
            <pc:docMk/>
            <pc:sldMk cId="2998862691" sldId="841"/>
            <ac:picMk id="14" creationId="{3FDF852C-9DFE-A61B-7BD9-A21B75D5D446}"/>
          </ac:picMkLst>
        </pc:picChg>
      </pc:sldChg>
      <pc:sldChg chg="del">
        <pc:chgData name="Georgina Green" userId="92c96eb8-c9d9-4d6c-a6ae-5192a3d83b1e" providerId="ADAL" clId="{97D3CAC9-5D85-4C3E-AEA1-09879D4C48B2}" dt="2025-02-28T10:14:43.666" v="29" actId="2696"/>
        <pc:sldMkLst>
          <pc:docMk/>
          <pc:sldMk cId="1476146828" sldId="909"/>
        </pc:sldMkLst>
      </pc:sldChg>
      <pc:sldChg chg="addSp delSp modSp new mod ord modClrScheme chgLayout">
        <pc:chgData name="Georgina Green" userId="92c96eb8-c9d9-4d6c-a6ae-5192a3d83b1e" providerId="ADAL" clId="{97D3CAC9-5D85-4C3E-AEA1-09879D4C48B2}" dt="2025-02-28T12:49:45.248" v="206" actId="1076"/>
        <pc:sldMkLst>
          <pc:docMk/>
          <pc:sldMk cId="3727797793" sldId="909"/>
        </pc:sldMkLst>
        <pc:spChg chg="add mod">
          <ac:chgData name="Georgina Green" userId="92c96eb8-c9d9-4d6c-a6ae-5192a3d83b1e" providerId="ADAL" clId="{97D3CAC9-5D85-4C3E-AEA1-09879D4C48B2}" dt="2025-02-28T12:49:45.248" v="206" actId="1076"/>
          <ac:spMkLst>
            <pc:docMk/>
            <pc:sldMk cId="3727797793" sldId="909"/>
            <ac:spMk id="3" creationId="{02C44D27-6557-E8E4-E3D3-D4EAFFDC5E90}"/>
          </ac:spMkLst>
        </pc:spChg>
        <pc:spChg chg="add mod">
          <ac:chgData name="Georgina Green" userId="92c96eb8-c9d9-4d6c-a6ae-5192a3d83b1e" providerId="ADAL" clId="{97D3CAC9-5D85-4C3E-AEA1-09879D4C48B2}" dt="2025-02-28T10:32:34.458" v="188" actId="121"/>
          <ac:spMkLst>
            <pc:docMk/>
            <pc:sldMk cId="3727797793" sldId="909"/>
            <ac:spMk id="4" creationId="{D5CA3E3D-AA8D-21C4-E5E8-88878ADD864E}"/>
          </ac:spMkLst>
        </pc:spChg>
        <pc:spChg chg="add mod">
          <ac:chgData name="Georgina Green" userId="92c96eb8-c9d9-4d6c-a6ae-5192a3d83b1e" providerId="ADAL" clId="{97D3CAC9-5D85-4C3E-AEA1-09879D4C48B2}" dt="2025-02-28T10:32:50.033" v="202" actId="20577"/>
          <ac:spMkLst>
            <pc:docMk/>
            <pc:sldMk cId="3727797793" sldId="909"/>
            <ac:spMk id="5" creationId="{2FDE4138-764B-CFB7-8193-388D5A9E0DF6}"/>
          </ac:spMkLst>
        </pc:spChg>
      </pc:sldChg>
      <pc:sldChg chg="addSp delSp modSp new mod modClrScheme modShow chgLayout">
        <pc:chgData name="Georgina Green" userId="92c96eb8-c9d9-4d6c-a6ae-5192a3d83b1e" providerId="ADAL" clId="{97D3CAC9-5D85-4C3E-AEA1-09879D4C48B2}" dt="2025-02-28T10:30:57.895" v="137" actId="1076"/>
        <pc:sldMkLst>
          <pc:docMk/>
          <pc:sldMk cId="4203430603" sldId="910"/>
        </pc:sldMkLst>
      </pc:sldChg>
      <pc:sldMasterChg chg="modSldLayout">
        <pc:chgData name="Georgina Green" userId="92c96eb8-c9d9-4d6c-a6ae-5192a3d83b1e" providerId="ADAL" clId="{97D3CAC9-5D85-4C3E-AEA1-09879D4C48B2}" dt="2025-02-28T10:22:59.476" v="80" actId="478"/>
        <pc:sldMasterMkLst>
          <pc:docMk/>
          <pc:sldMasterMk cId="3457650719" sldId="2147483648"/>
        </pc:sldMasterMkLst>
        <pc:sldLayoutChg chg="addSp delSp modSp mod">
          <pc:chgData name="Georgina Green" userId="92c96eb8-c9d9-4d6c-a6ae-5192a3d83b1e" providerId="ADAL" clId="{97D3CAC9-5D85-4C3E-AEA1-09879D4C48B2}" dt="2025-02-28T10:22:59.476" v="80" actId="478"/>
          <pc:sldLayoutMkLst>
            <pc:docMk/>
            <pc:sldMasterMk cId="3457650719" sldId="2147483648"/>
            <pc:sldLayoutMk cId="4173655805" sldId="2147483650"/>
          </pc:sldLayoutMkLst>
          <pc:spChg chg="add mod">
            <ac:chgData name="Georgina Green" userId="92c96eb8-c9d9-4d6c-a6ae-5192a3d83b1e" providerId="ADAL" clId="{97D3CAC9-5D85-4C3E-AEA1-09879D4C48B2}" dt="2025-02-28T10:21:17.176" v="54" actId="14100"/>
            <ac:spMkLst>
              <pc:docMk/>
              <pc:sldMasterMk cId="3457650719" sldId="2147483648"/>
              <pc:sldLayoutMk cId="4173655805" sldId="2147483650"/>
              <ac:spMk id="20" creationId="{D44E3417-F27A-6D5A-6C27-3C11A0F08702}"/>
            </ac:spMkLst>
          </pc:spChg>
          <pc:spChg chg="add mod ord">
            <ac:chgData name="Georgina Green" userId="92c96eb8-c9d9-4d6c-a6ae-5192a3d83b1e" providerId="ADAL" clId="{97D3CAC9-5D85-4C3E-AEA1-09879D4C48B2}" dt="2025-02-28T10:22:47.574" v="78" actId="1076"/>
            <ac:spMkLst>
              <pc:docMk/>
              <pc:sldMasterMk cId="3457650719" sldId="2147483648"/>
              <pc:sldLayoutMk cId="4173655805" sldId="2147483650"/>
              <ac:spMk id="23" creationId="{35CFE200-F4D9-87DF-4763-B3C58EC3B2C0}"/>
            </ac:spMkLst>
          </pc:spChg>
          <pc:spChg chg="add mod">
            <ac:chgData name="Georgina Green" userId="92c96eb8-c9d9-4d6c-a6ae-5192a3d83b1e" providerId="ADAL" clId="{97D3CAC9-5D85-4C3E-AEA1-09879D4C48B2}" dt="2025-02-28T10:22:57.400" v="79" actId="1076"/>
            <ac:spMkLst>
              <pc:docMk/>
              <pc:sldMasterMk cId="3457650719" sldId="2147483648"/>
              <pc:sldLayoutMk cId="4173655805" sldId="2147483650"/>
              <ac:spMk id="28" creationId="{EC57F01D-CE0E-4E20-5284-7902A25672C3}"/>
            </ac:spMkLst>
          </pc:spChg>
          <pc:spChg chg="add mod">
            <ac:chgData name="Georgina Green" userId="92c96eb8-c9d9-4d6c-a6ae-5192a3d83b1e" providerId="ADAL" clId="{97D3CAC9-5D85-4C3E-AEA1-09879D4C48B2}" dt="2025-02-28T10:22:42.118" v="75" actId="1076"/>
            <ac:spMkLst>
              <pc:docMk/>
              <pc:sldMasterMk cId="3457650719" sldId="2147483648"/>
              <pc:sldLayoutMk cId="4173655805" sldId="2147483650"/>
              <ac:spMk id="29" creationId="{7237791E-F3FA-FB9E-BC51-CC9492FB4104}"/>
            </ac:spMkLst>
          </pc:spChg>
          <pc:picChg chg="add mod">
            <ac:chgData name="Georgina Green" userId="92c96eb8-c9d9-4d6c-a6ae-5192a3d83b1e" providerId="ADAL" clId="{97D3CAC9-5D85-4C3E-AEA1-09879D4C48B2}" dt="2025-02-28T10:19:26.881" v="43" actId="1076"/>
            <ac:picMkLst>
              <pc:docMk/>
              <pc:sldMasterMk cId="3457650719" sldId="2147483648"/>
              <pc:sldLayoutMk cId="4173655805" sldId="2147483650"/>
              <ac:picMk id="21" creationId="{981DADB7-5A2D-C2FB-7617-8B2CAD57893B}"/>
            </ac:picMkLst>
          </pc:picChg>
          <pc:picChg chg="add mod">
            <ac:chgData name="Georgina Green" userId="92c96eb8-c9d9-4d6c-a6ae-5192a3d83b1e" providerId="ADAL" clId="{97D3CAC9-5D85-4C3E-AEA1-09879D4C48B2}" dt="2025-02-28T10:21:40.336" v="58" actId="1076"/>
            <ac:picMkLst>
              <pc:docMk/>
              <pc:sldMasterMk cId="3457650719" sldId="2147483648"/>
              <pc:sldLayoutMk cId="4173655805" sldId="2147483650"/>
              <ac:picMk id="22" creationId="{468BAFC4-0517-0ED5-C172-E694002985BF}"/>
            </ac:picMkLst>
          </pc:picChg>
        </pc:sldLayoutChg>
      </pc:sldMasterChg>
    </pc:docChg>
  </pc:docChgLst>
  <pc:docChgLst>
    <pc:chgData name="Chris Johnston" userId="a46b5ea7-e856-43bb-8c15-5d483591c0bf" providerId="ADAL" clId="{577D546D-823D-4D19-B55A-70C1FDEB313E}"/>
    <pc:docChg chg="undo redo custSel modSld">
      <pc:chgData name="Chris Johnston" userId="a46b5ea7-e856-43bb-8c15-5d483591c0bf" providerId="ADAL" clId="{577D546D-823D-4D19-B55A-70C1FDEB313E}" dt="2025-03-31T14:25:42.567" v="8" actId="700"/>
      <pc:docMkLst>
        <pc:docMk/>
      </pc:docMkLst>
      <pc:sldChg chg="modSp mod modClrScheme chgLayout">
        <pc:chgData name="Chris Johnston" userId="a46b5ea7-e856-43bb-8c15-5d483591c0bf" providerId="ADAL" clId="{577D546D-823D-4D19-B55A-70C1FDEB313E}" dt="2025-03-31T14:25:42.567" v="8" actId="700"/>
        <pc:sldMkLst>
          <pc:docMk/>
          <pc:sldMk cId="2998862691" sldId="841"/>
        </pc:sldMkLst>
        <pc:spChg chg="mod">
          <ac:chgData name="Chris Johnston" userId="a46b5ea7-e856-43bb-8c15-5d483591c0bf" providerId="ADAL" clId="{577D546D-823D-4D19-B55A-70C1FDEB313E}" dt="2025-03-31T14:24:11.799" v="5" actId="6549"/>
          <ac:spMkLst>
            <pc:docMk/>
            <pc:sldMk cId="2998862691" sldId="841"/>
            <ac:spMk id="15" creationId="{4B7A5445-1A13-35AB-FA6B-A3EE533D4FB2}"/>
          </ac:spMkLst>
        </pc:spChg>
        <pc:spChg chg="mod ord">
          <ac:chgData name="Chris Johnston" userId="a46b5ea7-e856-43bb-8c15-5d483591c0bf" providerId="ADAL" clId="{577D546D-823D-4D19-B55A-70C1FDEB313E}" dt="2025-03-31T14:25:42.567" v="8" actId="700"/>
          <ac:spMkLst>
            <pc:docMk/>
            <pc:sldMk cId="2998862691" sldId="841"/>
            <ac:spMk id="18" creationId="{AB8B9C35-0B6A-7A32-729E-8530528A8D50}"/>
          </ac:spMkLst>
        </pc:spChg>
      </pc:sldChg>
      <pc:sldChg chg="modSp mod">
        <pc:chgData name="Chris Johnston" userId="a46b5ea7-e856-43bb-8c15-5d483591c0bf" providerId="ADAL" clId="{577D546D-823D-4D19-B55A-70C1FDEB313E}" dt="2025-03-31T14:24:20.081" v="7" actId="1076"/>
        <pc:sldMkLst>
          <pc:docMk/>
          <pc:sldMk cId="2214095283" sldId="908"/>
        </pc:sldMkLst>
        <pc:spChg chg="mod">
          <ac:chgData name="Chris Johnston" userId="a46b5ea7-e856-43bb-8c15-5d483591c0bf" providerId="ADAL" clId="{577D546D-823D-4D19-B55A-70C1FDEB313E}" dt="2025-03-31T14:24:20.081" v="7" actId="1076"/>
          <ac:spMkLst>
            <pc:docMk/>
            <pc:sldMk cId="2214095283" sldId="908"/>
            <ac:spMk id="3" creationId="{914FA95F-D9D1-1A5B-EEBE-7B20CB9874D2}"/>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347" cy="49821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1342" y="0"/>
            <a:ext cx="2946347" cy="498215"/>
          </a:xfrm>
          <a:prstGeom prst="rect">
            <a:avLst/>
          </a:prstGeom>
        </p:spPr>
        <p:txBody>
          <a:bodyPr vert="horz" lIns="91440" tIns="45720" rIns="91440" bIns="45720" rtlCol="0"/>
          <a:lstStyle>
            <a:lvl1pPr algn="r">
              <a:defRPr sz="1200"/>
            </a:lvl1pPr>
          </a:lstStyle>
          <a:p>
            <a:fld id="{FE9F4D36-6381-404E-B99C-7B8E22285F1C}" type="datetimeFigureOut">
              <a:rPr lang="en-US" smtClean="0"/>
              <a:t>6/4/2025</a:t>
            </a:fld>
            <a:endParaRPr lang="en-US"/>
          </a:p>
        </p:txBody>
      </p:sp>
      <p:sp>
        <p:nvSpPr>
          <p:cNvPr id="4" name="Slide Image Placeholder 3"/>
          <p:cNvSpPr>
            <a:spLocks noGrp="1" noRot="1" noChangeAspect="1"/>
          </p:cNvSpPr>
          <p:nvPr>
            <p:ph type="sldImg" idx="2"/>
          </p:nvPr>
        </p:nvSpPr>
        <p:spPr>
          <a:xfrm>
            <a:off x="422275" y="1241425"/>
            <a:ext cx="5954713" cy="3351213"/>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927" y="4778722"/>
            <a:ext cx="5439410" cy="390986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31600"/>
            <a:ext cx="2946347" cy="498214"/>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1342" y="9431600"/>
            <a:ext cx="2946347" cy="498214"/>
          </a:xfrm>
          <a:prstGeom prst="rect">
            <a:avLst/>
          </a:prstGeom>
        </p:spPr>
        <p:txBody>
          <a:bodyPr vert="horz" lIns="91440" tIns="45720" rIns="91440" bIns="45720" rtlCol="0" anchor="b"/>
          <a:lstStyle>
            <a:lvl1pPr algn="r">
              <a:defRPr sz="1200"/>
            </a:lvl1pPr>
          </a:lstStyle>
          <a:p>
            <a:fld id="{FB5F2DF0-4456-4E96-8EC2-671FBCCA1BD5}" type="slidenum">
              <a:rPr lang="en-US" smtClean="0"/>
              <a:t>‹#›</a:t>
            </a:fld>
            <a:endParaRPr lang="en-US"/>
          </a:p>
        </p:txBody>
      </p:sp>
    </p:spTree>
    <p:extLst>
      <p:ext uri="{BB962C8B-B14F-4D97-AF65-F5344CB8AC3E}">
        <p14:creationId xmlns:p14="http://schemas.microsoft.com/office/powerpoint/2010/main" val="25793820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B5F2DF0-4456-4E96-8EC2-671FBCCA1BD5}" type="slidenum">
              <a:rPr lang="en-US" smtClean="0"/>
              <a:t>1</a:t>
            </a:fld>
            <a:endParaRPr lang="en-US"/>
          </a:p>
        </p:txBody>
      </p:sp>
    </p:spTree>
    <p:extLst>
      <p:ext uri="{BB962C8B-B14F-4D97-AF65-F5344CB8AC3E}">
        <p14:creationId xmlns:p14="http://schemas.microsoft.com/office/powerpoint/2010/main" val="5210619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0000"/>
              </a:lnSpc>
              <a:spcBef>
                <a:spcPts val="600"/>
              </a:spcBef>
              <a:spcAft>
                <a:spcPts val="600"/>
              </a:spcAft>
            </a:pPr>
            <a:r>
              <a:rPr lang="en-GB" sz="18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Click to show the animation that gives the definition of the term greenwashing.</a:t>
            </a:r>
            <a:endParaRPr lang="en-GB" sz="1800" dirty="0">
              <a:effectLst/>
              <a:latin typeface="Arial" panose="020B0604020202020204" pitchFamily="34" charset="0"/>
              <a:ea typeface="MS Mincho" panose="02020609040205080304" pitchFamily="49" charset="-128"/>
              <a:cs typeface="Times New Roman" panose="02020603050405020304" pitchFamily="18" charset="0"/>
            </a:endParaRPr>
          </a:p>
          <a:p>
            <a:pPr>
              <a:lnSpc>
                <a:spcPct val="110000"/>
              </a:lnSpc>
              <a:spcBef>
                <a:spcPts val="600"/>
              </a:spcBef>
              <a:spcAft>
                <a:spcPts val="600"/>
              </a:spcAft>
            </a:pPr>
            <a:endParaRPr lang="en-GB" sz="1800" b="1" dirty="0">
              <a:solidFill>
                <a:srgbClr val="000000"/>
              </a:solidFill>
              <a:effectLst/>
              <a:latin typeface="Arial" panose="020B0604020202020204" pitchFamily="34" charset="0"/>
              <a:ea typeface="MS Mincho" panose="02020609040205080304" pitchFamily="49" charset="-128"/>
              <a:cs typeface="Arial" panose="020B0604020202020204" pitchFamily="34" charset="0"/>
            </a:endParaRPr>
          </a:p>
          <a:p>
            <a:pPr>
              <a:lnSpc>
                <a:spcPct val="110000"/>
              </a:lnSpc>
              <a:spcBef>
                <a:spcPts val="600"/>
              </a:spcBef>
              <a:spcAft>
                <a:spcPts val="600"/>
              </a:spcAft>
            </a:pPr>
            <a:r>
              <a:rPr lang="en-GB" sz="1800" b="1"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Activity:</a:t>
            </a:r>
            <a:r>
              <a:rPr lang="en-GB" sz="18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 ask students to think of examples of claims made by businesses that they think would be considered to be greenwashing.</a:t>
            </a:r>
          </a:p>
          <a:p>
            <a:pPr>
              <a:lnSpc>
                <a:spcPct val="110000"/>
              </a:lnSpc>
              <a:spcBef>
                <a:spcPts val="600"/>
              </a:spcBef>
              <a:spcAft>
                <a:spcPts val="600"/>
              </a:spcAft>
            </a:pPr>
            <a:endParaRPr lang="en-GB" sz="1800" dirty="0">
              <a:solidFill>
                <a:srgbClr val="000000"/>
              </a:solidFill>
              <a:effectLst/>
              <a:latin typeface="Arial" panose="020B0604020202020204" pitchFamily="34" charset="0"/>
              <a:ea typeface="MS Mincho" panose="02020609040205080304" pitchFamily="49" charset="-128"/>
              <a:cs typeface="Arial" panose="020B0604020202020204" pitchFamily="34" charset="0"/>
            </a:endParaRPr>
          </a:p>
          <a:p>
            <a:pPr>
              <a:lnSpc>
                <a:spcPct val="110000"/>
              </a:lnSpc>
              <a:spcBef>
                <a:spcPts val="600"/>
              </a:spcBef>
              <a:spcAft>
                <a:spcPts val="600"/>
              </a:spcAft>
            </a:pPr>
            <a:endParaRPr lang="en-GB" sz="1800" dirty="0">
              <a:effectLst/>
              <a:latin typeface="Arial" panose="020B0604020202020204" pitchFamily="34" charset="0"/>
              <a:ea typeface="MS Mincho" panose="02020609040205080304" pitchFamily="49" charset="-128"/>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FB5F2DF0-4456-4E96-8EC2-671FBCCA1BD5}" type="slidenum">
              <a:rPr lang="en-US" smtClean="0"/>
              <a:t>2</a:t>
            </a:fld>
            <a:endParaRPr lang="en-US"/>
          </a:p>
        </p:txBody>
      </p:sp>
    </p:spTree>
    <p:extLst>
      <p:ext uri="{BB962C8B-B14F-4D97-AF65-F5344CB8AC3E}">
        <p14:creationId xmlns:p14="http://schemas.microsoft.com/office/powerpoint/2010/main" val="40598074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0000"/>
              </a:lnSpc>
              <a:spcBef>
                <a:spcPts val="600"/>
              </a:spcBef>
              <a:spcAft>
                <a:spcPts val="600"/>
              </a:spcAft>
            </a:pPr>
            <a:r>
              <a:rPr lang="en-GB" sz="18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Share examples of product claims. </a:t>
            </a:r>
            <a:endParaRPr lang="en-GB" sz="1800" dirty="0">
              <a:effectLst/>
              <a:latin typeface="Arial" panose="020B0604020202020204" pitchFamily="34" charset="0"/>
              <a:ea typeface="MS Mincho" panose="02020609040205080304" pitchFamily="49" charset="-128"/>
              <a:cs typeface="Times New Roman" panose="02020603050405020304" pitchFamily="18" charset="0"/>
            </a:endParaRPr>
          </a:p>
          <a:p>
            <a:pPr marL="342900" lvl="0" indent="-342900">
              <a:lnSpc>
                <a:spcPct val="110000"/>
              </a:lnSpc>
              <a:spcAft>
                <a:spcPts val="800"/>
              </a:spcAft>
              <a:buSzPts val="1000"/>
              <a:buFont typeface="Symbol" panose="05050102010706020507" pitchFamily="18" charset="2"/>
              <a:buChar char=""/>
            </a:pPr>
            <a:r>
              <a:rPr lang="en-GB" sz="1800" dirty="0">
                <a:effectLst/>
                <a:latin typeface="Arial" panose="020B0604020202020204" pitchFamily="34" charset="0"/>
                <a:ea typeface="MS Mincho" panose="02020609040205080304" pitchFamily="49" charset="-128"/>
                <a:cs typeface="Times New Roman" panose="02020603050405020304" pitchFamily="18" charset="0"/>
              </a:rPr>
              <a:t>carbon neutral</a:t>
            </a:r>
          </a:p>
          <a:p>
            <a:pPr marL="342900" lvl="0" indent="-342900">
              <a:lnSpc>
                <a:spcPct val="110000"/>
              </a:lnSpc>
              <a:spcAft>
                <a:spcPts val="800"/>
              </a:spcAft>
              <a:buSzPts val="1000"/>
              <a:buFont typeface="Symbol" panose="05050102010706020507" pitchFamily="18" charset="2"/>
              <a:buChar char=""/>
            </a:pPr>
            <a:r>
              <a:rPr lang="en-GB" sz="1800" dirty="0">
                <a:effectLst/>
                <a:latin typeface="Arial" panose="020B0604020202020204" pitchFamily="34" charset="0"/>
                <a:ea typeface="MS Mincho" panose="02020609040205080304" pitchFamily="49" charset="-128"/>
                <a:cs typeface="Times New Roman" panose="02020603050405020304" pitchFamily="18" charset="0"/>
              </a:rPr>
              <a:t>made with organic cotton</a:t>
            </a:r>
          </a:p>
          <a:p>
            <a:pPr marL="342900" lvl="0" indent="-342900">
              <a:lnSpc>
                <a:spcPct val="110000"/>
              </a:lnSpc>
              <a:spcAft>
                <a:spcPts val="800"/>
              </a:spcAft>
              <a:buSzPts val="1000"/>
              <a:buFont typeface="Symbol" panose="05050102010706020507" pitchFamily="18" charset="2"/>
              <a:buChar char=""/>
            </a:pPr>
            <a:r>
              <a:rPr lang="en-GB" sz="1800" dirty="0">
                <a:effectLst/>
                <a:latin typeface="Arial" panose="020B0604020202020204" pitchFamily="34" charset="0"/>
                <a:ea typeface="MS Mincho" panose="02020609040205080304" pitchFamily="49" charset="-128"/>
                <a:cs typeface="Times New Roman" panose="02020603050405020304" pitchFamily="18" charset="0"/>
              </a:rPr>
              <a:t>responsibly sourced and eco-friendly</a:t>
            </a:r>
          </a:p>
          <a:p>
            <a:pPr marL="342900" lvl="0" indent="-342900">
              <a:lnSpc>
                <a:spcPct val="110000"/>
              </a:lnSpc>
              <a:spcAft>
                <a:spcPts val="800"/>
              </a:spcAft>
              <a:buSzPts val="1000"/>
              <a:buFont typeface="Symbol" panose="05050102010706020507" pitchFamily="18" charset="2"/>
              <a:buChar char=""/>
            </a:pPr>
            <a:r>
              <a:rPr lang="en-GB" sz="1800" dirty="0">
                <a:effectLst/>
                <a:latin typeface="Arial" panose="020B0604020202020204" pitchFamily="34" charset="0"/>
                <a:ea typeface="MS Mincho" panose="02020609040205080304" pitchFamily="49" charset="-128"/>
                <a:cs typeface="Times New Roman" panose="02020603050405020304" pitchFamily="18" charset="0"/>
              </a:rPr>
              <a:t>plant a tree for every product sold.</a:t>
            </a:r>
          </a:p>
          <a:p>
            <a:pPr marL="342900" lvl="0" indent="-342900">
              <a:lnSpc>
                <a:spcPct val="110000"/>
              </a:lnSpc>
              <a:spcAft>
                <a:spcPts val="800"/>
              </a:spcAft>
              <a:buSzPts val="1000"/>
              <a:buFont typeface="Symbol" panose="05050102010706020507" pitchFamily="18" charset="2"/>
              <a:buChar char=""/>
            </a:pPr>
            <a:endParaRPr lang="en-GB" sz="1800" dirty="0">
              <a:effectLst/>
              <a:latin typeface="Arial" panose="020B0604020202020204" pitchFamily="34" charset="0"/>
              <a:ea typeface="MS Mincho" panose="02020609040205080304" pitchFamily="49" charset="-128"/>
              <a:cs typeface="Times New Roman" panose="02020603050405020304" pitchFamily="18" charset="0"/>
            </a:endParaRPr>
          </a:p>
          <a:p>
            <a:pPr>
              <a:lnSpc>
                <a:spcPct val="110000"/>
              </a:lnSpc>
              <a:spcBef>
                <a:spcPts val="600"/>
              </a:spcBef>
              <a:spcAft>
                <a:spcPts val="600"/>
              </a:spcAft>
            </a:pPr>
            <a:r>
              <a:rPr lang="en-GB" sz="18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All of these </a:t>
            </a:r>
            <a:r>
              <a:rPr lang="en-GB" sz="1800" b="1"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could</a:t>
            </a:r>
            <a:r>
              <a:rPr lang="en-GB" sz="18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 be examples of ‘greenwashing’.</a:t>
            </a:r>
          </a:p>
          <a:p>
            <a:pPr>
              <a:lnSpc>
                <a:spcPct val="110000"/>
              </a:lnSpc>
              <a:spcBef>
                <a:spcPts val="600"/>
              </a:spcBef>
              <a:spcAft>
                <a:spcPts val="600"/>
              </a:spcAft>
            </a:pPr>
            <a:endParaRPr lang="en-GB" sz="1800" dirty="0">
              <a:effectLst/>
              <a:latin typeface="Arial" panose="020B0604020202020204" pitchFamily="34" charset="0"/>
              <a:ea typeface="MS Mincho" panose="02020609040205080304" pitchFamily="49" charset="-128"/>
              <a:cs typeface="Times New Roman" panose="02020603050405020304" pitchFamily="18" charset="0"/>
            </a:endParaRPr>
          </a:p>
          <a:p>
            <a:pPr>
              <a:lnSpc>
                <a:spcPct val="110000"/>
              </a:lnSpc>
              <a:spcBef>
                <a:spcPts val="600"/>
              </a:spcBef>
              <a:spcAft>
                <a:spcPts val="600"/>
              </a:spcAft>
            </a:pPr>
            <a:r>
              <a:rPr lang="en-GB" sz="1800" b="1"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Activity:</a:t>
            </a:r>
            <a:r>
              <a:rPr lang="en-GB" sz="18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 in pairs, students discuss one of the terms provided. </a:t>
            </a:r>
            <a:endParaRPr lang="en-GB" sz="1800" dirty="0">
              <a:effectLst/>
              <a:latin typeface="Arial" panose="020B0604020202020204" pitchFamily="34" charset="0"/>
              <a:ea typeface="MS Mincho" panose="02020609040205080304" pitchFamily="49" charset="-128"/>
              <a:cs typeface="Times New Roman" panose="02020603050405020304" pitchFamily="18" charset="0"/>
            </a:endParaRPr>
          </a:p>
          <a:p>
            <a:pPr marL="342900" lvl="0" indent="-342900">
              <a:lnSpc>
                <a:spcPct val="110000"/>
              </a:lnSpc>
              <a:spcAft>
                <a:spcPts val="800"/>
              </a:spcAft>
              <a:buSzPts val="1000"/>
              <a:buFont typeface="Symbol" panose="05050102010706020507" pitchFamily="18" charset="2"/>
              <a:buChar char=""/>
            </a:pPr>
            <a:r>
              <a:rPr lang="en-GB" sz="1800" dirty="0">
                <a:effectLst/>
                <a:latin typeface="Arial" panose="020B0604020202020204" pitchFamily="34" charset="0"/>
                <a:ea typeface="MS Mincho" panose="02020609040205080304" pitchFamily="49" charset="-128"/>
                <a:cs typeface="Times New Roman" panose="02020603050405020304" pitchFamily="18" charset="0"/>
              </a:rPr>
              <a:t>What do you think it is trying to make you think or feel? </a:t>
            </a:r>
          </a:p>
          <a:p>
            <a:pPr marL="342900" lvl="0" indent="-342900">
              <a:lnSpc>
                <a:spcPct val="110000"/>
              </a:lnSpc>
              <a:spcAft>
                <a:spcPts val="800"/>
              </a:spcAft>
              <a:buSzPts val="1000"/>
              <a:buFont typeface="Symbol" panose="05050102010706020507" pitchFamily="18" charset="2"/>
              <a:buChar char=""/>
            </a:pPr>
            <a:r>
              <a:rPr lang="en-GB" sz="1800" dirty="0">
                <a:effectLst/>
                <a:latin typeface="Arial" panose="020B0604020202020204" pitchFamily="34" charset="0"/>
                <a:ea typeface="MS Mincho" panose="02020609040205080304" pitchFamily="49" charset="-128"/>
                <a:cs typeface="Times New Roman" panose="02020603050405020304" pitchFamily="18" charset="0"/>
              </a:rPr>
              <a:t>Do you feel it is useful? </a:t>
            </a:r>
          </a:p>
          <a:p>
            <a:pPr marL="342900" lvl="0" indent="-342900">
              <a:lnSpc>
                <a:spcPct val="110000"/>
              </a:lnSpc>
              <a:spcAft>
                <a:spcPts val="800"/>
              </a:spcAft>
              <a:buSzPts val="1000"/>
              <a:buFont typeface="Symbol" panose="05050102010706020507" pitchFamily="18" charset="2"/>
              <a:buChar char=""/>
            </a:pPr>
            <a:r>
              <a:rPr lang="en-GB" sz="1800" dirty="0">
                <a:effectLst/>
                <a:latin typeface="Arial" panose="020B0604020202020204" pitchFamily="34" charset="0"/>
                <a:ea typeface="MS Mincho" panose="02020609040205080304" pitchFamily="49" charset="-128"/>
                <a:cs typeface="Times New Roman" panose="02020603050405020304" pitchFamily="18" charset="0"/>
              </a:rPr>
              <a:t>Do you think it is true? </a:t>
            </a:r>
          </a:p>
          <a:p>
            <a:pPr marL="342900" lvl="0" indent="-342900">
              <a:lnSpc>
                <a:spcPct val="110000"/>
              </a:lnSpc>
              <a:spcAft>
                <a:spcPts val="800"/>
              </a:spcAft>
              <a:buSzPts val="1000"/>
              <a:buFont typeface="Symbol" panose="05050102010706020507" pitchFamily="18" charset="2"/>
              <a:buChar char=""/>
            </a:pPr>
            <a:r>
              <a:rPr lang="en-GB" sz="1800" dirty="0">
                <a:effectLst/>
                <a:latin typeface="Arial" panose="020B0604020202020204" pitchFamily="34" charset="0"/>
                <a:ea typeface="MS Mincho" panose="02020609040205080304" pitchFamily="49" charset="-128"/>
                <a:cs typeface="Times New Roman" panose="02020603050405020304" pitchFamily="18" charset="0"/>
              </a:rPr>
              <a:t>What more would you need to know to judge this?</a:t>
            </a:r>
          </a:p>
          <a:p>
            <a:pPr>
              <a:lnSpc>
                <a:spcPct val="110000"/>
              </a:lnSpc>
              <a:spcBef>
                <a:spcPts val="600"/>
              </a:spcBef>
              <a:spcAft>
                <a:spcPts val="600"/>
              </a:spcAft>
            </a:pPr>
            <a:r>
              <a:rPr lang="en-GB" sz="18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Share responses.</a:t>
            </a:r>
            <a:endParaRPr lang="en-GB" sz="1800" dirty="0">
              <a:effectLst/>
              <a:latin typeface="Arial" panose="020B0604020202020204" pitchFamily="34" charset="0"/>
              <a:ea typeface="MS Mincho" panose="02020609040205080304" pitchFamily="49" charset="-128"/>
              <a:cs typeface="Times New Roman" panose="02020603050405020304" pitchFamily="18" charset="0"/>
            </a:endParaRPr>
          </a:p>
          <a:p>
            <a:pPr>
              <a:lnSpc>
                <a:spcPct val="107000"/>
              </a:lnSpc>
              <a:spcAft>
                <a:spcPts val="300"/>
              </a:spcAft>
            </a:pPr>
            <a:endParaRPr lang="en-GB" sz="11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D2A0B5FF-9405-489B-91B1-C7DDBEC74451}" type="slidenum">
              <a:rPr lang="en-GB" smtClean="0"/>
              <a:t>3</a:t>
            </a:fld>
            <a:endParaRPr lang="en-GB"/>
          </a:p>
        </p:txBody>
      </p:sp>
    </p:spTree>
    <p:extLst>
      <p:ext uri="{BB962C8B-B14F-4D97-AF65-F5344CB8AC3E}">
        <p14:creationId xmlns:p14="http://schemas.microsoft.com/office/powerpoint/2010/main" val="2151454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300"/>
              </a:spcAft>
            </a:pPr>
            <a:r>
              <a:rPr lang="en-GB" sz="1100" dirty="0">
                <a:solidFill>
                  <a:srgbClr val="000000"/>
                </a:solidFill>
                <a:effectLst/>
                <a:latin typeface="Calibri" panose="020F0502020204030204" pitchFamily="34" charset="0"/>
                <a:ea typeface="Arial" panose="020B0604020202020204" pitchFamily="34" charset="0"/>
                <a:cs typeface="Calibri" panose="020F0502020204030204" pitchFamily="34" charset="0"/>
              </a:rPr>
              <a:t>Greenwashing is the term for use of misleading claims that lead to consumers believing your products are good for the environment when they are not. This could be by </a:t>
            </a:r>
          </a:p>
          <a:p>
            <a:pPr marL="285750" indent="-285750">
              <a:lnSpc>
                <a:spcPct val="107000"/>
              </a:lnSpc>
              <a:spcAft>
                <a:spcPts val="300"/>
              </a:spcAft>
              <a:buFont typeface="Arial" panose="020B0604020202020204" pitchFamily="34" charset="0"/>
              <a:buChar char="•"/>
            </a:pPr>
            <a:r>
              <a:rPr lang="en-GB" sz="1100" dirty="0">
                <a:solidFill>
                  <a:srgbClr val="000000"/>
                </a:solidFill>
                <a:effectLst/>
                <a:latin typeface="Calibri" panose="020F0502020204030204" pitchFamily="34" charset="0"/>
                <a:ea typeface="Arial" panose="020B0604020202020204" pitchFamily="34" charset="0"/>
                <a:cs typeface="Calibri" panose="020F0502020204030204" pitchFamily="34" charset="0"/>
              </a:rPr>
              <a:t>using vague terms that don’t really have a fixed meaning (e.g. ‘green’), </a:t>
            </a:r>
          </a:p>
          <a:p>
            <a:pPr marL="285750" indent="-285750">
              <a:lnSpc>
                <a:spcPct val="107000"/>
              </a:lnSpc>
              <a:spcAft>
                <a:spcPts val="300"/>
              </a:spcAft>
              <a:buFont typeface="Arial" panose="020B0604020202020204" pitchFamily="34" charset="0"/>
              <a:buChar char="•"/>
            </a:pPr>
            <a:r>
              <a:rPr lang="en-GB" sz="1100" dirty="0">
                <a:solidFill>
                  <a:srgbClr val="000000"/>
                </a:solidFill>
                <a:effectLst/>
                <a:latin typeface="Calibri" panose="020F0502020204030204" pitchFamily="34" charset="0"/>
                <a:ea typeface="Arial" panose="020B0604020202020204" pitchFamily="34" charset="0"/>
                <a:cs typeface="Calibri" panose="020F0502020204030204" pitchFamily="34" charset="0"/>
              </a:rPr>
              <a:t>making environmental credentials sound better than they are (e.g. calling your product organic when only 35% of ingredients are)</a:t>
            </a:r>
          </a:p>
          <a:p>
            <a:pPr marL="285750" indent="-285750">
              <a:lnSpc>
                <a:spcPct val="107000"/>
              </a:lnSpc>
              <a:spcAft>
                <a:spcPts val="300"/>
              </a:spcAft>
              <a:buFont typeface="Arial" panose="020B0604020202020204" pitchFamily="34" charset="0"/>
              <a:buChar char="•"/>
            </a:pPr>
            <a:r>
              <a:rPr lang="en-GB" sz="1100" dirty="0">
                <a:solidFill>
                  <a:srgbClr val="000000"/>
                </a:solidFill>
                <a:effectLst/>
                <a:latin typeface="Calibri" panose="020F0502020204030204" pitchFamily="34" charset="0"/>
                <a:ea typeface="Arial" panose="020B0604020202020204" pitchFamily="34" charset="0"/>
                <a:cs typeface="Calibri" panose="020F0502020204030204" pitchFamily="34" charset="0"/>
              </a:rPr>
              <a:t>giving a detail that sounds good but omitting lots of bad details (e.g. saying it is sustainably produced but not mentioning it is transported from the other side of the world and in non-recyclable plastic packaging).</a:t>
            </a:r>
          </a:p>
          <a:p>
            <a:pPr marL="0" indent="0">
              <a:lnSpc>
                <a:spcPct val="107000"/>
              </a:lnSpc>
              <a:spcAft>
                <a:spcPts val="300"/>
              </a:spcAft>
              <a:buFont typeface="Arial" panose="020B0604020202020204" pitchFamily="34" charset="0"/>
              <a:buNone/>
            </a:pPr>
            <a:br>
              <a:rPr lang="en-GB" sz="1100" dirty="0">
                <a:solidFill>
                  <a:srgbClr val="000000"/>
                </a:solidFill>
                <a:effectLst/>
                <a:latin typeface="Calibri" panose="020F0502020204030204" pitchFamily="34" charset="0"/>
                <a:ea typeface="Arial" panose="020B0604020202020204" pitchFamily="34" charset="0"/>
                <a:cs typeface="Calibri" panose="020F0502020204030204" pitchFamily="34" charset="0"/>
              </a:rPr>
            </a:br>
            <a:r>
              <a:rPr lang="en-GB" sz="1100" dirty="0">
                <a:solidFill>
                  <a:srgbClr val="000000"/>
                </a:solidFill>
                <a:effectLst/>
                <a:latin typeface="Calibri" panose="020F0502020204030204" pitchFamily="34" charset="0"/>
                <a:ea typeface="Arial" panose="020B0604020202020204" pitchFamily="34" charset="0"/>
                <a:cs typeface="Calibri" panose="020F0502020204030204" pitchFamily="34" charset="0"/>
              </a:rPr>
              <a:t>Imagery is also often a factor – wildlife and green tones used to give the impression that it is good for the planet without any evidence.</a:t>
            </a:r>
            <a:endParaRPr lang="en-GB" sz="1100" dirty="0">
              <a:effectLst/>
              <a:latin typeface="Calibri" panose="020F0502020204030204" pitchFamily="34" charset="0"/>
              <a:ea typeface="Calibri" panose="020F0502020204030204" pitchFamily="34" charset="0"/>
              <a:cs typeface="Arial" panose="020B0604020202020204" pitchFamily="34" charset="0"/>
            </a:endParaRPr>
          </a:p>
          <a:p>
            <a:endParaRPr lang="en-GB" sz="11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b="1"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Activity:</a:t>
            </a:r>
            <a:r>
              <a:rPr lang="en-GB" sz="11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  Circular Coats.  Show the slide and ask students to identify possible greenwashing statements.  Click to reveal the answers.  Explanation of the answers:</a:t>
            </a:r>
            <a:endParaRPr lang="en-GB" sz="1100" dirty="0">
              <a:effectLst/>
              <a:latin typeface="Arial" panose="020B0604020202020204" pitchFamily="34" charset="0"/>
              <a:ea typeface="MS Mincho" panose="02020609040205080304" pitchFamily="49" charset="-128"/>
              <a:cs typeface="Times New Roman" panose="02020603050405020304" pitchFamily="18" charset="0"/>
            </a:endParaRPr>
          </a:p>
          <a:p>
            <a:endParaRPr lang="en-GB" sz="1100" dirty="0"/>
          </a:p>
          <a:p>
            <a:pPr marL="228600" indent="-228600">
              <a:buAutoNum type="arabicPeriod"/>
            </a:pPr>
            <a:r>
              <a:rPr lang="en-GB" sz="1100" dirty="0"/>
              <a:t>Circular Coats</a:t>
            </a:r>
            <a:r>
              <a:rPr lang="en-GB" sz="1100" baseline="0" dirty="0"/>
              <a:t> – the name is used to imply that the coats are part of the circular economy, yet little information is provided about this</a:t>
            </a:r>
          </a:p>
          <a:p>
            <a:pPr marL="228600" indent="-228600">
              <a:buAutoNum type="arabicPeriod"/>
            </a:pPr>
            <a:r>
              <a:rPr lang="en-GB" sz="1100" baseline="0" dirty="0"/>
              <a:t>100% recycled plastic – wording is disingenuous and used twice. This statement is trying to imply that 100% of the coat is made from recycled materials, but actually that’s not what is written. It simply states that all of the plastic used in the production of the coats has been recycled – but is the coat made completely from plastic?</a:t>
            </a:r>
          </a:p>
          <a:p>
            <a:pPr marL="228600" indent="-228600">
              <a:buAutoNum type="arabicPeriod"/>
            </a:pPr>
            <a:r>
              <a:rPr lang="en-GB" sz="1100" baseline="0" dirty="0"/>
              <a:t>Only available in 2 colours, and one happens to be green….is this an attempt to imply the product is green?</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GB" sz="1100" baseline="0" dirty="0"/>
              <a:t>Be sustainable is the claim made but does buying a coat equate to the definition of sustainability </a:t>
            </a:r>
            <a:r>
              <a:rPr lang="en-GB" sz="1100" i="1" dirty="0">
                <a:solidFill>
                  <a:schemeClr val="accent1">
                    <a:lumMod val="50000"/>
                  </a:schemeClr>
                </a:solidFill>
                <a:latin typeface="Arial" panose="020B0604020202020204" pitchFamily="34" charset="0"/>
                <a:cs typeface="Arial" panose="020B0604020202020204" pitchFamily="34" charset="0"/>
              </a:rPr>
              <a:t>“M</a:t>
            </a:r>
            <a:r>
              <a:rPr lang="en-GB" sz="1100" b="0" i="1" dirty="0">
                <a:solidFill>
                  <a:schemeClr val="accent1">
                    <a:lumMod val="50000"/>
                  </a:schemeClr>
                </a:solidFill>
                <a:effectLst/>
                <a:latin typeface="Arial" panose="020B0604020202020204" pitchFamily="34" charset="0"/>
                <a:cs typeface="Arial" panose="020B0604020202020204" pitchFamily="34" charset="0"/>
              </a:rPr>
              <a:t>eeting our own needs without compromising the ability of future generations to meet their own needs.”</a:t>
            </a:r>
            <a:r>
              <a:rPr lang="en-GB" sz="1100" b="0" i="0" dirty="0">
                <a:solidFill>
                  <a:schemeClr val="accent1">
                    <a:lumMod val="50000"/>
                  </a:schemeClr>
                </a:solidFill>
                <a:effectLst/>
                <a:latin typeface="Arial" panose="020B0604020202020204" pitchFamily="34" charset="0"/>
                <a:cs typeface="Arial" panose="020B0604020202020204" pitchFamily="34" charset="0"/>
              </a:rPr>
              <a:t>?</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GB" sz="1100" b="0" i="0" dirty="0">
                <a:solidFill>
                  <a:schemeClr val="accent1">
                    <a:lumMod val="50000"/>
                  </a:schemeClr>
                </a:solidFill>
                <a:effectLst/>
                <a:latin typeface="Arial" panose="020B0604020202020204" pitchFamily="34" charset="0"/>
                <a:cs typeface="Arial" panose="020B0604020202020204" pitchFamily="34" charset="0"/>
              </a:rPr>
              <a:t>The final</a:t>
            </a:r>
            <a:r>
              <a:rPr lang="en-GB" sz="1100" b="0" i="0" baseline="0" dirty="0">
                <a:solidFill>
                  <a:schemeClr val="accent1">
                    <a:lumMod val="50000"/>
                  </a:schemeClr>
                </a:solidFill>
                <a:effectLst/>
                <a:latin typeface="Arial" panose="020B0604020202020204" pitchFamily="34" charset="0"/>
                <a:cs typeface="Arial" panose="020B0604020202020204" pitchFamily="34" charset="0"/>
              </a:rPr>
              <a:t> statement finds two ways to say the same thing – environmentally friendly and save the planet.</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endParaRPr lang="en-GB" sz="1100" b="0" i="0" baseline="0" dirty="0">
              <a:solidFill>
                <a:schemeClr val="accent1">
                  <a:lumMod val="50000"/>
                </a:schemeClr>
              </a:solidFill>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b="0" i="0" baseline="0" dirty="0">
                <a:solidFill>
                  <a:schemeClr val="accent1">
                    <a:lumMod val="50000"/>
                  </a:schemeClr>
                </a:solidFill>
                <a:effectLst/>
                <a:latin typeface="Arial" panose="020B0604020202020204" pitchFamily="34" charset="0"/>
                <a:cs typeface="Arial" panose="020B0604020202020204" pitchFamily="34" charset="0"/>
              </a:rPr>
              <a:t>Overall the advert is designed to push the recycled materials aspect of the coat, and yet very few design features about the coat itself are provided!</a:t>
            </a:r>
            <a:endParaRPr lang="en-GB" sz="1100" i="0" dirty="0">
              <a:solidFill>
                <a:schemeClr val="accent1">
                  <a:lumMod val="50000"/>
                </a:schemeClr>
              </a:solidFill>
              <a:latin typeface="Arial" panose="020B0604020202020204" pitchFamily="34" charset="0"/>
              <a:cs typeface="Arial" panose="020B0604020202020204" pitchFamily="34" charset="0"/>
            </a:endParaRPr>
          </a:p>
          <a:p>
            <a:pPr marL="228600" indent="-228600">
              <a:buAutoNum type="arabicPeriod"/>
            </a:pPr>
            <a:endParaRPr lang="en-GB" sz="1100" baseline="0" dirty="0"/>
          </a:p>
          <a:p>
            <a:r>
              <a:rPr lang="en-GB" sz="1100" dirty="0"/>
              <a:t>Other examples of greenwashing in the clothing industry can</a:t>
            </a:r>
            <a:r>
              <a:rPr lang="en-GB" sz="1100" baseline="0" dirty="0"/>
              <a:t> be found in the following report:</a:t>
            </a:r>
            <a:endParaRPr lang="en-GB" sz="1100" dirty="0"/>
          </a:p>
          <a:p>
            <a:r>
              <a:rPr lang="en-GB" sz="1100" dirty="0"/>
              <a:t>https://changingmarkets.org/wp-content/uploads/2023/07/Take-back-trickery.pdf</a:t>
            </a:r>
          </a:p>
        </p:txBody>
      </p:sp>
      <p:sp>
        <p:nvSpPr>
          <p:cNvPr id="4" name="Slide Number Placeholder 3"/>
          <p:cNvSpPr>
            <a:spLocks noGrp="1"/>
          </p:cNvSpPr>
          <p:nvPr>
            <p:ph type="sldNum" sz="quarter" idx="5"/>
          </p:nvPr>
        </p:nvSpPr>
        <p:spPr/>
        <p:txBody>
          <a:bodyPr/>
          <a:lstStyle/>
          <a:p>
            <a:fld id="{FB5F2DF0-4456-4E96-8EC2-671FBCCA1BD5}" type="slidenum">
              <a:rPr lang="en-US" smtClean="0"/>
              <a:t>4</a:t>
            </a:fld>
            <a:endParaRPr lang="en-US"/>
          </a:p>
        </p:txBody>
      </p:sp>
    </p:spTree>
    <p:extLst>
      <p:ext uri="{BB962C8B-B14F-4D97-AF65-F5344CB8AC3E}">
        <p14:creationId xmlns:p14="http://schemas.microsoft.com/office/powerpoint/2010/main" val="12665158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0000"/>
              </a:lnSpc>
              <a:spcBef>
                <a:spcPts val="600"/>
              </a:spcBef>
              <a:spcAft>
                <a:spcPts val="600"/>
              </a:spcAft>
            </a:pPr>
            <a:r>
              <a:rPr lang="en-GB" sz="18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Click to play the video from the Competition and Markets Authority that explains the Green Claims Code (1 minute 42 seconds) (Link: https://www.youtube.com/watch?v=R9FwP_o9EuQ)</a:t>
            </a:r>
          </a:p>
          <a:p>
            <a:pPr>
              <a:lnSpc>
                <a:spcPct val="110000"/>
              </a:lnSpc>
              <a:spcBef>
                <a:spcPts val="600"/>
              </a:spcBef>
              <a:spcAft>
                <a:spcPts val="600"/>
              </a:spcAft>
            </a:pPr>
            <a:endParaRPr lang="en-GB" sz="1800" dirty="0">
              <a:effectLst/>
              <a:latin typeface="Arial" panose="020B0604020202020204" pitchFamily="34" charset="0"/>
              <a:ea typeface="MS Mincho" panose="02020609040205080304" pitchFamily="49" charset="-128"/>
              <a:cs typeface="Times New Roman" panose="02020603050405020304" pitchFamily="18" charset="0"/>
            </a:endParaRPr>
          </a:p>
          <a:p>
            <a:pPr>
              <a:lnSpc>
                <a:spcPct val="110000"/>
              </a:lnSpc>
              <a:spcBef>
                <a:spcPts val="600"/>
              </a:spcBef>
              <a:spcAft>
                <a:spcPts val="600"/>
              </a:spcAft>
            </a:pPr>
            <a:r>
              <a:rPr lang="en-GB" sz="1800" b="1"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Activity:</a:t>
            </a:r>
            <a:r>
              <a:rPr lang="en-GB" sz="18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 discuss why it is important that business avoid greenwashing.</a:t>
            </a:r>
            <a:endParaRPr lang="en-GB" sz="1800" dirty="0">
              <a:effectLst/>
              <a:latin typeface="Arial" panose="020B0604020202020204" pitchFamily="34" charset="0"/>
              <a:ea typeface="MS Mincho" panose="02020609040205080304" pitchFamily="49" charset="-128"/>
              <a:cs typeface="Times New Roman" panose="02020603050405020304" pitchFamily="18" charset="0"/>
            </a:endParaRPr>
          </a:p>
        </p:txBody>
      </p:sp>
      <p:sp>
        <p:nvSpPr>
          <p:cNvPr id="4" name="Slide Number Placeholder 3"/>
          <p:cNvSpPr>
            <a:spLocks noGrp="1"/>
          </p:cNvSpPr>
          <p:nvPr>
            <p:ph type="sldNum" idx="10"/>
          </p:nvPr>
        </p:nvSpPr>
        <p:spPr/>
        <p:txBody>
          <a:bodyPr/>
          <a:lstStyle/>
          <a:p>
            <a:pPr algn="r"/>
            <a:fld id="{00000000-1234-1234-1234-123412341234}" type="slidenum">
              <a:rPr lang="en-GB" sz="1300">
                <a:solidFill>
                  <a:schemeClr val="dk1"/>
                </a:solidFill>
                <a:latin typeface="Calibri"/>
                <a:ea typeface="Calibri"/>
                <a:cs typeface="Calibri"/>
                <a:sym typeface="Calibri"/>
              </a:rPr>
              <a:pPr algn="r"/>
              <a:t>5</a:t>
            </a:fld>
            <a:endParaRPr lang="en-GB" sz="13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664947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0000"/>
              </a:lnSpc>
              <a:spcBef>
                <a:spcPts val="600"/>
              </a:spcBef>
              <a:spcAft>
                <a:spcPts val="600"/>
              </a:spcAft>
            </a:pPr>
            <a:r>
              <a:rPr lang="en-GB" sz="18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Show the slide and use it as a basis to discuss examples of the ways in which industries are giving consumers confidence around areas, such as greenwashing, by using accreditation schemes.</a:t>
            </a:r>
            <a:endParaRPr lang="en-GB" sz="1800" dirty="0">
              <a:effectLst/>
              <a:latin typeface="Arial" panose="020B0604020202020204" pitchFamily="34" charset="0"/>
              <a:ea typeface="MS Mincho" panose="02020609040205080304" pitchFamily="49" charset="-128"/>
              <a:cs typeface="Times New Roman" panose="02020603050405020304" pitchFamily="18" charset="0"/>
            </a:endParaRPr>
          </a:p>
          <a:p>
            <a:pPr>
              <a:lnSpc>
                <a:spcPct val="110000"/>
              </a:lnSpc>
              <a:spcBef>
                <a:spcPts val="600"/>
              </a:spcBef>
              <a:spcAft>
                <a:spcPts val="600"/>
              </a:spcAft>
            </a:pPr>
            <a:endParaRPr lang="en-GB" sz="1800" dirty="0">
              <a:solidFill>
                <a:srgbClr val="000000"/>
              </a:solidFill>
              <a:effectLst/>
              <a:latin typeface="Arial" panose="020B0604020202020204" pitchFamily="34" charset="0"/>
              <a:ea typeface="MS Mincho" panose="02020609040205080304" pitchFamily="49" charset="-128"/>
              <a:cs typeface="Arial" panose="020B0604020202020204" pitchFamily="34" charset="0"/>
            </a:endParaRPr>
          </a:p>
          <a:p>
            <a:pPr>
              <a:lnSpc>
                <a:spcPct val="110000"/>
              </a:lnSpc>
              <a:spcBef>
                <a:spcPts val="600"/>
              </a:spcBef>
              <a:spcAft>
                <a:spcPts val="600"/>
              </a:spcAft>
            </a:pPr>
            <a:r>
              <a:rPr lang="en-GB" sz="18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Ask students which of the accreditation badges shown they recognise.</a:t>
            </a:r>
            <a:endParaRPr lang="en-GB" sz="1800" dirty="0">
              <a:effectLst/>
              <a:latin typeface="Arial" panose="020B0604020202020204" pitchFamily="34" charset="0"/>
              <a:ea typeface="MS Mincho" panose="02020609040205080304" pitchFamily="49" charset="-128"/>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FB5F2DF0-4456-4E96-8EC2-671FBCCA1BD5}" type="slidenum">
              <a:rPr lang="en-US" smtClean="0"/>
              <a:t>6</a:t>
            </a:fld>
            <a:endParaRPr lang="en-US"/>
          </a:p>
        </p:txBody>
      </p:sp>
    </p:spTree>
    <p:extLst>
      <p:ext uri="{BB962C8B-B14F-4D97-AF65-F5344CB8AC3E}">
        <p14:creationId xmlns:p14="http://schemas.microsoft.com/office/powerpoint/2010/main" val="33364622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34DD1FD-A7EC-4F5E-ADA5-78ED8EEC653D}" type="slidenum">
              <a:rPr lang="en-GB" smtClean="0"/>
              <a:t>7</a:t>
            </a:fld>
            <a:endParaRPr lang="en-GB"/>
          </a:p>
        </p:txBody>
      </p:sp>
    </p:spTree>
    <p:extLst>
      <p:ext uri="{BB962C8B-B14F-4D97-AF65-F5344CB8AC3E}">
        <p14:creationId xmlns:p14="http://schemas.microsoft.com/office/powerpoint/2010/main" val="34199526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ags" Target="../tags/tag3.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10833-CAE5-B050-DF15-99B7637C2E8A}"/>
              </a:ext>
            </a:extLst>
          </p:cNvPr>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a:extLst>
              <a:ext uri="{FF2B5EF4-FFF2-40B4-BE49-F238E27FC236}">
                <a16:creationId xmlns:a16="http://schemas.microsoft.com/office/drawing/2014/main" id="{81A3E6D7-74C0-3491-2779-72CC72448B5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9B5DA9A-8A7B-9743-7C9F-F6ABA8B85B8D}"/>
              </a:ext>
            </a:extLst>
          </p:cNvPr>
          <p:cNvSpPr>
            <a:spLocks noGrp="1"/>
          </p:cNvSpPr>
          <p:nvPr>
            <p:ph type="dt" sz="half" idx="10"/>
          </p:nvPr>
        </p:nvSpPr>
        <p:spPr/>
        <p:txBody>
          <a:bodyPr/>
          <a:lstStyle/>
          <a:p>
            <a:fld id="{1678E6CF-A1B9-4555-9D87-77F115EC5175}" type="datetimeFigureOut">
              <a:rPr lang="en-US" smtClean="0"/>
              <a:t>6/4/2025</a:t>
            </a:fld>
            <a:endParaRPr lang="en-US"/>
          </a:p>
        </p:txBody>
      </p:sp>
      <p:sp>
        <p:nvSpPr>
          <p:cNvPr id="5" name="Footer Placeholder 4">
            <a:extLst>
              <a:ext uri="{FF2B5EF4-FFF2-40B4-BE49-F238E27FC236}">
                <a16:creationId xmlns:a16="http://schemas.microsoft.com/office/drawing/2014/main" id="{C131A5C6-E38C-CD25-85E4-03875DD11A7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AE7EE8F-3FC0-0FA7-644E-E51F0747A46F}"/>
              </a:ext>
            </a:extLst>
          </p:cNvPr>
          <p:cNvSpPr>
            <a:spLocks noGrp="1"/>
          </p:cNvSpPr>
          <p:nvPr>
            <p:ph type="sldNum" sz="quarter" idx="12"/>
          </p:nvPr>
        </p:nvSpPr>
        <p:spPr/>
        <p:txBody>
          <a:bodyPr/>
          <a:lstStyle/>
          <a:p>
            <a:fld id="{D007AC06-A595-401A-B3DF-0676E9418BA3}" type="slidenum">
              <a:rPr lang="en-US" smtClean="0"/>
              <a:t>‹#›</a:t>
            </a:fld>
            <a:endParaRPr lang="en-US"/>
          </a:p>
        </p:txBody>
      </p:sp>
    </p:spTree>
    <p:custDataLst>
      <p:tags r:id="rId1"/>
    </p:custDataLst>
    <p:extLst>
      <p:ext uri="{BB962C8B-B14F-4D97-AF65-F5344CB8AC3E}">
        <p14:creationId xmlns:p14="http://schemas.microsoft.com/office/powerpoint/2010/main" val="18485749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038B0D-5C33-1B48-5FBF-E265FAC9F6B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BDD3D28-50EE-06A8-A92D-E9AF7B600A6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5BEA9B4-E048-02B5-79AD-FDC69CD9348D}"/>
              </a:ext>
            </a:extLst>
          </p:cNvPr>
          <p:cNvSpPr>
            <a:spLocks noGrp="1"/>
          </p:cNvSpPr>
          <p:nvPr>
            <p:ph type="dt" sz="half" idx="10"/>
          </p:nvPr>
        </p:nvSpPr>
        <p:spPr/>
        <p:txBody>
          <a:bodyPr/>
          <a:lstStyle/>
          <a:p>
            <a:fld id="{1678E6CF-A1B9-4555-9D87-77F115EC5175}" type="datetimeFigureOut">
              <a:rPr lang="en-US" smtClean="0"/>
              <a:t>6/4/2025</a:t>
            </a:fld>
            <a:endParaRPr lang="en-US"/>
          </a:p>
        </p:txBody>
      </p:sp>
      <p:sp>
        <p:nvSpPr>
          <p:cNvPr id="5" name="Footer Placeholder 4">
            <a:extLst>
              <a:ext uri="{FF2B5EF4-FFF2-40B4-BE49-F238E27FC236}">
                <a16:creationId xmlns:a16="http://schemas.microsoft.com/office/drawing/2014/main" id="{93380F9A-5815-AE84-DA26-4A26E08231F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C5576EC-94B5-B9E9-56D4-AB0A374B0BEB}"/>
              </a:ext>
            </a:extLst>
          </p:cNvPr>
          <p:cNvSpPr>
            <a:spLocks noGrp="1"/>
          </p:cNvSpPr>
          <p:nvPr>
            <p:ph type="sldNum" sz="quarter" idx="12"/>
          </p:nvPr>
        </p:nvSpPr>
        <p:spPr/>
        <p:txBody>
          <a:bodyPr/>
          <a:lstStyle/>
          <a:p>
            <a:fld id="{D007AC06-A595-401A-B3DF-0676E9418BA3}" type="slidenum">
              <a:rPr lang="en-US" smtClean="0"/>
              <a:t>‹#›</a:t>
            </a:fld>
            <a:endParaRPr lang="en-US"/>
          </a:p>
        </p:txBody>
      </p:sp>
    </p:spTree>
    <p:extLst>
      <p:ext uri="{BB962C8B-B14F-4D97-AF65-F5344CB8AC3E}">
        <p14:creationId xmlns:p14="http://schemas.microsoft.com/office/powerpoint/2010/main" val="18688676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526D8E4-6223-3AB3-BE6A-D331DB9DF01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EEEF739-4D02-2C52-9A5C-E7587A3C796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138F727-8ACC-1930-DC96-4FEAE4CC6662}"/>
              </a:ext>
            </a:extLst>
          </p:cNvPr>
          <p:cNvSpPr>
            <a:spLocks noGrp="1"/>
          </p:cNvSpPr>
          <p:nvPr>
            <p:ph type="dt" sz="half" idx="10"/>
          </p:nvPr>
        </p:nvSpPr>
        <p:spPr/>
        <p:txBody>
          <a:bodyPr/>
          <a:lstStyle/>
          <a:p>
            <a:fld id="{1678E6CF-A1B9-4555-9D87-77F115EC5175}" type="datetimeFigureOut">
              <a:rPr lang="en-US" smtClean="0"/>
              <a:t>6/4/2025</a:t>
            </a:fld>
            <a:endParaRPr lang="en-US"/>
          </a:p>
        </p:txBody>
      </p:sp>
      <p:sp>
        <p:nvSpPr>
          <p:cNvPr id="5" name="Footer Placeholder 4">
            <a:extLst>
              <a:ext uri="{FF2B5EF4-FFF2-40B4-BE49-F238E27FC236}">
                <a16:creationId xmlns:a16="http://schemas.microsoft.com/office/drawing/2014/main" id="{621E215A-5E8E-458A-0854-23E4B270328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3AE3C2A-979D-E763-3AF6-4F59A4C9F3F2}"/>
              </a:ext>
            </a:extLst>
          </p:cNvPr>
          <p:cNvSpPr>
            <a:spLocks noGrp="1"/>
          </p:cNvSpPr>
          <p:nvPr>
            <p:ph type="sldNum" sz="quarter" idx="12"/>
          </p:nvPr>
        </p:nvSpPr>
        <p:spPr/>
        <p:txBody>
          <a:bodyPr/>
          <a:lstStyle/>
          <a:p>
            <a:fld id="{D007AC06-A595-401A-B3DF-0676E9418BA3}" type="slidenum">
              <a:rPr lang="en-US" smtClean="0"/>
              <a:t>‹#›</a:t>
            </a:fld>
            <a:endParaRPr lang="en-US"/>
          </a:p>
        </p:txBody>
      </p:sp>
    </p:spTree>
    <p:extLst>
      <p:ext uri="{BB962C8B-B14F-4D97-AF65-F5344CB8AC3E}">
        <p14:creationId xmlns:p14="http://schemas.microsoft.com/office/powerpoint/2010/main" val="33954641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E0BF05-BA0C-448D-A11B-F2BFC92FFF26}"/>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FC80FA28-FC93-4AED-AD32-D54F9992985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BE9BD4A-F5FE-4835-ACA5-DD0EA11A74F5}"/>
              </a:ext>
            </a:extLst>
          </p:cNvPr>
          <p:cNvSpPr>
            <a:spLocks noGrp="1"/>
          </p:cNvSpPr>
          <p:nvPr>
            <p:ph type="dt" sz="half" idx="10"/>
          </p:nvPr>
        </p:nvSpPr>
        <p:spPr/>
        <p:txBody>
          <a:bodyPr/>
          <a:lstStyle/>
          <a:p>
            <a:fld id="{1C1C1A38-E83C-4874-A41D-44AE7B1126D8}" type="datetimeFigureOut">
              <a:rPr lang="en-GB" smtClean="0"/>
              <a:t>04/06/2025</a:t>
            </a:fld>
            <a:endParaRPr lang="en-GB"/>
          </a:p>
        </p:txBody>
      </p:sp>
      <p:sp>
        <p:nvSpPr>
          <p:cNvPr id="5" name="Footer Placeholder 4">
            <a:extLst>
              <a:ext uri="{FF2B5EF4-FFF2-40B4-BE49-F238E27FC236}">
                <a16:creationId xmlns:a16="http://schemas.microsoft.com/office/drawing/2014/main" id="{7D1FA3E4-5941-4EB2-A4B9-F9ACB8AF82A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1D20D7D-F031-4EAD-A2C3-3608B4AB55C8}"/>
              </a:ext>
            </a:extLst>
          </p:cNvPr>
          <p:cNvSpPr>
            <a:spLocks noGrp="1"/>
          </p:cNvSpPr>
          <p:nvPr>
            <p:ph type="sldNum" sz="quarter" idx="12"/>
          </p:nvPr>
        </p:nvSpPr>
        <p:spPr/>
        <p:txBody>
          <a:bodyPr/>
          <a:lstStyle/>
          <a:p>
            <a:fld id="{2D10B44C-9F6F-4893-A656-9D0506F8F54B}" type="slidenum">
              <a:rPr lang="en-GB" smtClean="0"/>
              <a:t>‹#›</a:t>
            </a:fld>
            <a:endParaRPr lang="en-GB"/>
          </a:p>
        </p:txBody>
      </p:sp>
    </p:spTree>
    <p:custDataLst>
      <p:tags r:id="rId1"/>
    </p:custDataLst>
    <p:extLst>
      <p:ext uri="{BB962C8B-B14F-4D97-AF65-F5344CB8AC3E}">
        <p14:creationId xmlns:p14="http://schemas.microsoft.com/office/powerpoint/2010/main" val="37792672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35CFE200-F4D9-87DF-4763-B3C58EC3B2C0}"/>
              </a:ext>
            </a:extLst>
          </p:cNvPr>
          <p:cNvSpPr/>
          <p:nvPr userDrawn="1"/>
        </p:nvSpPr>
        <p:spPr>
          <a:xfrm>
            <a:off x="0" y="397790"/>
            <a:ext cx="12192000" cy="6460210"/>
          </a:xfrm>
          <a:prstGeom prst="rect">
            <a:avLst/>
          </a:prstGeom>
          <a:solidFill>
            <a:srgbClr val="20234E"/>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D44E3417-F27A-6D5A-6C27-3C11A0F08702}"/>
              </a:ext>
              <a:ext uri="{C183D7F6-B498-43B3-948B-1728B52AA6E4}">
                <adec:decorative xmlns:adec="http://schemas.microsoft.com/office/drawing/2017/decorative" val="1"/>
              </a:ext>
            </a:extLst>
          </p:cNvPr>
          <p:cNvSpPr/>
          <p:nvPr userDrawn="1"/>
        </p:nvSpPr>
        <p:spPr>
          <a:xfrm>
            <a:off x="0" y="-1"/>
            <a:ext cx="12192000" cy="986725"/>
          </a:xfrm>
          <a:prstGeom prst="rect">
            <a:avLst/>
          </a:pr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pic>
        <p:nvPicPr>
          <p:cNvPr id="21" name="Picture 2" descr="OCR logo">
            <a:extLst>
              <a:ext uri="{FF2B5EF4-FFF2-40B4-BE49-F238E27FC236}">
                <a16:creationId xmlns:a16="http://schemas.microsoft.com/office/drawing/2014/main" id="{981DADB7-5A2D-C2FB-7617-8B2CAD57893B}"/>
              </a:ext>
            </a:extLst>
          </p:cNvPr>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p:blipFill>
        <p:spPr bwMode="auto">
          <a:xfrm>
            <a:off x="10312556" y="215222"/>
            <a:ext cx="1409526" cy="556277"/>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1">
            <a:extLst>
              <a:ext uri="{FF2B5EF4-FFF2-40B4-BE49-F238E27FC236}">
                <a16:creationId xmlns:a16="http://schemas.microsoft.com/office/drawing/2014/main" id="{468BAFC4-0517-0ED5-C172-E694002985BF}"/>
              </a:ext>
              <a:ext uri="{C183D7F6-B498-43B3-948B-1728B52AA6E4}">
                <adec:decorative xmlns:adec="http://schemas.microsoft.com/office/drawing/2017/decorative" val="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0" y="986724"/>
            <a:ext cx="3964095" cy="4624777"/>
          </a:xfrm>
          <a:prstGeom prst="rect">
            <a:avLst/>
          </a:prstGeom>
        </p:spPr>
      </p:pic>
      <p:sp>
        <p:nvSpPr>
          <p:cNvPr id="28" name="Subtitle 2">
            <a:extLst>
              <a:ext uri="{FF2B5EF4-FFF2-40B4-BE49-F238E27FC236}">
                <a16:creationId xmlns:a16="http://schemas.microsoft.com/office/drawing/2014/main" id="{EC57F01D-CE0E-4E20-5284-7902A25672C3}"/>
              </a:ext>
            </a:extLst>
          </p:cNvPr>
          <p:cNvSpPr>
            <a:spLocks noGrp="1"/>
          </p:cNvSpPr>
          <p:nvPr>
            <p:ph type="subTitle" idx="1"/>
          </p:nvPr>
        </p:nvSpPr>
        <p:spPr>
          <a:xfrm>
            <a:off x="1968285" y="4181811"/>
            <a:ext cx="9144000" cy="1655762"/>
          </a:xfrm>
        </p:spPr>
        <p:txBody>
          <a:bodyPr/>
          <a:lstStyle>
            <a:lvl1pPr marL="0" indent="0" algn="ctr">
              <a:buNone/>
              <a:defRPr sz="2400">
                <a:solidFill>
                  <a:schemeClr val="bg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9" name="Date Placeholder 3">
            <a:extLst>
              <a:ext uri="{FF2B5EF4-FFF2-40B4-BE49-F238E27FC236}">
                <a16:creationId xmlns:a16="http://schemas.microsoft.com/office/drawing/2014/main" id="{7237791E-F3FA-FB9E-BC51-CC9492FB4104}"/>
              </a:ext>
            </a:extLst>
          </p:cNvPr>
          <p:cNvSpPr>
            <a:spLocks noGrp="1"/>
          </p:cNvSpPr>
          <p:nvPr>
            <p:ph type="dt" sz="half" idx="10"/>
          </p:nvPr>
        </p:nvSpPr>
        <p:spPr>
          <a:xfrm>
            <a:off x="249264" y="6356350"/>
            <a:ext cx="2743200" cy="365125"/>
          </a:xfrm>
        </p:spPr>
        <p:txBody>
          <a:bodyPr/>
          <a:lstStyle>
            <a:lvl1pPr>
              <a:defRPr>
                <a:solidFill>
                  <a:schemeClr val="bg1"/>
                </a:solidFill>
                <a:latin typeface="Arial" panose="020B0604020202020204" pitchFamily="34" charset="0"/>
                <a:cs typeface="Arial" panose="020B0604020202020204" pitchFamily="34" charset="0"/>
              </a:defRPr>
            </a:lvl1pPr>
          </a:lstStyle>
          <a:p>
            <a:r>
              <a:rPr lang="en-US" dirty="0"/>
              <a:t>© OCR 2025</a:t>
            </a:r>
          </a:p>
        </p:txBody>
      </p:sp>
    </p:spTree>
    <p:custDataLst>
      <p:tags r:id="rId1"/>
    </p:custDataLst>
    <p:extLst>
      <p:ext uri="{BB962C8B-B14F-4D97-AF65-F5344CB8AC3E}">
        <p14:creationId xmlns:p14="http://schemas.microsoft.com/office/powerpoint/2010/main" val="41736558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47CCE2-2ABE-C363-90BF-D74F8FAE003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E790630-AAAE-03D6-FDBF-D5ABD2B7913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311E95A-B30A-AD20-0501-63224E8009C8}"/>
              </a:ext>
            </a:extLst>
          </p:cNvPr>
          <p:cNvSpPr>
            <a:spLocks noGrp="1"/>
          </p:cNvSpPr>
          <p:nvPr>
            <p:ph type="dt" sz="half" idx="10"/>
          </p:nvPr>
        </p:nvSpPr>
        <p:spPr/>
        <p:txBody>
          <a:bodyPr/>
          <a:lstStyle/>
          <a:p>
            <a:fld id="{1678E6CF-A1B9-4555-9D87-77F115EC5175}" type="datetimeFigureOut">
              <a:rPr lang="en-US" smtClean="0"/>
              <a:t>6/4/2025</a:t>
            </a:fld>
            <a:endParaRPr lang="en-US"/>
          </a:p>
        </p:txBody>
      </p:sp>
      <p:sp>
        <p:nvSpPr>
          <p:cNvPr id="5" name="Footer Placeholder 4">
            <a:extLst>
              <a:ext uri="{FF2B5EF4-FFF2-40B4-BE49-F238E27FC236}">
                <a16:creationId xmlns:a16="http://schemas.microsoft.com/office/drawing/2014/main" id="{ADDBE554-508A-E93B-9818-42408B6420B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4B98304-B6FC-D6CC-5742-59D6054DB45A}"/>
              </a:ext>
            </a:extLst>
          </p:cNvPr>
          <p:cNvSpPr>
            <a:spLocks noGrp="1"/>
          </p:cNvSpPr>
          <p:nvPr>
            <p:ph type="sldNum" sz="quarter" idx="12"/>
          </p:nvPr>
        </p:nvSpPr>
        <p:spPr/>
        <p:txBody>
          <a:bodyPr/>
          <a:lstStyle/>
          <a:p>
            <a:fld id="{D007AC06-A595-401A-B3DF-0676E9418BA3}" type="slidenum">
              <a:rPr lang="en-US" smtClean="0"/>
              <a:t>‹#›</a:t>
            </a:fld>
            <a:endParaRPr lang="en-US"/>
          </a:p>
        </p:txBody>
      </p:sp>
    </p:spTree>
    <p:extLst>
      <p:ext uri="{BB962C8B-B14F-4D97-AF65-F5344CB8AC3E}">
        <p14:creationId xmlns:p14="http://schemas.microsoft.com/office/powerpoint/2010/main" val="3346222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7B09BC-33A1-4F18-094A-128F6C71431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61AA603-7ACD-D899-EA8A-CC040698537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D9AE08C-FCF1-3688-98BD-A07D155FE0C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2448310-A322-B0F7-D186-C7B6B7A6EFFF}"/>
              </a:ext>
            </a:extLst>
          </p:cNvPr>
          <p:cNvSpPr>
            <a:spLocks noGrp="1"/>
          </p:cNvSpPr>
          <p:nvPr>
            <p:ph type="dt" sz="half" idx="10"/>
          </p:nvPr>
        </p:nvSpPr>
        <p:spPr/>
        <p:txBody>
          <a:bodyPr/>
          <a:lstStyle/>
          <a:p>
            <a:fld id="{1678E6CF-A1B9-4555-9D87-77F115EC5175}" type="datetimeFigureOut">
              <a:rPr lang="en-US" smtClean="0"/>
              <a:t>6/4/2025</a:t>
            </a:fld>
            <a:endParaRPr lang="en-US"/>
          </a:p>
        </p:txBody>
      </p:sp>
      <p:sp>
        <p:nvSpPr>
          <p:cNvPr id="6" name="Footer Placeholder 5">
            <a:extLst>
              <a:ext uri="{FF2B5EF4-FFF2-40B4-BE49-F238E27FC236}">
                <a16:creationId xmlns:a16="http://schemas.microsoft.com/office/drawing/2014/main" id="{81CBB714-65A2-538D-7CB9-12954392FB7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2B1BAA3-0DFF-13A4-0EF9-0EF4D285AAC3}"/>
              </a:ext>
            </a:extLst>
          </p:cNvPr>
          <p:cNvSpPr>
            <a:spLocks noGrp="1"/>
          </p:cNvSpPr>
          <p:nvPr>
            <p:ph type="sldNum" sz="quarter" idx="12"/>
          </p:nvPr>
        </p:nvSpPr>
        <p:spPr/>
        <p:txBody>
          <a:bodyPr/>
          <a:lstStyle/>
          <a:p>
            <a:fld id="{D007AC06-A595-401A-B3DF-0676E9418BA3}" type="slidenum">
              <a:rPr lang="en-US" smtClean="0"/>
              <a:t>‹#›</a:t>
            </a:fld>
            <a:endParaRPr lang="en-US"/>
          </a:p>
        </p:txBody>
      </p:sp>
    </p:spTree>
    <p:extLst>
      <p:ext uri="{BB962C8B-B14F-4D97-AF65-F5344CB8AC3E}">
        <p14:creationId xmlns:p14="http://schemas.microsoft.com/office/powerpoint/2010/main" val="18313796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45EB78-47F8-990C-03B6-B0096F49B1F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F6F1409-C55F-E6AF-AB1E-B5E0517917E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F7054B3-7C3B-2E58-EABF-93DD67BABC2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722DE77-C45E-F0B2-5398-4F9F92324DE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86B5D9D-432C-7278-BDE6-7DF5A0625BD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F1EA295-3C0B-4D0D-05E6-A2323492D024}"/>
              </a:ext>
            </a:extLst>
          </p:cNvPr>
          <p:cNvSpPr>
            <a:spLocks noGrp="1"/>
          </p:cNvSpPr>
          <p:nvPr>
            <p:ph type="dt" sz="half" idx="10"/>
          </p:nvPr>
        </p:nvSpPr>
        <p:spPr/>
        <p:txBody>
          <a:bodyPr/>
          <a:lstStyle/>
          <a:p>
            <a:fld id="{1678E6CF-A1B9-4555-9D87-77F115EC5175}" type="datetimeFigureOut">
              <a:rPr lang="en-US" smtClean="0"/>
              <a:t>6/4/2025</a:t>
            </a:fld>
            <a:endParaRPr lang="en-US"/>
          </a:p>
        </p:txBody>
      </p:sp>
      <p:sp>
        <p:nvSpPr>
          <p:cNvPr id="8" name="Footer Placeholder 7">
            <a:extLst>
              <a:ext uri="{FF2B5EF4-FFF2-40B4-BE49-F238E27FC236}">
                <a16:creationId xmlns:a16="http://schemas.microsoft.com/office/drawing/2014/main" id="{AF9E0852-6346-872C-0ADE-72FA0FD25BE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B394584-847D-72BC-0D74-6375105502DB}"/>
              </a:ext>
            </a:extLst>
          </p:cNvPr>
          <p:cNvSpPr>
            <a:spLocks noGrp="1"/>
          </p:cNvSpPr>
          <p:nvPr>
            <p:ph type="sldNum" sz="quarter" idx="12"/>
          </p:nvPr>
        </p:nvSpPr>
        <p:spPr/>
        <p:txBody>
          <a:bodyPr/>
          <a:lstStyle/>
          <a:p>
            <a:fld id="{D007AC06-A595-401A-B3DF-0676E9418BA3}" type="slidenum">
              <a:rPr lang="en-US" smtClean="0"/>
              <a:t>‹#›</a:t>
            </a:fld>
            <a:endParaRPr lang="en-US"/>
          </a:p>
        </p:txBody>
      </p:sp>
    </p:spTree>
    <p:extLst>
      <p:ext uri="{BB962C8B-B14F-4D97-AF65-F5344CB8AC3E}">
        <p14:creationId xmlns:p14="http://schemas.microsoft.com/office/powerpoint/2010/main" val="394052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2BA2F-E738-6DC0-454B-4D794E36626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C0F5AD4-D12C-A371-9516-6E3039A1C23E}"/>
              </a:ext>
            </a:extLst>
          </p:cNvPr>
          <p:cNvSpPr>
            <a:spLocks noGrp="1"/>
          </p:cNvSpPr>
          <p:nvPr>
            <p:ph type="dt" sz="half" idx="10"/>
          </p:nvPr>
        </p:nvSpPr>
        <p:spPr/>
        <p:txBody>
          <a:bodyPr/>
          <a:lstStyle/>
          <a:p>
            <a:fld id="{1678E6CF-A1B9-4555-9D87-77F115EC5175}" type="datetimeFigureOut">
              <a:rPr lang="en-US" smtClean="0"/>
              <a:t>6/4/2025</a:t>
            </a:fld>
            <a:endParaRPr lang="en-US"/>
          </a:p>
        </p:txBody>
      </p:sp>
      <p:sp>
        <p:nvSpPr>
          <p:cNvPr id="4" name="Footer Placeholder 3">
            <a:extLst>
              <a:ext uri="{FF2B5EF4-FFF2-40B4-BE49-F238E27FC236}">
                <a16:creationId xmlns:a16="http://schemas.microsoft.com/office/drawing/2014/main" id="{8E017BBA-D979-297B-DE9E-067721B5140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6232EBC-0743-8C80-D653-F317B7DEA854}"/>
              </a:ext>
            </a:extLst>
          </p:cNvPr>
          <p:cNvSpPr>
            <a:spLocks noGrp="1"/>
          </p:cNvSpPr>
          <p:nvPr>
            <p:ph type="sldNum" sz="quarter" idx="12"/>
          </p:nvPr>
        </p:nvSpPr>
        <p:spPr/>
        <p:txBody>
          <a:bodyPr/>
          <a:lstStyle/>
          <a:p>
            <a:fld id="{D007AC06-A595-401A-B3DF-0676E9418BA3}" type="slidenum">
              <a:rPr lang="en-US" smtClean="0"/>
              <a:t>‹#›</a:t>
            </a:fld>
            <a:endParaRPr lang="en-US"/>
          </a:p>
        </p:txBody>
      </p:sp>
    </p:spTree>
    <p:custDataLst>
      <p:tags r:id="rId1"/>
    </p:custDataLst>
    <p:extLst>
      <p:ext uri="{BB962C8B-B14F-4D97-AF65-F5344CB8AC3E}">
        <p14:creationId xmlns:p14="http://schemas.microsoft.com/office/powerpoint/2010/main" val="2988575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399A7AF-92B8-BE12-26F2-CFFD40CE275E}"/>
              </a:ext>
            </a:extLst>
          </p:cNvPr>
          <p:cNvSpPr>
            <a:spLocks noGrp="1"/>
          </p:cNvSpPr>
          <p:nvPr>
            <p:ph type="dt" sz="half" idx="10"/>
          </p:nvPr>
        </p:nvSpPr>
        <p:spPr/>
        <p:txBody>
          <a:bodyPr/>
          <a:lstStyle/>
          <a:p>
            <a:fld id="{1678E6CF-A1B9-4555-9D87-77F115EC5175}" type="datetimeFigureOut">
              <a:rPr lang="en-US" smtClean="0"/>
              <a:t>6/4/2025</a:t>
            </a:fld>
            <a:endParaRPr lang="en-US"/>
          </a:p>
        </p:txBody>
      </p:sp>
      <p:sp>
        <p:nvSpPr>
          <p:cNvPr id="3" name="Footer Placeholder 2">
            <a:extLst>
              <a:ext uri="{FF2B5EF4-FFF2-40B4-BE49-F238E27FC236}">
                <a16:creationId xmlns:a16="http://schemas.microsoft.com/office/drawing/2014/main" id="{7F87CEAA-EBDA-34DE-D645-16FC217D130B}"/>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BCC74B0-10DB-00D7-92CC-D230D3ACA970}"/>
              </a:ext>
            </a:extLst>
          </p:cNvPr>
          <p:cNvSpPr>
            <a:spLocks noGrp="1"/>
          </p:cNvSpPr>
          <p:nvPr>
            <p:ph type="sldNum" sz="quarter" idx="12"/>
          </p:nvPr>
        </p:nvSpPr>
        <p:spPr/>
        <p:txBody>
          <a:bodyPr/>
          <a:lstStyle/>
          <a:p>
            <a:fld id="{D007AC06-A595-401A-B3DF-0676E9418BA3}" type="slidenum">
              <a:rPr lang="en-US" smtClean="0"/>
              <a:t>‹#›</a:t>
            </a:fld>
            <a:endParaRPr lang="en-US"/>
          </a:p>
        </p:txBody>
      </p:sp>
    </p:spTree>
    <p:extLst>
      <p:ext uri="{BB962C8B-B14F-4D97-AF65-F5344CB8AC3E}">
        <p14:creationId xmlns:p14="http://schemas.microsoft.com/office/powerpoint/2010/main" val="23135864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0CDC8C-888D-16CE-7307-BD34724F75B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DD1376A-9299-322A-1802-8EF6DDFF89A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D3AF5D3-B082-E397-E9C6-60C5254187C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E956626-F7DC-7C28-5A11-9924FB3D7F84}"/>
              </a:ext>
            </a:extLst>
          </p:cNvPr>
          <p:cNvSpPr>
            <a:spLocks noGrp="1"/>
          </p:cNvSpPr>
          <p:nvPr>
            <p:ph type="dt" sz="half" idx="10"/>
          </p:nvPr>
        </p:nvSpPr>
        <p:spPr/>
        <p:txBody>
          <a:bodyPr/>
          <a:lstStyle/>
          <a:p>
            <a:fld id="{1678E6CF-A1B9-4555-9D87-77F115EC5175}" type="datetimeFigureOut">
              <a:rPr lang="en-US" smtClean="0"/>
              <a:t>6/4/2025</a:t>
            </a:fld>
            <a:endParaRPr lang="en-US"/>
          </a:p>
        </p:txBody>
      </p:sp>
      <p:sp>
        <p:nvSpPr>
          <p:cNvPr id="6" name="Footer Placeholder 5">
            <a:extLst>
              <a:ext uri="{FF2B5EF4-FFF2-40B4-BE49-F238E27FC236}">
                <a16:creationId xmlns:a16="http://schemas.microsoft.com/office/drawing/2014/main" id="{7081DCB0-30AA-7CCF-BD12-3B381359FD2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A080711-CA13-F844-8E46-E3531939FC73}"/>
              </a:ext>
            </a:extLst>
          </p:cNvPr>
          <p:cNvSpPr>
            <a:spLocks noGrp="1"/>
          </p:cNvSpPr>
          <p:nvPr>
            <p:ph type="sldNum" sz="quarter" idx="12"/>
          </p:nvPr>
        </p:nvSpPr>
        <p:spPr/>
        <p:txBody>
          <a:bodyPr/>
          <a:lstStyle/>
          <a:p>
            <a:fld id="{D007AC06-A595-401A-B3DF-0676E9418BA3}" type="slidenum">
              <a:rPr lang="en-US" smtClean="0"/>
              <a:t>‹#›</a:t>
            </a:fld>
            <a:endParaRPr lang="en-US"/>
          </a:p>
        </p:txBody>
      </p:sp>
    </p:spTree>
    <p:extLst>
      <p:ext uri="{BB962C8B-B14F-4D97-AF65-F5344CB8AC3E}">
        <p14:creationId xmlns:p14="http://schemas.microsoft.com/office/powerpoint/2010/main" val="31746643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688FA1-8485-32F1-5500-18F6430EEB0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7D5C96E-F681-8E30-C5D5-2B11BB8A9DC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A433D79-3655-D21B-ED6D-5900222D10E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8858B4D-3289-F9EC-664A-271A68E955E0}"/>
              </a:ext>
            </a:extLst>
          </p:cNvPr>
          <p:cNvSpPr>
            <a:spLocks noGrp="1"/>
          </p:cNvSpPr>
          <p:nvPr>
            <p:ph type="dt" sz="half" idx="10"/>
          </p:nvPr>
        </p:nvSpPr>
        <p:spPr/>
        <p:txBody>
          <a:bodyPr/>
          <a:lstStyle/>
          <a:p>
            <a:fld id="{1678E6CF-A1B9-4555-9D87-77F115EC5175}" type="datetimeFigureOut">
              <a:rPr lang="en-US" smtClean="0"/>
              <a:t>6/4/2025</a:t>
            </a:fld>
            <a:endParaRPr lang="en-US"/>
          </a:p>
        </p:txBody>
      </p:sp>
      <p:sp>
        <p:nvSpPr>
          <p:cNvPr id="6" name="Footer Placeholder 5">
            <a:extLst>
              <a:ext uri="{FF2B5EF4-FFF2-40B4-BE49-F238E27FC236}">
                <a16:creationId xmlns:a16="http://schemas.microsoft.com/office/drawing/2014/main" id="{A3961D53-A9DF-E82D-5397-BC4F3AF6CCE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C8971D7-14DE-B80F-3E74-362B0AF57550}"/>
              </a:ext>
            </a:extLst>
          </p:cNvPr>
          <p:cNvSpPr>
            <a:spLocks noGrp="1"/>
          </p:cNvSpPr>
          <p:nvPr>
            <p:ph type="sldNum" sz="quarter" idx="12"/>
          </p:nvPr>
        </p:nvSpPr>
        <p:spPr/>
        <p:txBody>
          <a:bodyPr/>
          <a:lstStyle/>
          <a:p>
            <a:fld id="{D007AC06-A595-401A-B3DF-0676E9418BA3}" type="slidenum">
              <a:rPr lang="en-US" smtClean="0"/>
              <a:t>‹#›</a:t>
            </a:fld>
            <a:endParaRPr lang="en-US"/>
          </a:p>
        </p:txBody>
      </p:sp>
    </p:spTree>
    <p:extLst>
      <p:ext uri="{BB962C8B-B14F-4D97-AF65-F5344CB8AC3E}">
        <p14:creationId xmlns:p14="http://schemas.microsoft.com/office/powerpoint/2010/main" val="14997842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D55B70B-C4D3-BC8A-98F6-F0E8BFB5766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7195A75-106C-4DC3-624A-7AA1673B33C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6EFE87F-67D7-0350-22FE-13704AA58B9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78E6CF-A1B9-4555-9D87-77F115EC5175}" type="datetimeFigureOut">
              <a:rPr lang="en-US" smtClean="0"/>
              <a:t>6/4/2025</a:t>
            </a:fld>
            <a:endParaRPr lang="en-US"/>
          </a:p>
        </p:txBody>
      </p:sp>
      <p:sp>
        <p:nvSpPr>
          <p:cNvPr id="5" name="Footer Placeholder 4">
            <a:extLst>
              <a:ext uri="{FF2B5EF4-FFF2-40B4-BE49-F238E27FC236}">
                <a16:creationId xmlns:a16="http://schemas.microsoft.com/office/drawing/2014/main" id="{278016B6-8C99-E812-9C4E-D3276DDC258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48E2B62-DF41-9755-5987-396CC0C7BA5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007AC06-A595-401A-B3DF-0676E9418BA3}" type="slidenum">
              <a:rPr lang="en-US" smtClean="0"/>
              <a:t>‹#›</a:t>
            </a:fld>
            <a:endParaRPr lang="en-US"/>
          </a:p>
        </p:txBody>
      </p:sp>
    </p:spTree>
    <p:extLst>
      <p:ext uri="{BB962C8B-B14F-4D97-AF65-F5344CB8AC3E}">
        <p14:creationId xmlns:p14="http://schemas.microsoft.com/office/powerpoint/2010/main" val="34576507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6.xml"/><Relationship Id="rId1" Type="http://schemas.openxmlformats.org/officeDocument/2006/relationships/tags" Target="../tags/tag7.xml"/><Relationship Id="rId6" Type="http://schemas.microsoft.com/office/2007/relationships/hdphoto" Target="../media/hdphoto1.wdp"/><Relationship Id="rId5" Type="http://schemas.openxmlformats.org/officeDocument/2006/relationships/image" Target="../media/image4.png"/><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notesSlide" Target="../notesSlides/notesSlide3.xml"/><Relationship Id="rId7" Type="http://schemas.microsoft.com/office/2007/relationships/hdphoto" Target="../media/hdphoto2.wdp"/><Relationship Id="rId2" Type="http://schemas.openxmlformats.org/officeDocument/2006/relationships/slideLayout" Target="../slideLayouts/slideLayout7.xml"/><Relationship Id="rId1" Type="http://schemas.openxmlformats.org/officeDocument/2006/relationships/tags" Target="../tags/tag8.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9.xml"/><Relationship Id="rId5" Type="http://schemas.openxmlformats.org/officeDocument/2006/relationships/image" Target="../media/image10.png"/><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https://www.youtube.com/embed/R9FwP_o9EuQ?feature=oembed" TargetMode="External"/><Relationship Id="rId1" Type="http://schemas.openxmlformats.org/officeDocument/2006/relationships/tags" Target="../tags/tag10.xml"/><Relationship Id="rId5" Type="http://schemas.openxmlformats.org/officeDocument/2006/relationships/image" Target="../media/image11.jpe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image" Target="../media/image15.png"/><Relationship Id="rId2" Type="http://schemas.openxmlformats.org/officeDocument/2006/relationships/slideLayout" Target="../slideLayouts/slideLayout2.xml"/><Relationship Id="rId1" Type="http://schemas.openxmlformats.org/officeDocument/2006/relationships/tags" Target="../tags/tag1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8" Type="http://schemas.openxmlformats.org/officeDocument/2006/relationships/hyperlink" Target="https://www.fairtrade.org.uk/What-is-Fairtrade/Using-the-FAIRTRADE-Mark/" TargetMode="External"/><Relationship Id="rId13" Type="http://schemas.openxmlformats.org/officeDocument/2006/relationships/hyperlink" Target="mailto:resources.feedback@ocr.org.uk" TargetMode="External"/><Relationship Id="rId3" Type="http://schemas.openxmlformats.org/officeDocument/2006/relationships/notesSlide" Target="../notesSlides/notesSlide7.xml"/><Relationship Id="rId7" Type="http://schemas.openxmlformats.org/officeDocument/2006/relationships/hyperlink" Target="https://www.gettyimages.co.uk/" TargetMode="External"/><Relationship Id="rId12" Type="http://schemas.openxmlformats.org/officeDocument/2006/relationships/hyperlink" Target="https://teachcambridge.org/landing" TargetMode="External"/><Relationship Id="rId2" Type="http://schemas.openxmlformats.org/officeDocument/2006/relationships/slideLayout" Target="../slideLayouts/slideLayout12.xml"/><Relationship Id="rId1" Type="http://schemas.openxmlformats.org/officeDocument/2006/relationships/tags" Target="../tags/tag12.xml"/><Relationship Id="rId6" Type="http://schemas.openxmlformats.org/officeDocument/2006/relationships/hyperlink" Target="https://www.ocr.org.uk/about/our-policies/copyright/" TargetMode="External"/><Relationship Id="rId11" Type="http://schemas.openxmlformats.org/officeDocument/2006/relationships/hyperlink" Target="https://bcorporation.com.au/privacy/" TargetMode="External"/><Relationship Id="rId5" Type="http://schemas.openxmlformats.org/officeDocument/2006/relationships/hyperlink" Target="https://www.cambridge.org/accessibility" TargetMode="External"/><Relationship Id="rId15" Type="http://schemas.openxmlformats.org/officeDocument/2006/relationships/image" Target="../media/image17.jpeg"/><Relationship Id="rId10" Type="http://schemas.openxmlformats.org/officeDocument/2006/relationships/hyperlink" Target="https://www.soilassociation.org/certification/marketing-organic/using-the-organic-symbol/" TargetMode="External"/><Relationship Id="rId4" Type="http://schemas.openxmlformats.org/officeDocument/2006/relationships/image" Target="../media/image16.jpeg"/><Relationship Id="rId9" Type="http://schemas.openxmlformats.org/officeDocument/2006/relationships/hyperlink" Target="https://vegan.org/certification/" TargetMode="External"/><Relationship Id="rId14" Type="http://schemas.openxmlformats.org/officeDocument/2006/relationships/hyperlink" Target="https://www.wwf.org.uk/get-involved/schools/sustainable-futures"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02C44D27-6557-E8E4-E3D3-D4EAFFDC5E90}"/>
              </a:ext>
            </a:extLst>
          </p:cNvPr>
          <p:cNvSpPr>
            <a:spLocks noGrp="1"/>
          </p:cNvSpPr>
          <p:nvPr>
            <p:ph type="subTitle" idx="1"/>
          </p:nvPr>
        </p:nvSpPr>
        <p:spPr>
          <a:xfrm>
            <a:off x="2040237" y="4587350"/>
            <a:ext cx="9144000" cy="1655762"/>
          </a:xfrm>
        </p:spPr>
        <p:txBody>
          <a:bodyPr>
            <a:normAutofit/>
          </a:bodyPr>
          <a:lstStyle/>
          <a:p>
            <a:pPr algn="l"/>
            <a:r>
              <a:rPr lang="en-GB" sz="3600" dirty="0"/>
              <a:t>Sustainability taster session four </a:t>
            </a:r>
          </a:p>
        </p:txBody>
      </p:sp>
      <p:sp>
        <p:nvSpPr>
          <p:cNvPr id="4" name="Date Placeholder 3">
            <a:extLst>
              <a:ext uri="{FF2B5EF4-FFF2-40B4-BE49-F238E27FC236}">
                <a16:creationId xmlns:a16="http://schemas.microsoft.com/office/drawing/2014/main" id="{D5CA3E3D-AA8D-21C4-E5E8-88878ADD864E}"/>
              </a:ext>
            </a:extLst>
          </p:cNvPr>
          <p:cNvSpPr>
            <a:spLocks noGrp="1"/>
          </p:cNvSpPr>
          <p:nvPr>
            <p:ph type="dt" sz="half" idx="10"/>
          </p:nvPr>
        </p:nvSpPr>
        <p:spPr>
          <a:xfrm>
            <a:off x="9320938" y="6392513"/>
            <a:ext cx="2743200" cy="365125"/>
          </a:xfrm>
        </p:spPr>
        <p:txBody>
          <a:bodyPr/>
          <a:lstStyle>
            <a:lvl1pPr>
              <a:defRPr>
                <a:solidFill>
                  <a:schemeClr val="bg1"/>
                </a:solidFill>
                <a:latin typeface="Arial" panose="020B0604020202020204" pitchFamily="34" charset="0"/>
                <a:cs typeface="Arial" panose="020B0604020202020204" pitchFamily="34" charset="0"/>
              </a:defRPr>
            </a:lvl1pPr>
          </a:lstStyle>
          <a:p>
            <a:pPr algn="r"/>
            <a:r>
              <a:rPr lang="en-US" dirty="0"/>
              <a:t>© OCR 2025</a:t>
            </a:r>
          </a:p>
        </p:txBody>
      </p:sp>
      <p:sp>
        <p:nvSpPr>
          <p:cNvPr id="5" name="Date Placeholder 3">
            <a:extLst>
              <a:ext uri="{FF2B5EF4-FFF2-40B4-BE49-F238E27FC236}">
                <a16:creationId xmlns:a16="http://schemas.microsoft.com/office/drawing/2014/main" id="{2FDE4138-764B-CFB7-8193-388D5A9E0DF6}"/>
              </a:ext>
            </a:extLst>
          </p:cNvPr>
          <p:cNvSpPr txBox="1">
            <a:spLocks/>
          </p:cNvSpPr>
          <p:nvPr/>
        </p:nvSpPr>
        <p:spPr>
          <a:xfrm>
            <a:off x="340963" y="6392512"/>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bg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Version 1</a:t>
            </a:r>
          </a:p>
        </p:txBody>
      </p:sp>
    </p:spTree>
    <p:custDataLst>
      <p:tags r:id="rId1"/>
    </p:custDataLst>
    <p:extLst>
      <p:ext uri="{BB962C8B-B14F-4D97-AF65-F5344CB8AC3E}">
        <p14:creationId xmlns:p14="http://schemas.microsoft.com/office/powerpoint/2010/main" val="37277977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a:extLst>
              <a:ext uri="{FF2B5EF4-FFF2-40B4-BE49-F238E27FC236}">
                <a16:creationId xmlns:a16="http://schemas.microsoft.com/office/drawing/2014/main" id="{706037EF-B51F-BA93-1C18-0A2966C08C40}"/>
              </a:ext>
            </a:extLst>
          </p:cNvPr>
          <p:cNvSpPr>
            <a:spLocks noGrp="1" noRot="1" noMove="1" noResize="1" noEditPoints="1" noAdjustHandles="1" noChangeArrowheads="1" noChangeShapeType="1"/>
          </p:cNvSpPr>
          <p:nvPr>
            <p:ph type="title"/>
          </p:nvPr>
        </p:nvSpPr>
        <p:spPr>
          <a:xfrm>
            <a:off x="0" y="-1361656"/>
            <a:ext cx="10515600" cy="1325563"/>
          </a:xfrm>
        </p:spPr>
        <p:txBody>
          <a:bodyPr/>
          <a:lstStyle/>
          <a:p>
            <a:r>
              <a:rPr lang="en-GB" dirty="0"/>
              <a:t>Greenwashing</a:t>
            </a:r>
          </a:p>
        </p:txBody>
      </p:sp>
      <p:sp>
        <p:nvSpPr>
          <p:cNvPr id="6" name="Fade Effect Background">
            <a:extLst>
              <a:ext uri="{FF2B5EF4-FFF2-40B4-BE49-F238E27FC236}">
                <a16:creationId xmlns:a16="http://schemas.microsoft.com/office/drawing/2014/main" id="{1C8F229F-479B-79E9-6598-1DDE9F9D2485}"/>
              </a:ext>
            </a:extLst>
          </p:cNvPr>
          <p:cNvSpPr/>
          <p:nvPr/>
        </p:nvSpPr>
        <p:spPr>
          <a:xfrm>
            <a:off x="0" y="0"/>
            <a:ext cx="12192000" cy="6858000"/>
          </a:xfrm>
          <a:prstGeom prst="rect">
            <a:avLst/>
          </a:prstGeom>
          <a:gradFill>
            <a:gsLst>
              <a:gs pos="34000">
                <a:schemeClr val="accent6">
                  <a:lumMod val="75000"/>
                </a:schemeClr>
              </a:gs>
              <a:gs pos="65000">
                <a:schemeClr val="accent6">
                  <a:lumMod val="60000"/>
                  <a:lumOff val="40000"/>
                </a:schemeClr>
              </a:gs>
              <a:gs pos="10000">
                <a:schemeClr val="accent6">
                  <a:lumMod val="50000"/>
                </a:schemeClr>
              </a:gs>
              <a:gs pos="90000">
                <a:schemeClr val="accent6">
                  <a:lumMod val="20000"/>
                  <a:lumOff val="80000"/>
                </a:schemeClr>
              </a:gs>
            </a:gsLst>
            <a:lin ang="5400000" scaled="1"/>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2" name="Title Background Group">
            <a:extLst>
              <a:ext uri="{FF2B5EF4-FFF2-40B4-BE49-F238E27FC236}">
                <a16:creationId xmlns:a16="http://schemas.microsoft.com/office/drawing/2014/main" id="{5E412E14-AEAF-1D50-B781-24A0D83C5E8A}"/>
              </a:ext>
            </a:extLst>
          </p:cNvPr>
          <p:cNvGrpSpPr/>
          <p:nvPr/>
        </p:nvGrpSpPr>
        <p:grpSpPr>
          <a:xfrm>
            <a:off x="0" y="149264"/>
            <a:ext cx="12191999" cy="2573616"/>
            <a:chOff x="500447" y="149264"/>
            <a:chExt cx="11268085" cy="2573616"/>
          </a:xfrm>
        </p:grpSpPr>
        <p:pic>
          <p:nvPicPr>
            <p:cNvPr id="4" name="Title Background Left">
              <a:extLst>
                <a:ext uri="{FF2B5EF4-FFF2-40B4-BE49-F238E27FC236}">
                  <a16:creationId xmlns:a16="http://schemas.microsoft.com/office/drawing/2014/main" id="{540FEA66-DB84-D21F-50A7-0B1768B6ED00}"/>
                </a:ext>
              </a:extLst>
            </p:cNvPr>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l="39602" t="30135" r="1228" b="29924"/>
            <a:stretch/>
          </p:blipFill>
          <p:spPr bwMode="auto">
            <a:xfrm>
              <a:off x="500447" y="169928"/>
              <a:ext cx="5675296" cy="2552952"/>
            </a:xfrm>
            <a:prstGeom prst="rect">
              <a:avLst/>
            </a:prstGeom>
            <a:noFill/>
            <a:extLst>
              <a:ext uri="{909E8E84-426E-40DD-AFC4-6F175D3DCCD1}">
                <a14:hiddenFill xmlns:a14="http://schemas.microsoft.com/office/drawing/2010/main">
                  <a:solidFill>
                    <a:srgbClr val="FFFFFF"/>
                  </a:solidFill>
                </a14:hiddenFill>
              </a:ext>
            </a:extLst>
          </p:spPr>
        </p:pic>
        <p:pic>
          <p:nvPicPr>
            <p:cNvPr id="10" name="Title Background Right">
              <a:extLst>
                <a:ext uri="{FF2B5EF4-FFF2-40B4-BE49-F238E27FC236}">
                  <a16:creationId xmlns:a16="http://schemas.microsoft.com/office/drawing/2014/main" id="{25DCF0E6-83C6-2ABC-43F7-9E03DC226C48}"/>
                </a:ext>
              </a:extLst>
            </p:cNvPr>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l="39602" t="30135" r="1228" b="29924"/>
            <a:stretch/>
          </p:blipFill>
          <p:spPr bwMode="auto">
            <a:xfrm>
              <a:off x="6093236" y="149264"/>
              <a:ext cx="5675296" cy="2552952"/>
            </a:xfrm>
            <a:prstGeom prst="rect">
              <a:avLst/>
            </a:prstGeom>
            <a:noFill/>
            <a:extLst>
              <a:ext uri="{909E8E84-426E-40DD-AFC4-6F175D3DCCD1}">
                <a14:hiddenFill xmlns:a14="http://schemas.microsoft.com/office/drawing/2010/main">
                  <a:solidFill>
                    <a:srgbClr val="FFFFFF"/>
                  </a:solidFill>
                </a14:hiddenFill>
              </a:ext>
            </a:extLst>
          </p:spPr>
        </p:pic>
        <p:sp>
          <p:nvSpPr>
            <p:cNvPr id="14" name="Title Text">
              <a:extLst>
                <a:ext uri="{FF2B5EF4-FFF2-40B4-BE49-F238E27FC236}">
                  <a16:creationId xmlns:a16="http://schemas.microsoft.com/office/drawing/2014/main" id="{584D141A-8EBE-723E-2CAC-4BF3A73D8135}"/>
                </a:ext>
              </a:extLst>
            </p:cNvPr>
            <p:cNvSpPr/>
            <p:nvPr/>
          </p:nvSpPr>
          <p:spPr>
            <a:xfrm>
              <a:off x="2189716" y="488783"/>
              <a:ext cx="7280680" cy="1107996"/>
            </a:xfrm>
            <a:prstGeom prst="rect">
              <a:avLst/>
            </a:prstGeom>
            <a:noFill/>
          </p:spPr>
          <p:txBody>
            <a:bodyPr wrap="square" lIns="91440" tIns="45720" rIns="91440" bIns="45720">
              <a:spAutoFit/>
            </a:bodyPr>
            <a:lstStyle/>
            <a:p>
              <a:pPr algn="ctr"/>
              <a:r>
                <a:rPr lang="en-US" sz="6600" b="1" cap="none" spc="0" dirty="0">
                  <a:ln w="10160">
                    <a:solidFill>
                      <a:schemeClr val="bg1"/>
                    </a:solidFill>
                    <a:prstDash val="solid"/>
                  </a:ln>
                  <a:solidFill>
                    <a:schemeClr val="bg1"/>
                  </a:solidFill>
                  <a:effectLst>
                    <a:innerShdw blurRad="63500" dist="50800" dir="16200000">
                      <a:prstClr val="black">
                        <a:alpha val="50000"/>
                      </a:prstClr>
                    </a:innerShdw>
                  </a:effectLst>
                  <a:latin typeface="Arial" panose="020B0604020202020204" pitchFamily="34" charset="0"/>
                  <a:cs typeface="Arial" panose="020B0604020202020204" pitchFamily="34" charset="0"/>
                </a:rPr>
                <a:t>GREENWASHING</a:t>
              </a:r>
            </a:p>
          </p:txBody>
        </p:sp>
      </p:grpSp>
      <p:pic>
        <p:nvPicPr>
          <p:cNvPr id="12" name="Title Roller" descr="Greenwashing, corporate untrustworthiness in relation to environmental activities. False representation of the environmental impact of a business. Making a company or brand appear more sustainable because of false or misleading statements. Sustainability.">
            <a:extLst>
              <a:ext uri="{FF2B5EF4-FFF2-40B4-BE49-F238E27FC236}">
                <a16:creationId xmlns:a16="http://schemas.microsoft.com/office/drawing/2014/main" id="{16BDE59C-2DC6-055F-DF30-E6D58D2335EF}"/>
              </a:ext>
            </a:extLst>
          </p:cNvPr>
          <p:cNvPicPr>
            <a:picLocks noChangeAspect="1" noChangeArrowheads="1"/>
          </p:cNvPicPr>
          <p:nvPr/>
        </p:nvPicPr>
        <p:blipFill rotWithShape="1">
          <a:blip r:embed="rId5">
            <a:extLst>
              <a:ext uri="{BEBA8EAE-BF5A-486C-A8C5-ECC9F3942E4B}">
                <a14:imgProps xmlns:a14="http://schemas.microsoft.com/office/drawing/2010/main">
                  <a14:imgLayer r:embed="rId6">
                    <a14:imgEffect>
                      <a14:backgroundRemoval t="29326" b="77126" l="2344" r="99219">
                        <a14:foregroundMark x1="35742" y1="29326" x2="35742" y2="29326"/>
                        <a14:foregroundMark x1="96582" y1="46481" x2="96582" y2="46481"/>
                        <a14:foregroundMark x1="99414" y1="52053" x2="99414" y2="52053"/>
                        <a14:foregroundMark x1="11035" y1="52639" x2="11035" y2="52639"/>
                        <a14:foregroundMark x1="6250" y1="53519" x2="6250" y2="53519"/>
                        <a14:foregroundMark x1="2441" y1="52933" x2="2441" y2="52933"/>
                        <a14:foregroundMark x1="22168" y1="54985" x2="22168" y2="54985"/>
                        <a14:foregroundMark x1="20410" y1="53812" x2="20410" y2="53812"/>
                        <a14:foregroundMark x1="18945" y1="54252" x2="18945" y2="54252"/>
                        <a14:foregroundMark x1="23535" y1="58065" x2="23535" y2="58065"/>
                        <a14:foregroundMark x1="23926" y1="60411" x2="23926" y2="60411"/>
                        <a14:foregroundMark x1="29883" y1="76393" x2="29883" y2="76393"/>
                        <a14:foregroundMark x1="32715" y1="77126" x2="32715" y2="77126"/>
                        <a14:foregroundMark x1="35645" y1="74633" x2="35645" y2="74633"/>
                        <a14:foregroundMark x1="20410" y1="53226" x2="20410" y2="53226"/>
                        <a14:foregroundMark x1="19141" y1="53519" x2="19141" y2="53519"/>
                        <a14:foregroundMark x1="35938" y1="76246" x2="35938" y2="76246"/>
                        <a14:foregroundMark x1="34766" y1="74047" x2="34766" y2="74047"/>
                        <a14:foregroundMark x1="34668" y1="73314" x2="34668" y2="73314"/>
                        <a14:foregroundMark x1="34570" y1="72581" x2="34570" y2="72581"/>
                      </a14:backgroundRemoval>
                    </a14:imgEffect>
                  </a14:imgLayer>
                </a14:imgProps>
              </a:ext>
              <a:ext uri="{28A0092B-C50C-407E-A947-70E740481C1C}">
                <a14:useLocalDpi xmlns:a14="http://schemas.microsoft.com/office/drawing/2010/main"/>
              </a:ext>
            </a:extLst>
          </a:blip>
          <a:srcRect l="1152" t="25835" r="60646" b="20133"/>
          <a:stretch/>
        </p:blipFill>
        <p:spPr bwMode="auto">
          <a:xfrm>
            <a:off x="8340036" y="0"/>
            <a:ext cx="3851964" cy="3230880"/>
          </a:xfrm>
          <a:prstGeom prst="rect">
            <a:avLst/>
          </a:prstGeom>
          <a:noFill/>
          <a:extLst>
            <a:ext uri="{909E8E84-426E-40DD-AFC4-6F175D3DCCD1}">
              <a14:hiddenFill xmlns:a14="http://schemas.microsoft.com/office/drawing/2010/main">
                <a:solidFill>
                  <a:srgbClr val="FFFFFF"/>
                </a:solidFill>
              </a14:hiddenFill>
            </a:ext>
          </a:extLst>
        </p:spPr>
      </p:pic>
      <p:grpSp>
        <p:nvGrpSpPr>
          <p:cNvPr id="19" name="Definition Group">
            <a:extLst>
              <a:ext uri="{FF2B5EF4-FFF2-40B4-BE49-F238E27FC236}">
                <a16:creationId xmlns:a16="http://schemas.microsoft.com/office/drawing/2014/main" id="{36BB0165-D93D-6BD8-237A-8A7A76158E25}"/>
              </a:ext>
            </a:extLst>
          </p:cNvPr>
          <p:cNvGrpSpPr/>
          <p:nvPr/>
        </p:nvGrpSpPr>
        <p:grpSpPr>
          <a:xfrm>
            <a:off x="-16160" y="3882499"/>
            <a:ext cx="12208160" cy="1815882"/>
            <a:chOff x="-16160" y="3882499"/>
            <a:chExt cx="12208160" cy="1815882"/>
          </a:xfrm>
        </p:grpSpPr>
        <p:sp>
          <p:nvSpPr>
            <p:cNvPr id="17" name="Definition Background">
              <a:extLst>
                <a:ext uri="{FF2B5EF4-FFF2-40B4-BE49-F238E27FC236}">
                  <a16:creationId xmlns:a16="http://schemas.microsoft.com/office/drawing/2014/main" id="{04078EDD-E236-4EBB-49C0-E195186A4195}"/>
                </a:ext>
              </a:extLst>
            </p:cNvPr>
            <p:cNvSpPr/>
            <p:nvPr/>
          </p:nvSpPr>
          <p:spPr>
            <a:xfrm>
              <a:off x="-16160" y="3891280"/>
              <a:ext cx="12208160" cy="1798320"/>
            </a:xfrm>
            <a:prstGeom prst="rect">
              <a:avLst/>
            </a:prstGeom>
            <a:solidFill>
              <a:srgbClr val="00B050">
                <a:alpha val="69804"/>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Definition Text">
              <a:extLst>
                <a:ext uri="{FF2B5EF4-FFF2-40B4-BE49-F238E27FC236}">
                  <a16:creationId xmlns:a16="http://schemas.microsoft.com/office/drawing/2014/main" id="{0065E65B-DFD0-5693-6BF6-F41B39DD6E62}"/>
                </a:ext>
              </a:extLst>
            </p:cNvPr>
            <p:cNvSpPr txBox="1"/>
            <p:nvPr/>
          </p:nvSpPr>
          <p:spPr>
            <a:xfrm>
              <a:off x="2643680" y="3882499"/>
              <a:ext cx="6888480" cy="1815882"/>
            </a:xfrm>
            <a:prstGeom prst="rect">
              <a:avLst/>
            </a:prstGeom>
            <a:noFill/>
          </p:spPr>
          <p:txBody>
            <a:bodyPr wrap="square" rtlCol="0">
              <a:spAutoFit/>
            </a:bodyPr>
            <a:lstStyle/>
            <a:p>
              <a:pPr algn="ctr"/>
              <a:r>
                <a:rPr lang="en-GB" sz="2800" dirty="0">
                  <a:solidFill>
                    <a:schemeClr val="bg1"/>
                  </a:solidFill>
                  <a:latin typeface="Arial Black" panose="020B0A04020102020204" pitchFamily="34" charset="0"/>
                </a:rPr>
                <a:t>The behaviour or activities of a business that make people believe that it is doing more to protect the planet than it really is.</a:t>
              </a:r>
            </a:p>
          </p:txBody>
        </p:sp>
      </p:grpSp>
      <p:pic>
        <p:nvPicPr>
          <p:cNvPr id="7" name="Definition Roller" descr="Greenwashing, corporate untrustworthiness in relation to environmental activities. False representation of the environmental impact of a business. Making a company or brand appear more sustainable because of false or misleading statements. Sustainability.">
            <a:extLst>
              <a:ext uri="{FF2B5EF4-FFF2-40B4-BE49-F238E27FC236}">
                <a16:creationId xmlns:a16="http://schemas.microsoft.com/office/drawing/2014/main" id="{059CA62E-53ED-FB7C-AAF9-AC3755CADE41}"/>
              </a:ext>
            </a:extLst>
          </p:cNvPr>
          <p:cNvPicPr>
            <a:picLocks noChangeAspect="1" noChangeArrowheads="1"/>
          </p:cNvPicPr>
          <p:nvPr/>
        </p:nvPicPr>
        <p:blipFill rotWithShape="1">
          <a:blip r:embed="rId5">
            <a:extLst>
              <a:ext uri="{BEBA8EAE-BF5A-486C-A8C5-ECC9F3942E4B}">
                <a14:imgProps xmlns:a14="http://schemas.microsoft.com/office/drawing/2010/main">
                  <a14:imgLayer r:embed="rId6">
                    <a14:imgEffect>
                      <a14:backgroundRemoval t="29326" b="77126" l="2344" r="99219">
                        <a14:foregroundMark x1="35742" y1="29326" x2="35742" y2="29326"/>
                        <a14:foregroundMark x1="96582" y1="46481" x2="96582" y2="46481"/>
                        <a14:foregroundMark x1="99414" y1="52053" x2="99414" y2="52053"/>
                        <a14:foregroundMark x1="11035" y1="52639" x2="11035" y2="52639"/>
                        <a14:foregroundMark x1="6250" y1="53519" x2="6250" y2="53519"/>
                        <a14:foregroundMark x1="2441" y1="52933" x2="2441" y2="52933"/>
                        <a14:foregroundMark x1="22168" y1="54985" x2="22168" y2="54985"/>
                        <a14:foregroundMark x1="20410" y1="53812" x2="20410" y2="53812"/>
                        <a14:foregroundMark x1="18945" y1="54252" x2="18945" y2="54252"/>
                        <a14:foregroundMark x1="23535" y1="58065" x2="23535" y2="58065"/>
                        <a14:foregroundMark x1="23926" y1="60411" x2="23926" y2="60411"/>
                        <a14:foregroundMark x1="29883" y1="76393" x2="29883" y2="76393"/>
                        <a14:foregroundMark x1="32715" y1="77126" x2="32715" y2="77126"/>
                        <a14:foregroundMark x1="35645" y1="74633" x2="35645" y2="74633"/>
                        <a14:foregroundMark x1="20410" y1="53226" x2="20410" y2="53226"/>
                        <a14:foregroundMark x1="19141" y1="53519" x2="19141" y2="53519"/>
                        <a14:foregroundMark x1="35938" y1="76246" x2="35938" y2="76246"/>
                        <a14:foregroundMark x1="34766" y1="74047" x2="34766" y2="74047"/>
                        <a14:foregroundMark x1="34668" y1="73314" x2="34668" y2="73314"/>
                        <a14:foregroundMark x1="34570" y1="72581" x2="34570" y2="72581"/>
                      </a14:backgroundRemoval>
                    </a14:imgEffect>
                  </a14:imgLayer>
                </a14:imgProps>
              </a:ext>
              <a:ext uri="{28A0092B-C50C-407E-A947-70E740481C1C}">
                <a14:useLocalDpi xmlns:a14="http://schemas.microsoft.com/office/drawing/2010/main"/>
              </a:ext>
            </a:extLst>
          </a:blip>
          <a:srcRect l="1153" t="25835" r="60791" b="20133"/>
          <a:stretch/>
        </p:blipFill>
        <p:spPr bwMode="auto">
          <a:xfrm flipH="1">
            <a:off x="-16160" y="3819094"/>
            <a:ext cx="2305654" cy="2180261"/>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2794039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path" presetSubtype="0" accel="50000" decel="50000" fill="hold" nodeType="clickEffect">
                                  <p:stCondLst>
                                    <p:cond delay="0"/>
                                  </p:stCondLst>
                                  <p:childTnLst>
                                    <p:animMotion origin="layout" path="M 2.70833E-6 3.33333E-6 L -1.00795 3.33333E-6 " pathEditMode="relative" rAng="0" ptsTypes="AA">
                                      <p:cBhvr>
                                        <p:cTn id="6" dur="2000" fill="hold"/>
                                        <p:tgtEl>
                                          <p:spTgt spid="12"/>
                                        </p:tgtEl>
                                        <p:attrNameLst>
                                          <p:attrName>ppt_x</p:attrName>
                                          <p:attrName>ppt_y</p:attrName>
                                        </p:attrNameLst>
                                      </p:cBhvr>
                                      <p:rCtr x="-50404" y="0"/>
                                    </p:animMotion>
                                  </p:childTnLst>
                                </p:cTn>
                              </p:par>
                              <p:par>
                                <p:cTn id="7" presetID="22" presetClass="entr" presetSubtype="2" fill="hold" nodeType="withEffect">
                                  <p:stCondLst>
                                    <p:cond delay="300"/>
                                  </p:stCondLst>
                                  <p:childTnLst>
                                    <p:set>
                                      <p:cBhvr>
                                        <p:cTn id="8" dur="1" fill="hold">
                                          <p:stCondLst>
                                            <p:cond delay="0"/>
                                          </p:stCondLst>
                                        </p:cTn>
                                        <p:tgtEl>
                                          <p:spTgt spid="2"/>
                                        </p:tgtEl>
                                        <p:attrNameLst>
                                          <p:attrName>style.visibility</p:attrName>
                                        </p:attrNameLst>
                                      </p:cBhvr>
                                      <p:to>
                                        <p:strVal val="visible"/>
                                      </p:to>
                                    </p:set>
                                    <p:animEffect transition="in" filter="wipe(right)">
                                      <p:cBhvr>
                                        <p:cTn id="9" dur="1500"/>
                                        <p:tgtEl>
                                          <p:spTgt spid="2"/>
                                        </p:tgtEl>
                                      </p:cBhvr>
                                    </p:animEffect>
                                  </p:childTnLst>
                                </p:cTn>
                              </p:par>
                            </p:childTnLst>
                          </p:cTn>
                        </p:par>
                        <p:par>
                          <p:cTn id="10" fill="hold">
                            <p:stCondLst>
                              <p:cond delay="2000"/>
                            </p:stCondLst>
                            <p:childTnLst>
                              <p:par>
                                <p:cTn id="11" presetID="63" presetClass="path" presetSubtype="0" accel="50000" decel="50000" fill="hold" nodeType="afterEffect">
                                  <p:stCondLst>
                                    <p:cond delay="0"/>
                                  </p:stCondLst>
                                  <p:childTnLst>
                                    <p:animMotion origin="layout" path="M 8.33333E-7 -7.40741E-7 L 1.00846 -7.40741E-7 " pathEditMode="relative" rAng="0" ptsTypes="AA">
                                      <p:cBhvr>
                                        <p:cTn id="12" dur="2000" fill="hold"/>
                                        <p:tgtEl>
                                          <p:spTgt spid="7"/>
                                        </p:tgtEl>
                                        <p:attrNameLst>
                                          <p:attrName>ppt_x</p:attrName>
                                          <p:attrName>ppt_y</p:attrName>
                                        </p:attrNameLst>
                                      </p:cBhvr>
                                      <p:rCtr x="50417" y="0"/>
                                    </p:animMotion>
                                  </p:childTnLst>
                                </p:cTn>
                              </p:par>
                              <p:par>
                                <p:cTn id="13" presetID="22" presetClass="entr" presetSubtype="8" fill="hold" nodeType="withEffect">
                                  <p:stCondLst>
                                    <p:cond delay="300"/>
                                  </p:stCondLst>
                                  <p:childTnLst>
                                    <p:set>
                                      <p:cBhvr>
                                        <p:cTn id="14" dur="1" fill="hold">
                                          <p:stCondLst>
                                            <p:cond delay="0"/>
                                          </p:stCondLst>
                                        </p:cTn>
                                        <p:tgtEl>
                                          <p:spTgt spid="19"/>
                                        </p:tgtEl>
                                        <p:attrNameLst>
                                          <p:attrName>style.visibility</p:attrName>
                                        </p:attrNameLst>
                                      </p:cBhvr>
                                      <p:to>
                                        <p:strVal val="visible"/>
                                      </p:to>
                                    </p:set>
                                    <p:animEffect transition="in" filter="wipe(left)">
                                      <p:cBhvr>
                                        <p:cTn id="15" dur="14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Background Image">
            <a:extLst>
              <a:ext uri="{FF2B5EF4-FFF2-40B4-BE49-F238E27FC236}">
                <a16:creationId xmlns:a16="http://schemas.microsoft.com/office/drawing/2014/main" id="{1E61A2D6-77DD-957C-9B4F-94937B204553}"/>
              </a:ext>
            </a:extLst>
          </p:cNvPr>
          <p:cNvPicPr>
            <a:picLocks noChangeAspect="1"/>
          </p:cNvPicPr>
          <p:nvPr/>
        </p:nvPicPr>
        <p:blipFill>
          <a:blip r:embed="rId4" cstate="print">
            <a:alphaModFix amt="20000"/>
            <a:extLst>
              <a:ext uri="{28A0092B-C50C-407E-A947-70E740481C1C}">
                <a14:useLocalDpi xmlns:a14="http://schemas.microsoft.com/office/drawing/2010/main"/>
              </a:ext>
            </a:extLst>
          </a:blip>
          <a:srcRect/>
          <a:stretch/>
        </p:blipFill>
        <p:spPr bwMode="auto">
          <a:xfrm>
            <a:off x="551431" y="-393346"/>
            <a:ext cx="11881573" cy="7931582"/>
          </a:xfrm>
          <a:prstGeom prst="rect">
            <a:avLst/>
          </a:prstGeom>
          <a:noFill/>
          <a:extLst>
            <a:ext uri="{909E8E84-426E-40DD-AFC4-6F175D3DCCD1}">
              <a14:hiddenFill xmlns:a14="http://schemas.microsoft.com/office/drawing/2010/main">
                <a:solidFill>
                  <a:srgbClr val="FFFFFF"/>
                </a:solidFill>
              </a14:hiddenFill>
            </a:ext>
          </a:extLst>
        </p:spPr>
      </p:pic>
      <p:sp>
        <p:nvSpPr>
          <p:cNvPr id="19" name="Title Background">
            <a:extLst>
              <a:ext uri="{FF2B5EF4-FFF2-40B4-BE49-F238E27FC236}">
                <a16:creationId xmlns:a16="http://schemas.microsoft.com/office/drawing/2014/main" id="{673D6BFC-2B7A-2E0E-C4F5-6957ED7A6669}"/>
              </a:ext>
            </a:extLst>
          </p:cNvPr>
          <p:cNvSpPr/>
          <p:nvPr/>
        </p:nvSpPr>
        <p:spPr>
          <a:xfrm>
            <a:off x="0" y="365125"/>
            <a:ext cx="12192000" cy="1250623"/>
          </a:xfrm>
          <a:prstGeom prst="rect">
            <a:avLst/>
          </a:prstGeom>
          <a:solidFill>
            <a:srgbClr val="FFFFFF">
              <a:alpha val="69804"/>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itle">
            <a:extLst>
              <a:ext uri="{FF2B5EF4-FFF2-40B4-BE49-F238E27FC236}">
                <a16:creationId xmlns:a16="http://schemas.microsoft.com/office/drawing/2014/main" id="{AB8B9C35-0B6A-7A32-729E-8530528A8D50}"/>
              </a:ext>
            </a:extLst>
          </p:cNvPr>
          <p:cNvSpPr>
            <a:spLocks noGrp="1"/>
          </p:cNvSpPr>
          <p:nvPr>
            <p:ph type="title" idx="4294967295"/>
          </p:nvPr>
        </p:nvSpPr>
        <p:spPr>
          <a:xfrm>
            <a:off x="2397125" y="365125"/>
            <a:ext cx="9794875" cy="1325563"/>
          </a:xfrm>
        </p:spPr>
        <p:txBody>
          <a:bodyPr/>
          <a:lstStyle/>
          <a:p>
            <a:pPr algn="r"/>
            <a:r>
              <a:rPr lang="en-GB" dirty="0">
                <a:latin typeface="Arial" panose="020B0604020202020204" pitchFamily="34" charset="0"/>
                <a:cs typeface="Arial" panose="020B0604020202020204" pitchFamily="34" charset="0"/>
              </a:rPr>
              <a:t>Examples of product claims</a:t>
            </a:r>
            <a:r>
              <a:rPr lang="en-GB" baseline="0" dirty="0">
                <a:latin typeface="Arial" panose="020B0604020202020204" pitchFamily="34" charset="0"/>
                <a:cs typeface="Arial" panose="020B0604020202020204" pitchFamily="34" charset="0"/>
              </a:rPr>
              <a:t> </a:t>
            </a:r>
            <a:endParaRPr lang="en-GB" dirty="0">
              <a:latin typeface="Arial" panose="020B0604020202020204" pitchFamily="34" charset="0"/>
              <a:cs typeface="Arial" panose="020B0604020202020204" pitchFamily="34" charset="0"/>
            </a:endParaRPr>
          </a:p>
        </p:txBody>
      </p:sp>
      <p:grpSp>
        <p:nvGrpSpPr>
          <p:cNvPr id="20" name="Grey T-Shirt Group">
            <a:extLst>
              <a:ext uri="{FF2B5EF4-FFF2-40B4-BE49-F238E27FC236}">
                <a16:creationId xmlns:a16="http://schemas.microsoft.com/office/drawing/2014/main" id="{57BF2077-9904-FD4B-291E-762070A7763A}"/>
              </a:ext>
            </a:extLst>
          </p:cNvPr>
          <p:cNvGrpSpPr/>
          <p:nvPr/>
        </p:nvGrpSpPr>
        <p:grpSpPr>
          <a:xfrm>
            <a:off x="-879589" y="-541128"/>
            <a:ext cx="5380035" cy="3060358"/>
            <a:chOff x="-879589" y="-541128"/>
            <a:chExt cx="5380035" cy="3060358"/>
          </a:xfrm>
        </p:grpSpPr>
        <p:pic>
          <p:nvPicPr>
            <p:cNvPr id="14" name="T-Shirt">
              <a:extLst>
                <a:ext uri="{FF2B5EF4-FFF2-40B4-BE49-F238E27FC236}">
                  <a16:creationId xmlns:a16="http://schemas.microsoft.com/office/drawing/2014/main" id="{3FDF852C-9DFE-A61B-7BD9-A21B75D5D446}"/>
                </a:ext>
              </a:extLst>
            </p:cNvPr>
            <p:cNvPicPr>
              <a:picLocks noChangeAspect="1"/>
            </p:cNvPicPr>
            <p:nvPr/>
          </p:nvPicPr>
          <p:blipFill>
            <a:blip r:embed="rId5" cstate="print">
              <a:extLst>
                <a:ext uri="{28A0092B-C50C-407E-A947-70E740481C1C}">
                  <a14:useLocalDpi xmlns:a14="http://schemas.microsoft.com/office/drawing/2010/main"/>
                </a:ext>
              </a:extLst>
            </a:blip>
            <a:srcRect t="-1139" b="59263"/>
            <a:stretch/>
          </p:blipFill>
          <p:spPr>
            <a:xfrm>
              <a:off x="-879589" y="-541128"/>
              <a:ext cx="5380035" cy="3060358"/>
            </a:xfrm>
            <a:prstGeom prst="rect">
              <a:avLst/>
            </a:prstGeom>
          </p:spPr>
        </p:pic>
        <p:sp>
          <p:nvSpPr>
            <p:cNvPr id="7" name="Text">
              <a:extLst>
                <a:ext uri="{FF2B5EF4-FFF2-40B4-BE49-F238E27FC236}">
                  <a16:creationId xmlns:a16="http://schemas.microsoft.com/office/drawing/2014/main" id="{F418940E-A901-4D36-97DB-3F65E614C514}"/>
                </a:ext>
              </a:extLst>
            </p:cNvPr>
            <p:cNvSpPr txBox="1"/>
            <p:nvPr/>
          </p:nvSpPr>
          <p:spPr>
            <a:xfrm rot="1260000">
              <a:off x="1839779" y="902002"/>
              <a:ext cx="1299192" cy="923330"/>
            </a:xfrm>
            <a:prstGeom prst="rect">
              <a:avLst/>
            </a:prstGeom>
            <a:noFill/>
          </p:spPr>
          <p:txBody>
            <a:bodyPr wrap="square" rtlCol="0">
              <a:spAutoFit/>
            </a:bodyPr>
            <a:lstStyle/>
            <a:p>
              <a:pPr algn="ctr"/>
              <a:r>
                <a:rPr lang="en-GB" b="1" dirty="0">
                  <a:latin typeface="Ink Free" panose="03080402000500000000" pitchFamily="66" charset="0"/>
                  <a:cs typeface="Dreaming Outloud Script Pro" panose="020F0502020204030204" pitchFamily="66" charset="0"/>
                </a:rPr>
                <a:t>Responsibly sourced and eco-friendly</a:t>
              </a:r>
            </a:p>
          </p:txBody>
        </p:sp>
      </p:grpSp>
      <p:grpSp>
        <p:nvGrpSpPr>
          <p:cNvPr id="22" name="Blue T-Shirt Group">
            <a:extLst>
              <a:ext uri="{FF2B5EF4-FFF2-40B4-BE49-F238E27FC236}">
                <a16:creationId xmlns:a16="http://schemas.microsoft.com/office/drawing/2014/main" id="{BD7D0DD1-1732-DCE2-BFCE-E9AC83756FEE}"/>
              </a:ext>
            </a:extLst>
          </p:cNvPr>
          <p:cNvGrpSpPr/>
          <p:nvPr/>
        </p:nvGrpSpPr>
        <p:grpSpPr>
          <a:xfrm>
            <a:off x="-879588" y="1666012"/>
            <a:ext cx="5380035" cy="3060358"/>
            <a:chOff x="-879588" y="1666012"/>
            <a:chExt cx="5380035" cy="3060358"/>
          </a:xfrm>
        </p:grpSpPr>
        <p:pic>
          <p:nvPicPr>
            <p:cNvPr id="13" name="T-Shirt">
              <a:extLst>
                <a:ext uri="{FF2B5EF4-FFF2-40B4-BE49-F238E27FC236}">
                  <a16:creationId xmlns:a16="http://schemas.microsoft.com/office/drawing/2014/main" id="{428F6D46-D523-DCAE-13CB-A317037DD310}"/>
                </a:ext>
              </a:extLst>
            </p:cNvPr>
            <p:cNvPicPr>
              <a:picLocks noChangeAspect="1"/>
            </p:cNvPicPr>
            <p:nvPr/>
          </p:nvPicPr>
          <p:blipFill>
            <a:blip r:embed="rId6" cstate="print">
              <a:extLst>
                <a:ext uri="{BEBA8EAE-BF5A-486C-A8C5-ECC9F3942E4B}">
                  <a14:imgProps xmlns:a14="http://schemas.microsoft.com/office/drawing/2010/main">
                    <a14:imgLayer r:embed="rId7">
                      <a14:imgEffect>
                        <a14:backgroundRemoval t="3596" b="56162" l="9221" r="90121">
                          <a14:foregroundMark x1="9221" y1="3636" x2="9221" y2="3636"/>
                          <a14:foregroundMark x1="19759" y1="17414" x2="28760" y2="41697"/>
                          <a14:foregroundMark x1="80571" y1="9657" x2="73765" y2="49778"/>
                          <a14:foregroundMark x1="73765" y1="49778" x2="73546" y2="49980"/>
                          <a14:foregroundMark x1="46487" y1="52162" x2="76784" y2="65333"/>
                          <a14:foregroundMark x1="76784" y1="65333" x2="50329" y2="67717"/>
                          <a14:foregroundMark x1="50329" y1="67717" x2="35181" y2="65495"/>
                          <a14:foregroundMark x1="35181" y1="65495" x2="32547" y2="56162"/>
                          <a14:foregroundMark x1="32547" y1="56162" x2="34413" y2="52606"/>
                          <a14:foregroundMark x1="60099" y1="19434" x2="66465" y2="29172"/>
                          <a14:foregroundMark x1="57849" y1="13495" x2="48299" y2="21778"/>
                          <a14:foregroundMark x1="48299" y1="21778" x2="50220" y2="31152"/>
                          <a14:foregroundMark x1="50220" y1="31152" x2="57080" y2="35960"/>
                          <a14:foregroundMark x1="57080" y1="35960" x2="67728" y2="37616"/>
                          <a14:foregroundMark x1="67728" y1="37616" x2="78650" y2="31677"/>
                          <a14:foregroundMark x1="78650" y1="31677" x2="80187" y2="22707"/>
                          <a14:foregroundMark x1="80187" y1="22707" x2="70801" y2="13333"/>
                          <a14:foregroundMark x1="70801" y1="13333" x2="58672" y2="12323"/>
                          <a14:foregroundMark x1="58672" y1="12323" x2="56751" y2="14182"/>
                          <a14:foregroundMark x1="46597" y1="25939" x2="59660" y2="17980"/>
                          <a14:foregroundMark x1="59660" y1="17980" x2="68551" y2="21980"/>
                          <a14:foregroundMark x1="68551" y1="21980" x2="68716" y2="28768"/>
                          <a14:foregroundMark x1="68716" y1="28768" x2="58672" y2="34586"/>
                          <a14:foregroundMark x1="58672" y1="34586" x2="52250" y2="28687"/>
                          <a14:foregroundMark x1="52250" y1="28687" x2="53568" y2="24566"/>
                        </a14:backgroundRemoval>
                      </a14:imgEffect>
                    </a14:imgLayer>
                  </a14:imgProps>
                </a:ext>
                <a:ext uri="{28A0092B-C50C-407E-A947-70E740481C1C}">
                  <a14:useLocalDpi xmlns:a14="http://schemas.microsoft.com/office/drawing/2010/main"/>
                </a:ext>
              </a:extLst>
            </a:blip>
            <a:srcRect l="1658" t="583" b="58235"/>
            <a:stretch/>
          </p:blipFill>
          <p:spPr>
            <a:xfrm>
              <a:off x="-879588" y="1666012"/>
              <a:ext cx="5380035" cy="3060358"/>
            </a:xfrm>
            <a:prstGeom prst="rect">
              <a:avLst/>
            </a:prstGeom>
          </p:spPr>
        </p:pic>
        <p:sp>
          <p:nvSpPr>
            <p:cNvPr id="15" name="Text">
              <a:extLst>
                <a:ext uri="{FF2B5EF4-FFF2-40B4-BE49-F238E27FC236}">
                  <a16:creationId xmlns:a16="http://schemas.microsoft.com/office/drawing/2014/main" id="{4B7A5445-1A13-35AB-FA6B-A3EE533D4FB2}"/>
                </a:ext>
              </a:extLst>
            </p:cNvPr>
            <p:cNvSpPr txBox="1"/>
            <p:nvPr/>
          </p:nvSpPr>
          <p:spPr>
            <a:xfrm rot="1260000">
              <a:off x="1864896" y="2944229"/>
              <a:ext cx="1221873" cy="1200329"/>
            </a:xfrm>
            <a:prstGeom prst="rect">
              <a:avLst/>
            </a:prstGeom>
            <a:noFill/>
          </p:spPr>
          <p:txBody>
            <a:bodyPr wrap="square" rtlCol="0">
              <a:spAutoFit/>
            </a:bodyPr>
            <a:lstStyle/>
            <a:p>
              <a:pPr algn="ctr"/>
              <a:r>
                <a:rPr lang="en-GB" b="1" dirty="0">
                  <a:latin typeface="Ink Free" panose="03080402000500000000" pitchFamily="66" charset="0"/>
                  <a:cs typeface="Dreaming Outloud Script Pro" panose="020F0502020204030204" pitchFamily="66" charset="0"/>
                </a:rPr>
                <a:t>Made With organic cotton</a:t>
              </a:r>
            </a:p>
          </p:txBody>
        </p:sp>
      </p:grpSp>
      <p:grpSp>
        <p:nvGrpSpPr>
          <p:cNvPr id="21" name="Green T-Shirt Group">
            <a:extLst>
              <a:ext uri="{FF2B5EF4-FFF2-40B4-BE49-F238E27FC236}">
                <a16:creationId xmlns:a16="http://schemas.microsoft.com/office/drawing/2014/main" id="{E9035E07-3A41-37EF-D4D3-7055C2F40FD3}"/>
              </a:ext>
            </a:extLst>
          </p:cNvPr>
          <p:cNvGrpSpPr/>
          <p:nvPr/>
        </p:nvGrpSpPr>
        <p:grpSpPr>
          <a:xfrm>
            <a:off x="-879587" y="3869794"/>
            <a:ext cx="5380035" cy="3060358"/>
            <a:chOff x="-879587" y="3869794"/>
            <a:chExt cx="5380035" cy="3060358"/>
          </a:xfrm>
        </p:grpSpPr>
        <p:pic>
          <p:nvPicPr>
            <p:cNvPr id="6" name="Green T-Shirt">
              <a:extLst>
                <a:ext uri="{FF2B5EF4-FFF2-40B4-BE49-F238E27FC236}">
                  <a16:creationId xmlns:a16="http://schemas.microsoft.com/office/drawing/2014/main" id="{77134B43-D48A-3000-27D0-EDC3C90273A8}"/>
                </a:ext>
              </a:extLst>
            </p:cNvPr>
            <p:cNvPicPr>
              <a:picLocks noChangeAspect="1"/>
            </p:cNvPicPr>
            <p:nvPr/>
          </p:nvPicPr>
          <p:blipFill>
            <a:blip r:embed="rId8" cstate="print">
              <a:extLst>
                <a:ext uri="{28A0092B-C50C-407E-A947-70E740481C1C}">
                  <a14:useLocalDpi xmlns:a14="http://schemas.microsoft.com/office/drawing/2010/main"/>
                </a:ext>
              </a:extLst>
            </a:blip>
            <a:srcRect t="2210" b="55914"/>
            <a:stretch/>
          </p:blipFill>
          <p:spPr>
            <a:xfrm>
              <a:off x="-879587" y="3869794"/>
              <a:ext cx="5380035" cy="3060358"/>
            </a:xfrm>
            <a:prstGeom prst="rect">
              <a:avLst/>
            </a:prstGeom>
          </p:spPr>
        </p:pic>
        <p:sp>
          <p:nvSpPr>
            <p:cNvPr id="16" name="Text">
              <a:extLst>
                <a:ext uri="{FF2B5EF4-FFF2-40B4-BE49-F238E27FC236}">
                  <a16:creationId xmlns:a16="http://schemas.microsoft.com/office/drawing/2014/main" id="{8DA3C2A2-22AC-7F3B-13FF-9185B1F17C08}"/>
                </a:ext>
              </a:extLst>
            </p:cNvPr>
            <p:cNvSpPr txBox="1"/>
            <p:nvPr/>
          </p:nvSpPr>
          <p:spPr>
            <a:xfrm rot="1260000">
              <a:off x="1865135" y="4959502"/>
              <a:ext cx="1214673" cy="1200329"/>
            </a:xfrm>
            <a:prstGeom prst="rect">
              <a:avLst/>
            </a:prstGeom>
            <a:noFill/>
          </p:spPr>
          <p:txBody>
            <a:bodyPr wrap="square" rtlCol="0">
              <a:spAutoFit/>
            </a:bodyPr>
            <a:lstStyle/>
            <a:p>
              <a:pPr algn="ctr"/>
              <a:r>
                <a:rPr lang="en-GB" b="1" dirty="0">
                  <a:latin typeface="Ink Free" panose="03080402000500000000" pitchFamily="66" charset="0"/>
                  <a:cs typeface="Dreaming Outloud Script Pro" panose="020F0502020204030204" pitchFamily="66" charset="0"/>
                </a:rPr>
                <a:t>We plant a tree for every </a:t>
              </a:r>
              <a:br>
                <a:rPr lang="en-GB" b="1" dirty="0">
                  <a:latin typeface="Ink Free" panose="03080402000500000000" pitchFamily="66" charset="0"/>
                  <a:cs typeface="Dreaming Outloud Script Pro" panose="020F0502020204030204" pitchFamily="66" charset="0"/>
                </a:rPr>
              </a:br>
              <a:r>
                <a:rPr lang="en-GB" b="1" dirty="0">
                  <a:latin typeface="Ink Free" panose="03080402000500000000" pitchFamily="66" charset="0"/>
                  <a:cs typeface="Dreaming Outloud Script Pro" panose="020F0502020204030204" pitchFamily="66" charset="0"/>
                </a:rPr>
                <a:t>item sold</a:t>
              </a:r>
            </a:p>
          </p:txBody>
        </p:sp>
      </p:grpSp>
      <p:grpSp>
        <p:nvGrpSpPr>
          <p:cNvPr id="25" name="Q1 Group">
            <a:extLst>
              <a:ext uri="{FF2B5EF4-FFF2-40B4-BE49-F238E27FC236}">
                <a16:creationId xmlns:a16="http://schemas.microsoft.com/office/drawing/2014/main" id="{A5CB6871-6203-B919-4A32-1F9E8A3633FF}"/>
              </a:ext>
            </a:extLst>
          </p:cNvPr>
          <p:cNvGrpSpPr/>
          <p:nvPr/>
        </p:nvGrpSpPr>
        <p:grpSpPr>
          <a:xfrm>
            <a:off x="4500443" y="2268183"/>
            <a:ext cx="7691557" cy="766419"/>
            <a:chOff x="4500443" y="1848606"/>
            <a:chExt cx="7691557" cy="766419"/>
          </a:xfrm>
        </p:grpSpPr>
        <p:sp>
          <p:nvSpPr>
            <p:cNvPr id="24" name="Transparency Effect">
              <a:extLst>
                <a:ext uri="{FF2B5EF4-FFF2-40B4-BE49-F238E27FC236}">
                  <a16:creationId xmlns:a16="http://schemas.microsoft.com/office/drawing/2014/main" id="{E8150BB1-5762-A109-05B4-BDF7DC69C6E9}"/>
                </a:ext>
              </a:extLst>
            </p:cNvPr>
            <p:cNvSpPr/>
            <p:nvPr/>
          </p:nvSpPr>
          <p:spPr>
            <a:xfrm>
              <a:off x="4500443" y="1848606"/>
              <a:ext cx="7691557" cy="766419"/>
            </a:xfrm>
            <a:prstGeom prst="rect">
              <a:avLst/>
            </a:prstGeom>
            <a:solidFill>
              <a:srgbClr val="FFFFFF">
                <a:alpha val="69804"/>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Text">
              <a:extLst>
                <a:ext uri="{FF2B5EF4-FFF2-40B4-BE49-F238E27FC236}">
                  <a16:creationId xmlns:a16="http://schemas.microsoft.com/office/drawing/2014/main" id="{9EA4CC6A-63FF-B448-1268-4B24FECA3994}"/>
                </a:ext>
              </a:extLst>
            </p:cNvPr>
            <p:cNvSpPr txBox="1"/>
            <p:nvPr/>
          </p:nvSpPr>
          <p:spPr>
            <a:xfrm>
              <a:off x="5955956" y="2006600"/>
              <a:ext cx="6236044" cy="461665"/>
            </a:xfrm>
            <a:prstGeom prst="rect">
              <a:avLst/>
            </a:prstGeom>
            <a:noFill/>
          </p:spPr>
          <p:txBody>
            <a:bodyPr wrap="square" rtlCol="0">
              <a:spAutoFit/>
            </a:bodyPr>
            <a:lstStyle/>
            <a:p>
              <a:pPr algn="r"/>
              <a:r>
                <a:rPr lang="en-GB" sz="2400" b="1" dirty="0">
                  <a:latin typeface="Arial" panose="020B0604020202020204" pitchFamily="34" charset="0"/>
                  <a:cs typeface="Arial" panose="020B0604020202020204" pitchFamily="34" charset="0"/>
                </a:rPr>
                <a:t>How do these claims make you feel?</a:t>
              </a:r>
            </a:p>
          </p:txBody>
        </p:sp>
      </p:grpSp>
      <p:grpSp>
        <p:nvGrpSpPr>
          <p:cNvPr id="26" name="Q2 Group">
            <a:extLst>
              <a:ext uri="{FF2B5EF4-FFF2-40B4-BE49-F238E27FC236}">
                <a16:creationId xmlns:a16="http://schemas.microsoft.com/office/drawing/2014/main" id="{13961EC2-C884-4FF2-6BFF-54A97D73EA91}"/>
              </a:ext>
            </a:extLst>
          </p:cNvPr>
          <p:cNvGrpSpPr/>
          <p:nvPr/>
        </p:nvGrpSpPr>
        <p:grpSpPr>
          <a:xfrm>
            <a:off x="4500443" y="3687037"/>
            <a:ext cx="7691557" cy="766419"/>
            <a:chOff x="5955954" y="1848606"/>
            <a:chExt cx="6236046" cy="766419"/>
          </a:xfrm>
        </p:grpSpPr>
        <p:sp>
          <p:nvSpPr>
            <p:cNvPr id="27" name="Transparency Effect">
              <a:extLst>
                <a:ext uri="{FF2B5EF4-FFF2-40B4-BE49-F238E27FC236}">
                  <a16:creationId xmlns:a16="http://schemas.microsoft.com/office/drawing/2014/main" id="{AC834127-4765-4242-0778-B295DE7FCF19}"/>
                </a:ext>
              </a:extLst>
            </p:cNvPr>
            <p:cNvSpPr/>
            <p:nvPr/>
          </p:nvSpPr>
          <p:spPr>
            <a:xfrm>
              <a:off x="5955957" y="1848606"/>
              <a:ext cx="6236043" cy="766419"/>
            </a:xfrm>
            <a:prstGeom prst="rect">
              <a:avLst/>
            </a:prstGeom>
            <a:solidFill>
              <a:srgbClr val="FFFFFF">
                <a:alpha val="69804"/>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Text">
              <a:extLst>
                <a:ext uri="{FF2B5EF4-FFF2-40B4-BE49-F238E27FC236}">
                  <a16:creationId xmlns:a16="http://schemas.microsoft.com/office/drawing/2014/main" id="{FA4553EE-8B6D-8D3A-EF0F-E91C6A5C4E9F}"/>
                </a:ext>
              </a:extLst>
            </p:cNvPr>
            <p:cNvSpPr txBox="1"/>
            <p:nvPr/>
          </p:nvSpPr>
          <p:spPr>
            <a:xfrm>
              <a:off x="5955954" y="2006600"/>
              <a:ext cx="6236045" cy="461665"/>
            </a:xfrm>
            <a:prstGeom prst="rect">
              <a:avLst/>
            </a:prstGeom>
            <a:noFill/>
          </p:spPr>
          <p:txBody>
            <a:bodyPr wrap="square" rtlCol="0">
              <a:spAutoFit/>
            </a:bodyPr>
            <a:lstStyle/>
            <a:p>
              <a:pPr algn="r"/>
              <a:r>
                <a:rPr lang="en-GB" sz="2400" b="1" dirty="0">
                  <a:latin typeface="Arial" panose="020B0604020202020204" pitchFamily="34" charset="0"/>
                  <a:cs typeface="Arial" panose="020B0604020202020204" pitchFamily="34" charset="0"/>
                </a:rPr>
                <a:t>Why do you think these claims are used?</a:t>
              </a:r>
            </a:p>
          </p:txBody>
        </p:sp>
      </p:grpSp>
      <p:grpSp>
        <p:nvGrpSpPr>
          <p:cNvPr id="2048" name="Q4 Group">
            <a:extLst>
              <a:ext uri="{FF2B5EF4-FFF2-40B4-BE49-F238E27FC236}">
                <a16:creationId xmlns:a16="http://schemas.microsoft.com/office/drawing/2014/main" id="{75B2A186-0C30-0232-202D-4BA3D3BEBA94}"/>
              </a:ext>
            </a:extLst>
          </p:cNvPr>
          <p:cNvGrpSpPr/>
          <p:nvPr/>
        </p:nvGrpSpPr>
        <p:grpSpPr>
          <a:xfrm>
            <a:off x="4500443" y="5105892"/>
            <a:ext cx="7691558" cy="766419"/>
            <a:chOff x="4500445" y="1848606"/>
            <a:chExt cx="7691558" cy="766419"/>
          </a:xfrm>
        </p:grpSpPr>
        <p:sp>
          <p:nvSpPr>
            <p:cNvPr id="2049" name="Transparency Effect">
              <a:extLst>
                <a:ext uri="{FF2B5EF4-FFF2-40B4-BE49-F238E27FC236}">
                  <a16:creationId xmlns:a16="http://schemas.microsoft.com/office/drawing/2014/main" id="{885FE76A-7921-DE58-8037-B183A643FBDA}"/>
                </a:ext>
              </a:extLst>
            </p:cNvPr>
            <p:cNvSpPr/>
            <p:nvPr/>
          </p:nvSpPr>
          <p:spPr>
            <a:xfrm>
              <a:off x="4500445" y="1848606"/>
              <a:ext cx="7691555" cy="766419"/>
            </a:xfrm>
            <a:prstGeom prst="rect">
              <a:avLst/>
            </a:prstGeom>
            <a:solidFill>
              <a:srgbClr val="FFFFFF">
                <a:alpha val="69804"/>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51" name="Text">
              <a:extLst>
                <a:ext uri="{FF2B5EF4-FFF2-40B4-BE49-F238E27FC236}">
                  <a16:creationId xmlns:a16="http://schemas.microsoft.com/office/drawing/2014/main" id="{53C7F211-5F2D-A24C-01CF-5C6AFACF9E61}"/>
                </a:ext>
              </a:extLst>
            </p:cNvPr>
            <p:cNvSpPr txBox="1"/>
            <p:nvPr/>
          </p:nvSpPr>
          <p:spPr>
            <a:xfrm>
              <a:off x="4500448" y="1995366"/>
              <a:ext cx="7691555" cy="461665"/>
            </a:xfrm>
            <a:prstGeom prst="rect">
              <a:avLst/>
            </a:prstGeom>
            <a:noFill/>
          </p:spPr>
          <p:txBody>
            <a:bodyPr wrap="square" rtlCol="0">
              <a:spAutoFit/>
            </a:bodyPr>
            <a:lstStyle/>
            <a:p>
              <a:pPr algn="r"/>
              <a:r>
                <a:rPr lang="en-GB" sz="2400" b="1" dirty="0">
                  <a:latin typeface="Arial" panose="020B0604020202020204" pitchFamily="34" charset="0"/>
                  <a:cs typeface="Arial" panose="020B0604020202020204" pitchFamily="34" charset="0"/>
                </a:rPr>
                <a:t>Can you think of other claims that could be made?</a:t>
              </a:r>
            </a:p>
          </p:txBody>
        </p:sp>
      </p:grpSp>
    </p:spTree>
    <p:custDataLst>
      <p:tags r:id="rId1"/>
    </p:custDataLst>
    <p:extLst>
      <p:ext uri="{BB962C8B-B14F-4D97-AF65-F5344CB8AC3E}">
        <p14:creationId xmlns:p14="http://schemas.microsoft.com/office/powerpoint/2010/main" val="2998862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052"/>
                                        </p:tgtEl>
                                        <p:attrNameLst>
                                          <p:attrName>style.visibility</p:attrName>
                                        </p:attrNameLst>
                                      </p:cBhvr>
                                      <p:to>
                                        <p:strVal val="visible"/>
                                      </p:to>
                                    </p:set>
                                    <p:animEffect transition="in" filter="fade">
                                      <p:cBhvr>
                                        <p:cTn id="7" dur="500"/>
                                        <p:tgtEl>
                                          <p:spTgt spid="205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500"/>
                                        <p:tgtEl>
                                          <p:spTgt spid="2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500"/>
                                        <p:tgtEl>
                                          <p:spTgt spid="2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nodeType="click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wipe(right)">
                                      <p:cBhvr>
                                        <p:cTn id="27" dur="500"/>
                                        <p:tgtEl>
                                          <p:spTgt spid="25"/>
                                        </p:tgtEl>
                                      </p:cBhvr>
                                    </p:animEffect>
                                  </p:childTnLst>
                                </p:cTn>
                              </p:par>
                            </p:childTnLst>
                          </p:cTn>
                        </p:par>
                        <p:par>
                          <p:cTn id="28" fill="hold">
                            <p:stCondLst>
                              <p:cond delay="500"/>
                            </p:stCondLst>
                            <p:childTnLst>
                              <p:par>
                                <p:cTn id="29" presetID="22" presetClass="entr" presetSubtype="2" fill="hold" nodeType="after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wipe(right)">
                                      <p:cBhvr>
                                        <p:cTn id="31" dur="500"/>
                                        <p:tgtEl>
                                          <p:spTgt spid="26"/>
                                        </p:tgtEl>
                                      </p:cBhvr>
                                    </p:animEffect>
                                  </p:childTnLst>
                                </p:cTn>
                              </p:par>
                            </p:childTnLst>
                          </p:cTn>
                        </p:par>
                        <p:par>
                          <p:cTn id="32" fill="hold">
                            <p:stCondLst>
                              <p:cond delay="1000"/>
                            </p:stCondLst>
                            <p:childTnLst>
                              <p:par>
                                <p:cTn id="33" presetID="22" presetClass="entr" presetSubtype="2" fill="hold" nodeType="afterEffect">
                                  <p:stCondLst>
                                    <p:cond delay="0"/>
                                  </p:stCondLst>
                                  <p:childTnLst>
                                    <p:set>
                                      <p:cBhvr>
                                        <p:cTn id="34" dur="1" fill="hold">
                                          <p:stCondLst>
                                            <p:cond delay="0"/>
                                          </p:stCondLst>
                                        </p:cTn>
                                        <p:tgtEl>
                                          <p:spTgt spid="2048"/>
                                        </p:tgtEl>
                                        <p:attrNameLst>
                                          <p:attrName>style.visibility</p:attrName>
                                        </p:attrNameLst>
                                      </p:cBhvr>
                                      <p:to>
                                        <p:strVal val="visible"/>
                                      </p:to>
                                    </p:set>
                                    <p:animEffect transition="in" filter="wipe(right)">
                                      <p:cBhvr>
                                        <p:cTn id="35" dur="500"/>
                                        <p:tgtEl>
                                          <p:spTgt spid="20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Background Image">
            <a:extLst>
              <a:ext uri="{FF2B5EF4-FFF2-40B4-BE49-F238E27FC236}">
                <a16:creationId xmlns:a16="http://schemas.microsoft.com/office/drawing/2014/main" id="{51994ACB-A419-6371-375B-2CF5531E76F5}"/>
              </a:ext>
            </a:extLst>
          </p:cNvPr>
          <p:cNvPicPr>
            <a:picLocks noChangeAspect="1"/>
          </p:cNvPicPr>
          <p:nvPr/>
        </p:nvPicPr>
        <p:blipFill>
          <a:blip r:embed="rId4" cstate="print">
            <a:extLst>
              <a:ext uri="{28A0092B-C50C-407E-A947-70E740481C1C}">
                <a14:useLocalDpi xmlns:a14="http://schemas.microsoft.com/office/drawing/2010/main"/>
              </a:ext>
            </a:extLst>
          </a:blip>
          <a:srcRect r="9396" b="23279"/>
          <a:stretch/>
        </p:blipFill>
        <p:spPr>
          <a:xfrm>
            <a:off x="-43763" y="-49243"/>
            <a:ext cx="12235763" cy="6907243"/>
          </a:xfrm>
          <a:prstGeom prst="rect">
            <a:avLst/>
          </a:prstGeom>
        </p:spPr>
      </p:pic>
      <p:sp>
        <p:nvSpPr>
          <p:cNvPr id="2" name="Title">
            <a:extLst>
              <a:ext uri="{FF2B5EF4-FFF2-40B4-BE49-F238E27FC236}">
                <a16:creationId xmlns:a16="http://schemas.microsoft.com/office/drawing/2014/main" id="{35DCAFB1-B10C-F62D-E931-803DAAAD4BB0}"/>
              </a:ext>
            </a:extLst>
          </p:cNvPr>
          <p:cNvSpPr>
            <a:spLocks noGrp="1"/>
          </p:cNvSpPr>
          <p:nvPr>
            <p:ph type="title" idx="4294967295"/>
          </p:nvPr>
        </p:nvSpPr>
        <p:spPr>
          <a:xfrm>
            <a:off x="98854" y="229899"/>
            <a:ext cx="10515600" cy="632402"/>
          </a:xfrm>
        </p:spPr>
        <p:txBody>
          <a:bodyPr>
            <a:normAutofit fontScale="90000"/>
          </a:bodyPr>
          <a:lstStyle/>
          <a:p>
            <a:r>
              <a:rPr lang="en-GB" dirty="0">
                <a:solidFill>
                  <a:schemeClr val="bg1"/>
                </a:solidFill>
                <a:latin typeface="Arial"/>
                <a:cs typeface="Arial"/>
              </a:rPr>
              <a:t>An example of greenwashing</a:t>
            </a:r>
            <a:endParaRPr lang="en-GB" dirty="0">
              <a:solidFill>
                <a:schemeClr val="bg1"/>
              </a:solidFill>
              <a:latin typeface="Arial" panose="020B0604020202020204" pitchFamily="34" charset="0"/>
              <a:cs typeface="Arial" panose="020B0604020202020204" pitchFamily="34" charset="0"/>
            </a:endParaRPr>
          </a:p>
        </p:txBody>
      </p:sp>
      <p:pic>
        <p:nvPicPr>
          <p:cNvPr id="10" name="Advert Image">
            <a:extLst>
              <a:ext uri="{FF2B5EF4-FFF2-40B4-BE49-F238E27FC236}">
                <a16:creationId xmlns:a16="http://schemas.microsoft.com/office/drawing/2014/main" id="{CAFFBC45-7556-2A45-CD82-99C017A2E01D}"/>
              </a:ext>
            </a:extLst>
          </p:cNvPr>
          <p:cNvPicPr>
            <a:picLocks noChangeAspect="1"/>
          </p:cNvPicPr>
          <p:nvPr/>
        </p:nvPicPr>
        <p:blipFill>
          <a:blip r:embed="rId5"/>
          <a:stretch>
            <a:fillRect/>
          </a:stretch>
        </p:blipFill>
        <p:spPr>
          <a:xfrm>
            <a:off x="2856287" y="2192081"/>
            <a:ext cx="6823282" cy="4174364"/>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20759999" lon="0" rev="0"/>
            </a:camera>
            <a:lightRig rig="twoPt" dir="t">
              <a:rot lat="0" lon="0" rev="7200000"/>
            </a:lightRig>
          </a:scene3d>
          <a:sp3d prstMaterial="matte">
            <a:bevelT w="22860" h="12700"/>
            <a:contourClr>
              <a:srgbClr val="FFFFFF"/>
            </a:contourClr>
          </a:sp3d>
        </p:spPr>
      </p:pic>
      <p:grpSp>
        <p:nvGrpSpPr>
          <p:cNvPr id="11" name="Task Group">
            <a:extLst>
              <a:ext uri="{FF2B5EF4-FFF2-40B4-BE49-F238E27FC236}">
                <a16:creationId xmlns:a16="http://schemas.microsoft.com/office/drawing/2014/main" id="{794B5DBA-3CCE-10CA-3874-4604405848F9}"/>
              </a:ext>
            </a:extLst>
          </p:cNvPr>
          <p:cNvGrpSpPr/>
          <p:nvPr/>
        </p:nvGrpSpPr>
        <p:grpSpPr>
          <a:xfrm>
            <a:off x="-308924" y="1098209"/>
            <a:ext cx="9774194" cy="938673"/>
            <a:chOff x="-100776" y="1950835"/>
            <a:chExt cx="3188366" cy="938673"/>
          </a:xfrm>
        </p:grpSpPr>
        <p:sp>
          <p:nvSpPr>
            <p:cNvPr id="12" name="Shape">
              <a:extLst>
                <a:ext uri="{FF2B5EF4-FFF2-40B4-BE49-F238E27FC236}">
                  <a16:creationId xmlns:a16="http://schemas.microsoft.com/office/drawing/2014/main" id="{994AB2C1-53F2-8C2C-4358-CCEEB3012E68}"/>
                </a:ext>
              </a:extLst>
            </p:cNvPr>
            <p:cNvSpPr/>
            <p:nvPr/>
          </p:nvSpPr>
          <p:spPr>
            <a:xfrm>
              <a:off x="-100776" y="1950835"/>
              <a:ext cx="3188366" cy="930106"/>
            </a:xfrm>
            <a:prstGeom prst="roundRect">
              <a:avLst/>
            </a:prstGeom>
            <a:solidFill>
              <a:srgbClr val="FFFFFF"/>
            </a:solidFill>
            <a:ln w="38100">
              <a:solidFill>
                <a:schemeClr val="accent6">
                  <a:lumMod val="50000"/>
                </a:schemeClr>
              </a:solidFill>
              <a:prstDash val="solid"/>
            </a:ln>
            <a:effectLst>
              <a:glow rad="127000">
                <a:schemeClr val="bg1"/>
              </a:glow>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2000" b="1" dirty="0">
                <a:solidFill>
                  <a:schemeClr val="bg1">
                    <a:lumMod val="65000"/>
                  </a:schemeClr>
                </a:solidFill>
                <a:latin typeface="Arial" panose="020B0604020202020204" pitchFamily="34" charset="0"/>
                <a:cs typeface="Arial" panose="020B0604020202020204" pitchFamily="34" charset="0"/>
              </a:endParaRPr>
            </a:p>
          </p:txBody>
        </p:sp>
        <p:sp>
          <p:nvSpPr>
            <p:cNvPr id="13" name="Text">
              <a:extLst>
                <a:ext uri="{FF2B5EF4-FFF2-40B4-BE49-F238E27FC236}">
                  <a16:creationId xmlns:a16="http://schemas.microsoft.com/office/drawing/2014/main" id="{5387C4A7-9696-8A32-A696-9C57321805FD}"/>
                </a:ext>
              </a:extLst>
            </p:cNvPr>
            <p:cNvSpPr txBox="1"/>
            <p:nvPr/>
          </p:nvSpPr>
          <p:spPr>
            <a:xfrm>
              <a:off x="-1" y="1970107"/>
              <a:ext cx="3082896" cy="919401"/>
            </a:xfrm>
            <a:prstGeom prst="roundRect">
              <a:avLst/>
            </a:prstGeom>
            <a:noFill/>
          </p:spPr>
          <p:txBody>
            <a:bodyPr wrap="square" rtlCol="0">
              <a:spAutoFit/>
            </a:bodyPr>
            <a:lstStyle/>
            <a:p>
              <a:r>
                <a:rPr lang="en-GB" sz="2400" b="1" dirty="0">
                  <a:solidFill>
                    <a:schemeClr val="accent6">
                      <a:lumMod val="75000"/>
                    </a:schemeClr>
                  </a:solidFill>
                  <a:latin typeface="Arial" panose="020B0604020202020204" pitchFamily="34" charset="0"/>
                  <a:cs typeface="Arial" panose="020B0604020202020204" pitchFamily="34" charset="0"/>
                </a:rPr>
                <a:t>The advert below contains several statements that could be seen as ‘greenwashing’.  How many can you spot?</a:t>
              </a:r>
            </a:p>
          </p:txBody>
        </p:sp>
      </p:grpSp>
      <p:sp>
        <p:nvSpPr>
          <p:cNvPr id="23" name="Circle 6">
            <a:extLst>
              <a:ext uri="{FF2B5EF4-FFF2-40B4-BE49-F238E27FC236}">
                <a16:creationId xmlns:a16="http://schemas.microsoft.com/office/drawing/2014/main" id="{FE47A680-9517-E2B7-B816-24399444F5FA}"/>
              </a:ext>
            </a:extLst>
          </p:cNvPr>
          <p:cNvSpPr/>
          <p:nvPr/>
        </p:nvSpPr>
        <p:spPr>
          <a:xfrm>
            <a:off x="2856286" y="5068766"/>
            <a:ext cx="5816189" cy="947713"/>
          </a:xfrm>
          <a:prstGeom prst="donut">
            <a:avLst>
              <a:gd name="adj" fmla="val 6494"/>
            </a:avLst>
          </a:prstGeom>
          <a:solidFill>
            <a:srgbClr val="FF0000"/>
          </a:solid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6" name="Circle 5">
            <a:extLst>
              <a:ext uri="{FF2B5EF4-FFF2-40B4-BE49-F238E27FC236}">
                <a16:creationId xmlns:a16="http://schemas.microsoft.com/office/drawing/2014/main" id="{7853140D-4BBC-271A-1E00-A92976C8433E}"/>
              </a:ext>
            </a:extLst>
          </p:cNvPr>
          <p:cNvSpPr/>
          <p:nvPr/>
        </p:nvSpPr>
        <p:spPr>
          <a:xfrm>
            <a:off x="4463881" y="4657867"/>
            <a:ext cx="1133732" cy="383060"/>
          </a:xfrm>
          <a:prstGeom prst="donut">
            <a:avLst>
              <a:gd name="adj" fmla="val 6494"/>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5" name="Circle 4">
            <a:extLst>
              <a:ext uri="{FF2B5EF4-FFF2-40B4-BE49-F238E27FC236}">
                <a16:creationId xmlns:a16="http://schemas.microsoft.com/office/drawing/2014/main" id="{5A6902B6-41C3-CDAC-B0BF-BDC301B7B0C9}"/>
              </a:ext>
            </a:extLst>
          </p:cNvPr>
          <p:cNvSpPr/>
          <p:nvPr/>
        </p:nvSpPr>
        <p:spPr>
          <a:xfrm>
            <a:off x="4578173" y="3920917"/>
            <a:ext cx="648735" cy="292738"/>
          </a:xfrm>
          <a:prstGeom prst="donut">
            <a:avLst>
              <a:gd name="adj" fmla="val 6494"/>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grpSp>
        <p:nvGrpSpPr>
          <p:cNvPr id="29" name="100% Plastic Group">
            <a:extLst>
              <a:ext uri="{FF2B5EF4-FFF2-40B4-BE49-F238E27FC236}">
                <a16:creationId xmlns:a16="http://schemas.microsoft.com/office/drawing/2014/main" id="{500797D1-4DFB-F5F9-E792-E6D56BA7C035}"/>
              </a:ext>
            </a:extLst>
          </p:cNvPr>
          <p:cNvGrpSpPr/>
          <p:nvPr/>
        </p:nvGrpSpPr>
        <p:grpSpPr>
          <a:xfrm>
            <a:off x="5099737" y="2398725"/>
            <a:ext cx="3572739" cy="1283589"/>
            <a:chOff x="5099737" y="2398725"/>
            <a:chExt cx="3572739" cy="1283589"/>
          </a:xfrm>
        </p:grpSpPr>
        <p:sp>
          <p:nvSpPr>
            <p:cNvPr id="21" name="Circle 2 and 3 Link">
              <a:extLst>
                <a:ext uri="{FF2B5EF4-FFF2-40B4-BE49-F238E27FC236}">
                  <a16:creationId xmlns:a16="http://schemas.microsoft.com/office/drawing/2014/main" id="{906A96B6-69EE-E913-3335-8A51D68FCAF7}"/>
                </a:ext>
              </a:extLst>
            </p:cNvPr>
            <p:cNvSpPr/>
            <p:nvPr/>
          </p:nvSpPr>
          <p:spPr>
            <a:xfrm>
              <a:off x="6899280" y="2669353"/>
              <a:ext cx="1773196" cy="710405"/>
            </a:xfrm>
            <a:custGeom>
              <a:avLst/>
              <a:gdLst>
                <a:gd name="connsiteX0" fmla="*/ 827903 w 1740338"/>
                <a:gd name="connsiteY0" fmla="*/ 0 h 840260"/>
                <a:gd name="connsiteX1" fmla="*/ 1717589 w 1740338"/>
                <a:gd name="connsiteY1" fmla="*/ 654908 h 840260"/>
                <a:gd name="connsiteX2" fmla="*/ 0 w 1740338"/>
                <a:gd name="connsiteY2" fmla="*/ 840260 h 840260"/>
              </a:gdLst>
              <a:ahLst/>
              <a:cxnLst>
                <a:cxn ang="0">
                  <a:pos x="connsiteX0" y="connsiteY0"/>
                </a:cxn>
                <a:cxn ang="0">
                  <a:pos x="connsiteX1" y="connsiteY1"/>
                </a:cxn>
                <a:cxn ang="0">
                  <a:pos x="connsiteX2" y="connsiteY2"/>
                </a:cxn>
              </a:cxnLst>
              <a:rect l="l" t="t" r="r" b="b"/>
              <a:pathLst>
                <a:path w="1740338" h="840260">
                  <a:moveTo>
                    <a:pt x="827903" y="0"/>
                  </a:moveTo>
                  <a:cubicBezTo>
                    <a:pt x="1341738" y="257432"/>
                    <a:pt x="1855573" y="514865"/>
                    <a:pt x="1717589" y="654908"/>
                  </a:cubicBezTo>
                  <a:cubicBezTo>
                    <a:pt x="1579605" y="794951"/>
                    <a:pt x="96794" y="706395"/>
                    <a:pt x="0" y="840260"/>
                  </a:cubicBezTo>
                </a:path>
              </a:pathLst>
            </a:cu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Circle 3">
              <a:extLst>
                <a:ext uri="{FF2B5EF4-FFF2-40B4-BE49-F238E27FC236}">
                  <a16:creationId xmlns:a16="http://schemas.microsoft.com/office/drawing/2014/main" id="{76522A2E-5F11-BEC8-0CB6-36E281358AD2}"/>
                </a:ext>
              </a:extLst>
            </p:cNvPr>
            <p:cNvSpPr/>
            <p:nvPr/>
          </p:nvSpPr>
          <p:spPr>
            <a:xfrm>
              <a:off x="5356653" y="3299254"/>
              <a:ext cx="1773195" cy="383060"/>
            </a:xfrm>
            <a:prstGeom prst="donut">
              <a:avLst>
                <a:gd name="adj" fmla="val 6494"/>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9" name="Circle 2">
              <a:extLst>
                <a:ext uri="{FF2B5EF4-FFF2-40B4-BE49-F238E27FC236}">
                  <a16:creationId xmlns:a16="http://schemas.microsoft.com/office/drawing/2014/main" id="{17413CDE-7872-B3DE-BB91-80011A78B355}"/>
                </a:ext>
              </a:extLst>
            </p:cNvPr>
            <p:cNvSpPr/>
            <p:nvPr/>
          </p:nvSpPr>
          <p:spPr>
            <a:xfrm>
              <a:off x="5099737" y="2398725"/>
              <a:ext cx="2771517" cy="383060"/>
            </a:xfrm>
            <a:prstGeom prst="donut">
              <a:avLst>
                <a:gd name="adj" fmla="val 6494"/>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grpSp>
      <p:sp>
        <p:nvSpPr>
          <p:cNvPr id="18" name="Circle 1">
            <a:extLst>
              <a:ext uri="{FF2B5EF4-FFF2-40B4-BE49-F238E27FC236}">
                <a16:creationId xmlns:a16="http://schemas.microsoft.com/office/drawing/2014/main" id="{F030FFC4-83E0-D9E9-697E-1B9DA80085C1}"/>
              </a:ext>
            </a:extLst>
          </p:cNvPr>
          <p:cNvSpPr/>
          <p:nvPr/>
        </p:nvSpPr>
        <p:spPr>
          <a:xfrm>
            <a:off x="3108757" y="2396076"/>
            <a:ext cx="1994584" cy="383060"/>
          </a:xfrm>
          <a:prstGeom prst="donut">
            <a:avLst>
              <a:gd name="adj" fmla="val 6494"/>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Tree>
    <p:custDataLst>
      <p:tags r:id="rId1"/>
    </p:custDataLst>
    <p:extLst>
      <p:ext uri="{BB962C8B-B14F-4D97-AF65-F5344CB8AC3E}">
        <p14:creationId xmlns:p14="http://schemas.microsoft.com/office/powerpoint/2010/main" val="4005706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21" presetClass="entr" presetSubtype="1" fill="hold" grpId="0" nodeType="click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wheel(1)">
                                      <p:cBhvr>
                                        <p:cTn id="16" dur="2000"/>
                                        <p:tgtEl>
                                          <p:spTgt spid="18"/>
                                        </p:tgtEl>
                                      </p:cBhvr>
                                    </p:animEffect>
                                  </p:childTnLst>
                                </p:cTn>
                              </p:par>
                            </p:childTnLst>
                          </p:cTn>
                        </p:par>
                      </p:childTnLst>
                    </p:cTn>
                  </p:par>
                  <p:par>
                    <p:cTn id="17" fill="hold">
                      <p:stCondLst>
                        <p:cond delay="indefinite"/>
                      </p:stCondLst>
                      <p:childTnLst>
                        <p:par>
                          <p:cTn id="18" fill="hold">
                            <p:stCondLst>
                              <p:cond delay="0"/>
                            </p:stCondLst>
                            <p:childTnLst>
                              <p:par>
                                <p:cTn id="19" presetID="21" presetClass="entr" presetSubtype="4" fill="hold" nodeType="click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wheel(4)">
                                      <p:cBhvr>
                                        <p:cTn id="21" dur="2000"/>
                                        <p:tgtEl>
                                          <p:spTgt spid="29"/>
                                        </p:tgtEl>
                                      </p:cBhvr>
                                    </p:animEffect>
                                  </p:childTnLst>
                                </p:cTn>
                              </p:par>
                            </p:childTnLst>
                          </p:cTn>
                        </p:par>
                      </p:childTnLst>
                    </p:cTn>
                  </p:par>
                  <p:par>
                    <p:cTn id="22" fill="hold">
                      <p:stCondLst>
                        <p:cond delay="indefinite"/>
                      </p:stCondLst>
                      <p:childTnLst>
                        <p:par>
                          <p:cTn id="23" fill="hold">
                            <p:stCondLst>
                              <p:cond delay="0"/>
                            </p:stCondLst>
                            <p:childTnLst>
                              <p:par>
                                <p:cTn id="24" presetID="21" presetClass="entr" presetSubtype="1" fill="hold" grpId="0" nodeType="click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wheel(1)">
                                      <p:cBhvr>
                                        <p:cTn id="26" dur="2000"/>
                                        <p:tgtEl>
                                          <p:spTgt spid="15"/>
                                        </p:tgtEl>
                                      </p:cBhvr>
                                    </p:animEffect>
                                  </p:childTnLst>
                                </p:cTn>
                              </p:par>
                            </p:childTnLst>
                          </p:cTn>
                        </p:par>
                      </p:childTnLst>
                    </p:cTn>
                  </p:par>
                  <p:par>
                    <p:cTn id="27" fill="hold">
                      <p:stCondLst>
                        <p:cond delay="indefinite"/>
                      </p:stCondLst>
                      <p:childTnLst>
                        <p:par>
                          <p:cTn id="28" fill="hold">
                            <p:stCondLst>
                              <p:cond delay="0"/>
                            </p:stCondLst>
                            <p:childTnLst>
                              <p:par>
                                <p:cTn id="29" presetID="21" presetClass="entr" presetSubtype="1"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heel(1)">
                                      <p:cBhvr>
                                        <p:cTn id="31" dur="2000"/>
                                        <p:tgtEl>
                                          <p:spTgt spid="16"/>
                                        </p:tgtEl>
                                      </p:cBhvr>
                                    </p:animEffect>
                                  </p:childTnLst>
                                </p:cTn>
                              </p:par>
                            </p:childTnLst>
                          </p:cTn>
                        </p:par>
                      </p:childTnLst>
                    </p:cTn>
                  </p:par>
                  <p:par>
                    <p:cTn id="32" fill="hold">
                      <p:stCondLst>
                        <p:cond delay="indefinite"/>
                      </p:stCondLst>
                      <p:childTnLst>
                        <p:par>
                          <p:cTn id="33" fill="hold">
                            <p:stCondLst>
                              <p:cond delay="0"/>
                            </p:stCondLst>
                            <p:childTnLst>
                              <p:par>
                                <p:cTn id="34" presetID="21" presetClass="entr" presetSubtype="1" fill="hold" grpId="0" nodeType="click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wheel(1)">
                                      <p:cBhvr>
                                        <p:cTn id="36" dur="2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16" grpId="0" animBg="1"/>
      <p:bldP spid="15" grpId="0" animBg="1"/>
      <p:bldP spid="1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title="The Green Claims Code">
            <a:hlinkClick r:id="" action="ppaction://media"/>
            <a:extLst>
              <a:ext uri="{FF2B5EF4-FFF2-40B4-BE49-F238E27FC236}">
                <a16:creationId xmlns:a16="http://schemas.microsoft.com/office/drawing/2014/main" id="{A3182E44-3F0F-9F7D-1E36-E6B03DE92B5E}"/>
              </a:ext>
            </a:extLst>
          </p:cNvPr>
          <p:cNvPicPr>
            <a:picLocks noRot="1" noChangeAspect="1"/>
          </p:cNvPicPr>
          <p:nvPr>
            <a:videoFile r:link="rId2"/>
          </p:nvPr>
        </p:nvPicPr>
        <p:blipFill>
          <a:blip r:embed="rId5"/>
          <a:stretch>
            <a:fillRect/>
          </a:stretch>
        </p:blipFill>
        <p:spPr>
          <a:xfrm>
            <a:off x="520791" y="279000"/>
            <a:ext cx="11150417" cy="6300000"/>
          </a:xfrm>
          <a:prstGeom prst="rect">
            <a:avLst/>
          </a:prstGeom>
        </p:spPr>
      </p:pic>
      <p:sp>
        <p:nvSpPr>
          <p:cNvPr id="4" name="Title 3">
            <a:extLst>
              <a:ext uri="{FF2B5EF4-FFF2-40B4-BE49-F238E27FC236}">
                <a16:creationId xmlns:a16="http://schemas.microsoft.com/office/drawing/2014/main" id="{A98FB2BD-203F-5E7D-E943-2AE2B62C928A}"/>
              </a:ext>
            </a:extLst>
          </p:cNvPr>
          <p:cNvSpPr>
            <a:spLocks noGrp="1"/>
          </p:cNvSpPr>
          <p:nvPr>
            <p:ph type="ctrTitle"/>
          </p:nvPr>
        </p:nvSpPr>
        <p:spPr>
          <a:xfrm>
            <a:off x="26987" y="-1175658"/>
            <a:ext cx="9144000" cy="1175657"/>
          </a:xfrm>
        </p:spPr>
        <p:txBody>
          <a:bodyPr/>
          <a:lstStyle/>
          <a:p>
            <a:pPr algn="l"/>
            <a:r>
              <a:rPr lang="en-GB" dirty="0"/>
              <a:t>The green claims code</a:t>
            </a:r>
          </a:p>
        </p:txBody>
      </p:sp>
    </p:spTree>
    <p:custDataLst>
      <p:tags r:id="rId1"/>
    </p:custDataLst>
    <p:extLst>
      <p:ext uri="{BB962C8B-B14F-4D97-AF65-F5344CB8AC3E}">
        <p14:creationId xmlns:p14="http://schemas.microsoft.com/office/powerpoint/2010/main" val="3705429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DF52538D-7D31-A277-BAD2-D9022C327C1B}"/>
              </a:ext>
            </a:extLst>
          </p:cNvPr>
          <p:cNvSpPr>
            <a:spLocks noGrp="1"/>
          </p:cNvSpPr>
          <p:nvPr>
            <p:ph type="title" idx="4294967295"/>
          </p:nvPr>
        </p:nvSpPr>
        <p:spPr>
          <a:xfrm>
            <a:off x="340426" y="183573"/>
            <a:ext cx="11671784" cy="691779"/>
          </a:xfrm>
        </p:spPr>
        <p:txBody>
          <a:bodyPr>
            <a:normAutofit/>
          </a:bodyPr>
          <a:lstStyle/>
          <a:p>
            <a:r>
              <a:rPr lang="en-GB" sz="3600" b="1" dirty="0">
                <a:latin typeface="Arial" panose="020B0604020202020204" pitchFamily="34" charset="0"/>
                <a:cs typeface="Arial" panose="020B0604020202020204" pitchFamily="34" charset="0"/>
              </a:rPr>
              <a:t>Giving consumers confidence</a:t>
            </a:r>
          </a:p>
        </p:txBody>
      </p:sp>
      <p:sp>
        <p:nvSpPr>
          <p:cNvPr id="20" name="Box">
            <a:extLst>
              <a:ext uri="{FF2B5EF4-FFF2-40B4-BE49-F238E27FC236}">
                <a16:creationId xmlns:a16="http://schemas.microsoft.com/office/drawing/2014/main" id="{0E6B8361-C43E-D377-E17F-4632AA1C982C}"/>
              </a:ext>
            </a:extLst>
          </p:cNvPr>
          <p:cNvSpPr/>
          <p:nvPr/>
        </p:nvSpPr>
        <p:spPr>
          <a:xfrm>
            <a:off x="303850" y="1870827"/>
            <a:ext cx="11601747" cy="4696227"/>
          </a:xfrm>
          <a:prstGeom prst="roundRect">
            <a:avLst>
              <a:gd name="adj" fmla="val 6478"/>
            </a:avLst>
          </a:prstGeom>
          <a:solidFill>
            <a:schemeClr val="accent6">
              <a:lumMod val="20000"/>
              <a:lumOff val="80000"/>
            </a:schemeClr>
          </a:solidFill>
          <a:ln w="57150">
            <a:solidFill>
              <a:srgbClr val="01AD5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Introduction">
            <a:extLst>
              <a:ext uri="{FF2B5EF4-FFF2-40B4-BE49-F238E27FC236}">
                <a16:creationId xmlns:a16="http://schemas.microsoft.com/office/drawing/2014/main" id="{914FA95F-D9D1-1A5B-EEBE-7B20CB9874D2}"/>
              </a:ext>
            </a:extLst>
          </p:cNvPr>
          <p:cNvSpPr txBox="1"/>
          <p:nvPr/>
        </p:nvSpPr>
        <p:spPr>
          <a:xfrm>
            <a:off x="555502" y="932222"/>
            <a:ext cx="11350095" cy="919401"/>
          </a:xfrm>
          <a:prstGeom prst="roundRect">
            <a:avLst/>
          </a:prstGeom>
          <a:noFill/>
        </p:spPr>
        <p:txBody>
          <a:bodyPr wrap="square" rtlCol="0">
            <a:spAutoFit/>
          </a:bodyPr>
          <a:lstStyle/>
          <a:p>
            <a:r>
              <a:rPr lang="en-GB" sz="2400" dirty="0">
                <a:solidFill>
                  <a:schemeClr val="bg1"/>
                </a:solidFill>
                <a:latin typeface="Arial" panose="020B0604020202020204" pitchFamily="34" charset="0"/>
                <a:cs typeface="Arial" panose="020B0604020202020204" pitchFamily="34" charset="0"/>
              </a:rPr>
              <a:t>Accreditation schemes have been used to try and address the problems of greenwashing.  Examples include: </a:t>
            </a:r>
          </a:p>
        </p:txBody>
      </p:sp>
      <p:grpSp>
        <p:nvGrpSpPr>
          <p:cNvPr id="30" name="Cert B Group">
            <a:extLst>
              <a:ext uri="{FF2B5EF4-FFF2-40B4-BE49-F238E27FC236}">
                <a16:creationId xmlns:a16="http://schemas.microsoft.com/office/drawing/2014/main" id="{541706FD-1097-CB17-1DCE-F0B1BB6DD72B}"/>
              </a:ext>
            </a:extLst>
          </p:cNvPr>
          <p:cNvGrpSpPr/>
          <p:nvPr/>
        </p:nvGrpSpPr>
        <p:grpSpPr>
          <a:xfrm>
            <a:off x="716062" y="2021428"/>
            <a:ext cx="5249901" cy="2012696"/>
            <a:chOff x="752638" y="2021428"/>
            <a:chExt cx="5249901" cy="2012696"/>
          </a:xfrm>
        </p:grpSpPr>
        <p:pic>
          <p:nvPicPr>
            <p:cNvPr id="7" name="CertB Logo" descr="A black background with a black square&#10;&#10;Description automatically generated with medium confidence">
              <a:extLst>
                <a:ext uri="{FF2B5EF4-FFF2-40B4-BE49-F238E27FC236}">
                  <a16:creationId xmlns:a16="http://schemas.microsoft.com/office/drawing/2014/main" id="{816A3764-F6E8-5355-9A15-4939809CA198}"/>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52638" y="2021428"/>
              <a:ext cx="1197739" cy="2012696"/>
            </a:xfrm>
            <a:prstGeom prst="rect">
              <a:avLst/>
            </a:prstGeom>
          </p:spPr>
        </p:pic>
        <p:sp>
          <p:nvSpPr>
            <p:cNvPr id="4" name="Cert B">
              <a:extLst>
                <a:ext uri="{FF2B5EF4-FFF2-40B4-BE49-F238E27FC236}">
                  <a16:creationId xmlns:a16="http://schemas.microsoft.com/office/drawing/2014/main" id="{80310FE3-AA33-6BA6-2E85-31B0C1480CA2}"/>
                </a:ext>
              </a:extLst>
            </p:cNvPr>
            <p:cNvSpPr txBox="1"/>
            <p:nvPr/>
          </p:nvSpPr>
          <p:spPr>
            <a:xfrm>
              <a:off x="2438987" y="2058280"/>
              <a:ext cx="3563552" cy="1938992"/>
            </a:xfrm>
            <a:prstGeom prst="rect">
              <a:avLst/>
            </a:prstGeom>
            <a:noFill/>
          </p:spPr>
          <p:txBody>
            <a:bodyPr wrap="square" rtlCol="0">
              <a:spAutoFit/>
            </a:bodyPr>
            <a:lstStyle/>
            <a:p>
              <a:r>
                <a:rPr lang="en-GB" sz="2400" dirty="0"/>
                <a:t>Displayed by businesses to indicate that certain social sustainability and environmental standards have been met.</a:t>
              </a:r>
            </a:p>
          </p:txBody>
        </p:sp>
      </p:grpSp>
      <p:grpSp>
        <p:nvGrpSpPr>
          <p:cNvPr id="29" name="Vegan Group">
            <a:extLst>
              <a:ext uri="{FF2B5EF4-FFF2-40B4-BE49-F238E27FC236}">
                <a16:creationId xmlns:a16="http://schemas.microsoft.com/office/drawing/2014/main" id="{77327003-6042-DF30-1262-964A67F08E56}"/>
              </a:ext>
            </a:extLst>
          </p:cNvPr>
          <p:cNvGrpSpPr/>
          <p:nvPr/>
        </p:nvGrpSpPr>
        <p:grpSpPr>
          <a:xfrm>
            <a:off x="6344950" y="4447854"/>
            <a:ext cx="5644222" cy="1986088"/>
            <a:chOff x="6381526" y="4447854"/>
            <a:chExt cx="5644222" cy="1986088"/>
          </a:xfrm>
        </p:grpSpPr>
        <p:pic>
          <p:nvPicPr>
            <p:cNvPr id="1032" name="Vegan Logo" descr="Certification - Vegan Action">
              <a:extLst>
                <a:ext uri="{FF2B5EF4-FFF2-40B4-BE49-F238E27FC236}">
                  <a16:creationId xmlns:a16="http://schemas.microsoft.com/office/drawing/2014/main" id="{514071FA-676B-69BE-BC91-01DA9CFE608B}"/>
                </a:ext>
              </a:extLst>
            </p:cNvPr>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6381526" y="4447854"/>
              <a:ext cx="1990069" cy="1986088"/>
            </a:xfrm>
            <a:prstGeom prst="rect">
              <a:avLst/>
            </a:prstGeom>
            <a:noFill/>
            <a:extLst>
              <a:ext uri="{909E8E84-426E-40DD-AFC4-6F175D3DCCD1}">
                <a14:hiddenFill xmlns:a14="http://schemas.microsoft.com/office/drawing/2010/main">
                  <a:solidFill>
                    <a:srgbClr val="FFFFFF"/>
                  </a:solidFill>
                </a14:hiddenFill>
              </a:ext>
            </a:extLst>
          </p:spPr>
        </p:pic>
        <p:sp>
          <p:nvSpPr>
            <p:cNvPr id="6" name="Vegan Text">
              <a:extLst>
                <a:ext uri="{FF2B5EF4-FFF2-40B4-BE49-F238E27FC236}">
                  <a16:creationId xmlns:a16="http://schemas.microsoft.com/office/drawing/2014/main" id="{30B023F0-2F70-877E-BB8C-64B1E82D4264}"/>
                </a:ext>
              </a:extLst>
            </p:cNvPr>
            <p:cNvSpPr txBox="1"/>
            <p:nvPr/>
          </p:nvSpPr>
          <p:spPr>
            <a:xfrm>
              <a:off x="8462196" y="4471090"/>
              <a:ext cx="3563552" cy="1938992"/>
            </a:xfrm>
            <a:prstGeom prst="rect">
              <a:avLst/>
            </a:prstGeom>
            <a:noFill/>
          </p:spPr>
          <p:txBody>
            <a:bodyPr wrap="square" rtlCol="0">
              <a:spAutoFit/>
            </a:bodyPr>
            <a:lstStyle/>
            <a:p>
              <a:r>
                <a:rPr lang="en-GB" sz="2400" dirty="0"/>
                <a:t>Used to identify products that do not contain animal products or byproducts and that have not been tested on animals. </a:t>
              </a:r>
            </a:p>
          </p:txBody>
        </p:sp>
      </p:grpSp>
      <p:grpSp>
        <p:nvGrpSpPr>
          <p:cNvPr id="28" name="Fairtrade Group">
            <a:extLst>
              <a:ext uri="{FF2B5EF4-FFF2-40B4-BE49-F238E27FC236}">
                <a16:creationId xmlns:a16="http://schemas.microsoft.com/office/drawing/2014/main" id="{397540DC-11E5-5162-B067-16C3E240CBB2}"/>
              </a:ext>
            </a:extLst>
          </p:cNvPr>
          <p:cNvGrpSpPr/>
          <p:nvPr/>
        </p:nvGrpSpPr>
        <p:grpSpPr>
          <a:xfrm>
            <a:off x="6490199" y="2021428"/>
            <a:ext cx="5498973" cy="2012874"/>
            <a:chOff x="6526775" y="2021428"/>
            <a:chExt cx="5498973" cy="2012874"/>
          </a:xfrm>
        </p:grpSpPr>
        <p:pic>
          <p:nvPicPr>
            <p:cNvPr id="2050" name="Fairtrade Logo" descr="FAIRTRADE Mark">
              <a:extLst>
                <a:ext uri="{FF2B5EF4-FFF2-40B4-BE49-F238E27FC236}">
                  <a16:creationId xmlns:a16="http://schemas.microsoft.com/office/drawing/2014/main" id="{C6E5DEEB-9C43-1906-4B42-0C13C6C4FF1A}"/>
                </a:ext>
              </a:extLst>
            </p:cNvPr>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6526775" y="2022974"/>
              <a:ext cx="1699572" cy="2011328"/>
            </a:xfrm>
            <a:prstGeom prst="rect">
              <a:avLst/>
            </a:prstGeom>
            <a:noFill/>
            <a:extLst>
              <a:ext uri="{909E8E84-426E-40DD-AFC4-6F175D3DCCD1}">
                <a14:hiddenFill xmlns:a14="http://schemas.microsoft.com/office/drawing/2010/main">
                  <a:solidFill>
                    <a:srgbClr val="FFFFFF"/>
                  </a:solidFill>
                </a14:hiddenFill>
              </a:ext>
            </a:extLst>
          </p:spPr>
        </p:pic>
        <p:sp>
          <p:nvSpPr>
            <p:cNvPr id="8" name="Fairtrade Text">
              <a:extLst>
                <a:ext uri="{FF2B5EF4-FFF2-40B4-BE49-F238E27FC236}">
                  <a16:creationId xmlns:a16="http://schemas.microsoft.com/office/drawing/2014/main" id="{8D70F7BD-990D-40DE-6F3E-F63838631240}"/>
                </a:ext>
              </a:extLst>
            </p:cNvPr>
            <p:cNvSpPr txBox="1"/>
            <p:nvPr/>
          </p:nvSpPr>
          <p:spPr>
            <a:xfrm>
              <a:off x="8462196" y="2021428"/>
              <a:ext cx="3563552" cy="1938992"/>
            </a:xfrm>
            <a:prstGeom prst="rect">
              <a:avLst/>
            </a:prstGeom>
            <a:noFill/>
          </p:spPr>
          <p:txBody>
            <a:bodyPr wrap="square" rtlCol="0">
              <a:spAutoFit/>
            </a:bodyPr>
            <a:lstStyle/>
            <a:p>
              <a:r>
                <a:rPr lang="en-GB" sz="2400" dirty="0"/>
                <a:t>Used to indicate that a product has been fairly produced and traded and is fully traceable from farm to shelf.</a:t>
              </a:r>
            </a:p>
          </p:txBody>
        </p:sp>
      </p:grpSp>
      <p:cxnSp>
        <p:nvCxnSpPr>
          <p:cNvPr id="12" name="Vertical Line">
            <a:extLst>
              <a:ext uri="{FF2B5EF4-FFF2-40B4-BE49-F238E27FC236}">
                <a16:creationId xmlns:a16="http://schemas.microsoft.com/office/drawing/2014/main" id="{F108BA6C-B4F8-F1D7-5F95-866E31A708D2}"/>
              </a:ext>
            </a:extLst>
          </p:cNvPr>
          <p:cNvCxnSpPr>
            <a:cxnSpLocks/>
            <a:stCxn id="20" idx="0"/>
            <a:endCxn id="20" idx="2"/>
          </p:cNvCxnSpPr>
          <p:nvPr/>
        </p:nvCxnSpPr>
        <p:spPr>
          <a:xfrm>
            <a:off x="6104724" y="1870827"/>
            <a:ext cx="0" cy="4696227"/>
          </a:xfrm>
          <a:prstGeom prst="line">
            <a:avLst/>
          </a:prstGeom>
          <a:ln w="57150">
            <a:solidFill>
              <a:srgbClr val="01AD5B"/>
            </a:solidFill>
          </a:ln>
        </p:spPr>
        <p:style>
          <a:lnRef idx="1">
            <a:schemeClr val="accent1"/>
          </a:lnRef>
          <a:fillRef idx="0">
            <a:schemeClr val="accent1"/>
          </a:fillRef>
          <a:effectRef idx="0">
            <a:schemeClr val="accent1"/>
          </a:effectRef>
          <a:fontRef idx="minor">
            <a:schemeClr val="tx1"/>
          </a:fontRef>
        </p:style>
      </p:cxnSp>
      <p:cxnSp>
        <p:nvCxnSpPr>
          <p:cNvPr id="14" name="Horizontal Line">
            <a:extLst>
              <a:ext uri="{FF2B5EF4-FFF2-40B4-BE49-F238E27FC236}">
                <a16:creationId xmlns:a16="http://schemas.microsoft.com/office/drawing/2014/main" id="{46E4DE8A-BCC4-390B-372A-19C3E0BE30FE}"/>
              </a:ext>
            </a:extLst>
          </p:cNvPr>
          <p:cNvCxnSpPr>
            <a:cxnSpLocks/>
            <a:stCxn id="20" idx="3"/>
            <a:endCxn id="20" idx="1"/>
          </p:cNvCxnSpPr>
          <p:nvPr/>
        </p:nvCxnSpPr>
        <p:spPr>
          <a:xfrm flipH="1">
            <a:off x="303850" y="4218941"/>
            <a:ext cx="11601747" cy="0"/>
          </a:xfrm>
          <a:prstGeom prst="line">
            <a:avLst/>
          </a:prstGeom>
          <a:ln w="57150">
            <a:solidFill>
              <a:srgbClr val="01AD5B"/>
            </a:solidFill>
          </a:ln>
        </p:spPr>
        <p:style>
          <a:lnRef idx="1">
            <a:schemeClr val="accent1"/>
          </a:lnRef>
          <a:fillRef idx="0">
            <a:schemeClr val="accent1"/>
          </a:fillRef>
          <a:effectRef idx="0">
            <a:schemeClr val="accent1"/>
          </a:effectRef>
          <a:fontRef idx="minor">
            <a:schemeClr val="tx1"/>
          </a:fontRef>
        </p:style>
      </p:cxnSp>
      <p:grpSp>
        <p:nvGrpSpPr>
          <p:cNvPr id="27" name="Soil Association Group">
            <a:extLst>
              <a:ext uri="{FF2B5EF4-FFF2-40B4-BE49-F238E27FC236}">
                <a16:creationId xmlns:a16="http://schemas.microsoft.com/office/drawing/2014/main" id="{CD47D7E4-733C-128D-3BB5-FBFDB2E8FC7A}"/>
              </a:ext>
            </a:extLst>
          </p:cNvPr>
          <p:cNvGrpSpPr/>
          <p:nvPr/>
        </p:nvGrpSpPr>
        <p:grpSpPr>
          <a:xfrm>
            <a:off x="72029" y="4442086"/>
            <a:ext cx="5888816" cy="1987200"/>
            <a:chOff x="108605" y="4442086"/>
            <a:chExt cx="5888816" cy="1987200"/>
          </a:xfrm>
        </p:grpSpPr>
        <p:sp>
          <p:nvSpPr>
            <p:cNvPr id="9" name="Soil Association  Text">
              <a:extLst>
                <a:ext uri="{FF2B5EF4-FFF2-40B4-BE49-F238E27FC236}">
                  <a16:creationId xmlns:a16="http://schemas.microsoft.com/office/drawing/2014/main" id="{3CBD9B4B-7AAC-CF0A-B66C-85838E552943}"/>
                </a:ext>
              </a:extLst>
            </p:cNvPr>
            <p:cNvSpPr txBox="1"/>
            <p:nvPr/>
          </p:nvSpPr>
          <p:spPr>
            <a:xfrm>
              <a:off x="2433869" y="4471090"/>
              <a:ext cx="3563552" cy="1938992"/>
            </a:xfrm>
            <a:prstGeom prst="rect">
              <a:avLst/>
            </a:prstGeom>
            <a:noFill/>
          </p:spPr>
          <p:txBody>
            <a:bodyPr wrap="square" rtlCol="0">
              <a:spAutoFit/>
            </a:bodyPr>
            <a:lstStyle/>
            <a:p>
              <a:r>
                <a:rPr lang="en-GB" sz="2400" dirty="0"/>
                <a:t>Used to demonstrate a commitment to working with nature, for the benefit of wildlife, people and the planet.</a:t>
              </a:r>
            </a:p>
          </p:txBody>
        </p:sp>
        <p:pic>
          <p:nvPicPr>
            <p:cNvPr id="22" name="Soil Logo">
              <a:extLst>
                <a:ext uri="{FF2B5EF4-FFF2-40B4-BE49-F238E27FC236}">
                  <a16:creationId xmlns:a16="http://schemas.microsoft.com/office/drawing/2014/main" id="{C5462005-AD3E-DF8C-3D7B-6BAD9C873613}"/>
                </a:ext>
              </a:extLst>
            </p:cNvPr>
            <p:cNvPicPr>
              <a:picLocks noChangeAspect="1"/>
            </p:cNvPicPr>
            <p:nvPr/>
          </p:nvPicPr>
          <p:blipFill>
            <a:blip r:embed="rId7"/>
            <a:stretch>
              <a:fillRect/>
            </a:stretch>
          </p:blipFill>
          <p:spPr>
            <a:xfrm>
              <a:off x="108605" y="4442086"/>
              <a:ext cx="2476357" cy="1987200"/>
            </a:xfrm>
            <a:prstGeom prst="rect">
              <a:avLst/>
            </a:prstGeom>
          </p:spPr>
        </p:pic>
      </p:grpSp>
    </p:spTree>
    <p:custDataLst>
      <p:tags r:id="rId1"/>
    </p:custDataLst>
    <p:extLst>
      <p:ext uri="{BB962C8B-B14F-4D97-AF65-F5344CB8AC3E}">
        <p14:creationId xmlns:p14="http://schemas.microsoft.com/office/powerpoint/2010/main" val="22140952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up)">
                                      <p:cBhvr>
                                        <p:cTn id="11" dur="500"/>
                                        <p:tgtEl>
                                          <p:spTgt spid="12"/>
                                        </p:tgtEl>
                                      </p:cBhvr>
                                    </p:animEffect>
                                  </p:childTnLst>
                                </p:cTn>
                              </p:par>
                              <p:par>
                                <p:cTn id="12" presetID="22" presetClass="entr" presetSubtype="8" fill="hold"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ipe(left)">
                                      <p:cBhvr>
                                        <p:cTn id="14" dur="500"/>
                                        <p:tgtEl>
                                          <p:spTgt spid="14"/>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30"/>
                                        </p:tgtEl>
                                        <p:attrNameLst>
                                          <p:attrName>style.visibility</p:attrName>
                                        </p:attrNameLst>
                                      </p:cBhvr>
                                      <p:to>
                                        <p:strVal val="visible"/>
                                      </p:to>
                                    </p:set>
                                    <p:animEffect transition="in" filter="fade">
                                      <p:cBhvr>
                                        <p:cTn id="18" dur="500"/>
                                        <p:tgtEl>
                                          <p:spTgt spid="30"/>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500"/>
                                        <p:tgtEl>
                                          <p:spTgt spid="28"/>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fade">
                                      <p:cBhvr>
                                        <p:cTn id="26" dur="500"/>
                                        <p:tgtEl>
                                          <p:spTgt spid="27"/>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fade">
                                      <p:cBhvr>
                                        <p:cTn id="30"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 name="Picture 5" descr="Cambridge University Press &amp; Assessment logo ">
            <a:extLst>
              <a:ext uri="{FF2B5EF4-FFF2-40B4-BE49-F238E27FC236}">
                <a16:creationId xmlns:a16="http://schemas.microsoft.com/office/drawing/2014/main" id="{979BA56A-9FD1-4F1E-2ACF-1E3DB8823C43}"/>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79402" y="1166634"/>
            <a:ext cx="2087880" cy="352425"/>
          </a:xfrm>
          <a:prstGeom prst="rect">
            <a:avLst/>
          </a:prstGeom>
        </p:spPr>
      </p:pic>
      <p:sp>
        <p:nvSpPr>
          <p:cNvPr id="7" name="TextBox 6">
            <a:extLst>
              <a:ext uri="{FF2B5EF4-FFF2-40B4-BE49-F238E27FC236}">
                <a16:creationId xmlns:a16="http://schemas.microsoft.com/office/drawing/2014/main" id="{D69E6195-B12D-3A7B-66B3-3026A1C3F585}"/>
              </a:ext>
            </a:extLst>
          </p:cNvPr>
          <p:cNvSpPr txBox="1"/>
          <p:nvPr/>
        </p:nvSpPr>
        <p:spPr>
          <a:xfrm>
            <a:off x="679402" y="1635176"/>
            <a:ext cx="11140893" cy="4093428"/>
          </a:xfrm>
          <a:prstGeom prst="rect">
            <a:avLst/>
          </a:prstGeom>
          <a:noFill/>
        </p:spPr>
        <p:txBody>
          <a:bodyPr wrap="square">
            <a:spAutoFit/>
          </a:bodyPr>
          <a:lstStyle/>
          <a:p>
            <a:pPr>
              <a:spcAft>
                <a:spcPts val="600"/>
              </a:spcAft>
            </a:pPr>
            <a:r>
              <a:rPr lang="en-GB" sz="1000" kern="100" dirty="0">
                <a:effectLst/>
                <a:latin typeface="Arial" panose="020B0604020202020204" pitchFamily="34" charset="0"/>
                <a:ea typeface="Aptos" panose="020B0004020202020204" pitchFamily="34" charset="0"/>
                <a:cs typeface="Arial" panose="020B0604020202020204" pitchFamily="34" charset="0"/>
              </a:rPr>
              <a:t>OCR is part of Cambridge University Press &amp; Assessment, a department of the University of Cambridge.</a:t>
            </a:r>
          </a:p>
          <a:p>
            <a:pPr>
              <a:spcAft>
                <a:spcPts val="600"/>
              </a:spcAft>
            </a:pPr>
            <a:r>
              <a:rPr lang="en-GB" sz="1000" kern="100" dirty="0">
                <a:effectLst/>
                <a:latin typeface="Arial" panose="020B0604020202020204" pitchFamily="34" charset="0"/>
                <a:ea typeface="Aptos" panose="020B0004020202020204" pitchFamily="34" charset="0"/>
                <a:cs typeface="Arial" panose="020B0604020202020204" pitchFamily="34" charset="0"/>
              </a:rPr>
              <a:t>OCR is a Company Limited by Guarantee and an exempt charity. Registered in England. Registered office: The Triangle Building, Shaftesbury Road, Cambridge, CB2 8EA. Registered company number: 3484466.</a:t>
            </a:r>
          </a:p>
          <a:p>
            <a:pPr>
              <a:spcAft>
                <a:spcPts val="600"/>
              </a:spcAft>
            </a:pPr>
            <a:r>
              <a:rPr lang="en-GB" sz="1000" kern="100" dirty="0">
                <a:effectLst/>
                <a:latin typeface="Arial" panose="020B0604020202020204" pitchFamily="34" charset="0"/>
                <a:ea typeface="Aptos" panose="020B0004020202020204" pitchFamily="34" charset="0"/>
                <a:cs typeface="Arial" panose="020B0604020202020204" pitchFamily="34" charset="0"/>
              </a:rPr>
              <a:t>We operate academic and vocational qualifications regulated by Ofqual, Qualifications Wales and CCEA as listed in their qualifications registers.  </a:t>
            </a:r>
          </a:p>
          <a:p>
            <a:pPr>
              <a:spcAft>
                <a:spcPts val="600"/>
              </a:spcAft>
            </a:pPr>
            <a:r>
              <a:rPr lang="en-GB" sz="1000" kern="100" dirty="0">
                <a:effectLst/>
                <a:latin typeface="Arial" panose="020B0604020202020204" pitchFamily="34" charset="0"/>
                <a:ea typeface="Aptos" panose="020B0004020202020204" pitchFamily="34" charset="0"/>
                <a:cs typeface="Arial" panose="020B0604020202020204" pitchFamily="34" charset="0"/>
              </a:rPr>
              <a:t>We are committed to providing a fully accessible experience across all our products, platforms, and websites. Find out more about our </a:t>
            </a:r>
            <a:r>
              <a:rPr lang="en-GB" sz="1000" u="sng" kern="100" dirty="0">
                <a:solidFill>
                  <a:srgbClr val="467886"/>
                </a:solidFill>
                <a:effectLst/>
                <a:latin typeface="Arial" panose="020B0604020202020204" pitchFamily="34" charset="0"/>
                <a:ea typeface="Aptos" panose="020B0004020202020204" pitchFamily="34" charset="0"/>
                <a:cs typeface="Arial" panose="020B0604020202020204" pitchFamily="34" charset="0"/>
                <a:hlinkClick r:id="rId5" tooltip="https://www.cambridge.org/accessibility"/>
              </a:rPr>
              <a:t>accessibility standards</a:t>
            </a:r>
            <a:r>
              <a:rPr lang="en-GB" sz="1000" kern="100" dirty="0">
                <a:effectLst/>
                <a:latin typeface="Arial" panose="020B0604020202020204" pitchFamily="34" charset="0"/>
                <a:ea typeface="Aptos" panose="020B0004020202020204" pitchFamily="34" charset="0"/>
                <a:cs typeface="Arial" panose="020B0604020202020204" pitchFamily="34" charset="0"/>
              </a:rPr>
              <a:t>.</a:t>
            </a:r>
          </a:p>
          <a:p>
            <a:pPr>
              <a:spcAft>
                <a:spcPts val="600"/>
              </a:spcAft>
            </a:pPr>
            <a:r>
              <a:rPr lang="en-GB" sz="1000" kern="100" dirty="0">
                <a:effectLst/>
                <a:latin typeface="Arial" panose="020B0604020202020204" pitchFamily="34" charset="0"/>
                <a:ea typeface="Aptos" panose="020B0004020202020204" pitchFamily="34" charset="0"/>
                <a:cs typeface="Arial" panose="020B0604020202020204" pitchFamily="34" charset="0"/>
              </a:rPr>
              <a:t>© OCR 2025. All rights reserved. We retain the copyright on all our publications. However, our registered centres are permitted to copy and distribute our material for their own internal use, in line with any specific restrictions detailed in the publication. Find out more about our </a:t>
            </a:r>
            <a:r>
              <a:rPr lang="en-GB" sz="1000" u="sng" kern="100" dirty="0">
                <a:solidFill>
                  <a:srgbClr val="467886"/>
                </a:solidFill>
                <a:effectLst/>
                <a:latin typeface="Arial" panose="020B0604020202020204" pitchFamily="34" charset="0"/>
                <a:ea typeface="Aptos" panose="020B0004020202020204" pitchFamily="34" charset="0"/>
                <a:cs typeface="Arial" panose="020B0604020202020204" pitchFamily="34" charset="0"/>
                <a:hlinkClick r:id="rId6" tooltip="https://www.ocr.org.uk/about/our-policies/copyright/"/>
              </a:rPr>
              <a:t>copyright policies</a:t>
            </a:r>
            <a:r>
              <a:rPr lang="en-GB" sz="1000" kern="100" dirty="0">
                <a:effectLst/>
                <a:latin typeface="Arial" panose="020B0604020202020204" pitchFamily="34" charset="0"/>
                <a:ea typeface="Aptos" panose="020B0004020202020204" pitchFamily="34" charset="0"/>
                <a:cs typeface="Arial" panose="020B0604020202020204" pitchFamily="34" charset="0"/>
              </a:rPr>
              <a:t>.</a:t>
            </a:r>
          </a:p>
          <a:p>
            <a:pPr>
              <a:spcAft>
                <a:spcPts val="600"/>
              </a:spcAft>
            </a:pPr>
            <a:r>
              <a:rPr lang="en-GB" sz="1000" dirty="0">
                <a:latin typeface="Arial" panose="020B0604020202020204" pitchFamily="34" charset="0"/>
                <a:cs typeface="Arial" panose="020B0604020202020204" pitchFamily="34" charset="0"/>
              </a:rPr>
              <a:t>Slide 4, © Red Winter Jacket on White @ </a:t>
            </a:r>
            <a:r>
              <a:rPr lang="en-GB" sz="1000" dirty="0" err="1">
                <a:latin typeface="Arial" panose="020B0604020202020204" pitchFamily="34" charset="0"/>
                <a:cs typeface="Arial" panose="020B0604020202020204" pitchFamily="34" charset="0"/>
              </a:rPr>
              <a:t>skodonnell</a:t>
            </a:r>
            <a:r>
              <a:rPr lang="en-GB" sz="1000" dirty="0">
                <a:latin typeface="Arial" panose="020B0604020202020204" pitchFamily="34" charset="0"/>
                <a:cs typeface="Arial" panose="020B0604020202020204" pitchFamily="34" charset="0"/>
              </a:rPr>
              <a:t> / Image supplied by Getty Images </a:t>
            </a:r>
            <a:r>
              <a:rPr lang="en-GB" sz="1000" dirty="0">
                <a:latin typeface="Arial" panose="020B0604020202020204" pitchFamily="34" charset="0"/>
                <a:cs typeface="Arial" panose="020B0604020202020204" pitchFamily="34" charset="0"/>
                <a:hlinkClick r:id="rId7" tooltip="https://www.gettyimages.co.uk/"/>
              </a:rPr>
              <a:t>www.gettyimages.co.uk</a:t>
            </a:r>
            <a:endParaRPr lang="en-GB" sz="1000" kern="100" dirty="0">
              <a:effectLst/>
              <a:latin typeface="Arial" panose="020B0604020202020204" pitchFamily="34" charset="0"/>
              <a:ea typeface="Aptos" panose="020B0004020202020204" pitchFamily="34" charset="0"/>
              <a:cs typeface="Arial" panose="020B0604020202020204" pitchFamily="34" charset="0"/>
            </a:endParaRPr>
          </a:p>
          <a:p>
            <a:pPr>
              <a:spcAft>
                <a:spcPts val="600"/>
              </a:spcAft>
            </a:pPr>
            <a:r>
              <a:rPr lang="en-GB" sz="1000" dirty="0">
                <a:effectLst/>
                <a:latin typeface="Arial" panose="020B0604020202020204" pitchFamily="34" charset="0"/>
                <a:ea typeface="Aptos" panose="020B0004020202020204" pitchFamily="34" charset="0"/>
                <a:cs typeface="Arial" panose="020B0604020202020204" pitchFamily="34" charset="0"/>
              </a:rPr>
              <a:t>Permission to reproduce all logos has been requested from the copyright holder. Awaiting response.   </a:t>
            </a:r>
            <a:endParaRPr lang="en-GB" sz="1000" b="1" kern="100" dirty="0">
              <a:effectLst/>
              <a:latin typeface="Arial" panose="020B0604020202020204" pitchFamily="34" charset="0"/>
              <a:ea typeface="Aptos" panose="020B0004020202020204" pitchFamily="34" charset="0"/>
              <a:cs typeface="Arial" panose="020B0604020202020204" pitchFamily="34" charset="0"/>
            </a:endParaRPr>
          </a:p>
          <a:p>
            <a:pPr>
              <a:spcAft>
                <a:spcPts val="600"/>
              </a:spcAft>
            </a:pPr>
            <a:r>
              <a:rPr lang="en-GB" sz="1000" kern="100" dirty="0">
                <a:latin typeface="Arial" panose="020B0604020202020204" pitchFamily="34" charset="0"/>
                <a:ea typeface="Aptos" panose="020B0004020202020204" pitchFamily="34" charset="0"/>
                <a:cs typeface="Arial" panose="020B0604020202020204" pitchFamily="34" charset="0"/>
              </a:rPr>
              <a:t>Fairtrade Mark, </a:t>
            </a:r>
            <a:r>
              <a:rPr lang="en-GB" sz="1000" dirty="0">
                <a:latin typeface="Arial" panose="020B0604020202020204" pitchFamily="34" charset="0"/>
                <a:cs typeface="Arial" panose="020B0604020202020204" pitchFamily="34" charset="0"/>
                <a:hlinkClick r:id="rId8"/>
              </a:rPr>
              <a:t>https://www.fairtrade.org.uk/What-is-Fairtrade/Using-the-FAIRTRADE-Mark/</a:t>
            </a:r>
            <a:endParaRPr lang="en-GB" sz="1000" dirty="0">
              <a:latin typeface="Arial" panose="020B0604020202020204" pitchFamily="34" charset="0"/>
              <a:cs typeface="Arial" panose="020B0604020202020204" pitchFamily="34" charset="0"/>
            </a:endParaRPr>
          </a:p>
          <a:p>
            <a:pPr>
              <a:spcAft>
                <a:spcPts val="600"/>
              </a:spcAft>
            </a:pPr>
            <a:r>
              <a:rPr lang="en-GB" sz="1000" kern="100" dirty="0">
                <a:effectLst/>
                <a:latin typeface="Arial" panose="020B0604020202020204" pitchFamily="34" charset="0"/>
                <a:ea typeface="Aptos" panose="020B0004020202020204" pitchFamily="34" charset="0"/>
                <a:cs typeface="Arial" panose="020B0604020202020204" pitchFamily="34" charset="0"/>
              </a:rPr>
              <a:t>Certified Vegan logo, </a:t>
            </a:r>
            <a:r>
              <a:rPr lang="en-GB" sz="1000" dirty="0">
                <a:latin typeface="Arial" panose="020B0604020202020204" pitchFamily="34" charset="0"/>
                <a:cs typeface="Arial" panose="020B0604020202020204" pitchFamily="34" charset="0"/>
                <a:hlinkClick r:id="rId9"/>
              </a:rPr>
              <a:t>https://vegan.org/certification/</a:t>
            </a:r>
            <a:endParaRPr lang="en-GB" sz="1000" kern="100" dirty="0">
              <a:effectLst/>
              <a:latin typeface="Arial" panose="020B0604020202020204" pitchFamily="34" charset="0"/>
              <a:ea typeface="Aptos" panose="020B0004020202020204" pitchFamily="34" charset="0"/>
              <a:cs typeface="Arial" panose="020B0604020202020204" pitchFamily="34" charset="0"/>
            </a:endParaRPr>
          </a:p>
          <a:p>
            <a:pPr>
              <a:spcAft>
                <a:spcPts val="600"/>
              </a:spcAft>
            </a:pPr>
            <a:r>
              <a:rPr lang="en-GB" sz="1000" b="0" i="0" dirty="0">
                <a:solidFill>
                  <a:srgbClr val="4C4A4A"/>
                </a:solidFill>
                <a:effectLst/>
                <a:latin typeface="Arial" panose="020B0604020202020204" pitchFamily="34" charset="0"/>
                <a:cs typeface="Arial" panose="020B0604020202020204" pitchFamily="34" charset="0"/>
              </a:rPr>
              <a:t>Registered certification mark (®) of Soil Association Limited, </a:t>
            </a:r>
            <a:r>
              <a:rPr lang="en-GB" sz="1000" dirty="0">
                <a:latin typeface="Arial" panose="020B0604020202020204" pitchFamily="34" charset="0"/>
                <a:cs typeface="Arial" panose="020B0604020202020204" pitchFamily="34" charset="0"/>
                <a:hlinkClick r:id="rId10"/>
              </a:rPr>
              <a:t>https://www.soilassociation.org/certification/marketing-organic/using-the-organic-symbol/</a:t>
            </a:r>
            <a:r>
              <a:rPr lang="en-GB" sz="1000" dirty="0">
                <a:latin typeface="Arial" panose="020B0604020202020204" pitchFamily="34" charset="0"/>
                <a:cs typeface="Arial" panose="020B0604020202020204" pitchFamily="34" charset="0"/>
              </a:rPr>
              <a:t>, </a:t>
            </a:r>
            <a:endParaRPr lang="en-GB" sz="1000" kern="100" dirty="0">
              <a:latin typeface="Arial" panose="020B0604020202020204" pitchFamily="34" charset="0"/>
              <a:ea typeface="Aptos" panose="020B0004020202020204" pitchFamily="34" charset="0"/>
              <a:cs typeface="Arial" panose="020B0604020202020204" pitchFamily="34" charset="0"/>
            </a:endParaRPr>
          </a:p>
          <a:p>
            <a:pPr>
              <a:spcAft>
                <a:spcPts val="600"/>
              </a:spcAft>
            </a:pPr>
            <a:r>
              <a:rPr lang="en-GB" sz="1000" kern="100" dirty="0">
                <a:effectLst/>
                <a:latin typeface="Arial" panose="020B0604020202020204" pitchFamily="34" charset="0"/>
                <a:ea typeface="Aptos" panose="020B0004020202020204" pitchFamily="34" charset="0"/>
                <a:cs typeface="Arial" panose="020B0604020202020204" pitchFamily="34" charset="0"/>
              </a:rPr>
              <a:t>Certified B Corporation, </a:t>
            </a:r>
            <a:r>
              <a:rPr lang="en-GB" sz="1000" dirty="0">
                <a:latin typeface="Arial" panose="020B0604020202020204" pitchFamily="34" charset="0"/>
                <a:cs typeface="Arial" panose="020B0604020202020204" pitchFamily="34" charset="0"/>
                <a:hlinkClick r:id="rId11"/>
              </a:rPr>
              <a:t>Privacy Terms and Conditions | B Lab Australia &amp; New Zealand</a:t>
            </a:r>
            <a:endParaRPr lang="en-GB" sz="1000" kern="100" dirty="0">
              <a:effectLst/>
              <a:latin typeface="Arial" panose="020B0604020202020204" pitchFamily="34" charset="0"/>
              <a:ea typeface="Aptos" panose="020B0004020202020204" pitchFamily="34" charset="0"/>
              <a:cs typeface="Arial" panose="020B0604020202020204" pitchFamily="34" charset="0"/>
            </a:endParaRPr>
          </a:p>
          <a:p>
            <a:pPr>
              <a:spcAft>
                <a:spcPts val="600"/>
              </a:spcAft>
            </a:pPr>
            <a:r>
              <a:rPr lang="en-GB" sz="1000" kern="100" dirty="0">
                <a:effectLst/>
                <a:latin typeface="Arial" panose="020B0604020202020204" pitchFamily="34" charset="0"/>
                <a:ea typeface="Aptos" panose="020B0004020202020204" pitchFamily="34" charset="0"/>
                <a:cs typeface="Arial" panose="020B0604020202020204" pitchFamily="34" charset="0"/>
              </a:rPr>
              <a:t>We update our publications regularly so please check you have the most up-to-date version. </a:t>
            </a:r>
          </a:p>
          <a:p>
            <a:pPr>
              <a:spcAft>
                <a:spcPts val="600"/>
              </a:spcAft>
            </a:pPr>
            <a:r>
              <a:rPr lang="en-GB" sz="1000" kern="100" dirty="0">
                <a:effectLst/>
                <a:latin typeface="Arial" panose="020B0604020202020204" pitchFamily="34" charset="0"/>
                <a:ea typeface="Aptos" panose="020B0004020202020204" pitchFamily="34" charset="0"/>
                <a:cs typeface="Arial" panose="020B0604020202020204" pitchFamily="34" charset="0"/>
              </a:rPr>
              <a:t>We cannot be held responsible for the persistence or accuracy of URLs for external or third-party internet websites referred to in this publication and do not guarantee that any content on such websites is, or will remain, accurate or appropriate.</a:t>
            </a:r>
          </a:p>
          <a:p>
            <a:pPr>
              <a:spcAft>
                <a:spcPts val="600"/>
              </a:spcAft>
            </a:pPr>
            <a:r>
              <a:rPr lang="en-GB" sz="1000" kern="100" dirty="0">
                <a:effectLst/>
                <a:latin typeface="Arial" panose="020B0604020202020204" pitchFamily="34" charset="0"/>
                <a:ea typeface="Aptos" panose="020B0004020202020204" pitchFamily="34" charset="0"/>
                <a:cs typeface="Arial" panose="020B0604020202020204" pitchFamily="34" charset="0"/>
              </a:rPr>
              <a:t>When we update our specifications, you’ll see a new version number and a summary of the changes. While we do our best to reflect these changes in all associated resources on </a:t>
            </a:r>
            <a:r>
              <a:rPr lang="en-GB" sz="1000" u="sng" kern="100" dirty="0">
                <a:solidFill>
                  <a:srgbClr val="467886"/>
                </a:solidFill>
                <a:effectLst/>
                <a:latin typeface="Arial" panose="020B0604020202020204" pitchFamily="34" charset="0"/>
                <a:ea typeface="Aptos" panose="020B0004020202020204" pitchFamily="34" charset="0"/>
                <a:cs typeface="Arial" panose="020B0604020202020204" pitchFamily="34" charset="0"/>
                <a:hlinkClick r:id="rId12" tooltip="https://teachcambridge.org/landing"/>
              </a:rPr>
              <a:t>Teach Cambridge</a:t>
            </a:r>
            <a:r>
              <a:rPr lang="en-GB" sz="1000" kern="100" dirty="0">
                <a:effectLst/>
                <a:latin typeface="Arial" panose="020B0604020202020204" pitchFamily="34" charset="0"/>
                <a:ea typeface="Aptos" panose="020B0004020202020204" pitchFamily="34" charset="0"/>
                <a:cs typeface="Arial" panose="020B0604020202020204" pitchFamily="34" charset="0"/>
              </a:rPr>
              <a:t>, if you notice any discrepancies, please refer to the latest specification on our website and </a:t>
            </a:r>
            <a:r>
              <a:rPr lang="en-GB" sz="1000" u="sng" kern="100" dirty="0">
                <a:solidFill>
                  <a:srgbClr val="467886"/>
                </a:solidFill>
                <a:effectLst/>
                <a:latin typeface="Arial" panose="020B0604020202020204" pitchFamily="34" charset="0"/>
                <a:ea typeface="Aptos" panose="020B0004020202020204" pitchFamily="34" charset="0"/>
                <a:cs typeface="Arial" panose="020B0604020202020204" pitchFamily="34" charset="0"/>
                <a:hlinkClick r:id="rId13" tooltip="mailto:resources.feedback@ocr.org.uk"/>
              </a:rPr>
              <a:t>let us know</a:t>
            </a:r>
            <a:r>
              <a:rPr lang="en-GB" sz="1000" kern="100" dirty="0">
                <a:effectLst/>
                <a:latin typeface="Arial" panose="020B0604020202020204" pitchFamily="34" charset="0"/>
                <a:ea typeface="Aptos" panose="020B0004020202020204" pitchFamily="34" charset="0"/>
                <a:cs typeface="Arial" panose="020B0604020202020204" pitchFamily="34" charset="0"/>
              </a:rPr>
              <a:t>. </a:t>
            </a:r>
          </a:p>
          <a:p>
            <a:pPr>
              <a:spcAft>
                <a:spcPts val="600"/>
              </a:spcAft>
            </a:pPr>
            <a:r>
              <a:rPr lang="en-GB" sz="1000" kern="100" dirty="0">
                <a:effectLst/>
                <a:latin typeface="Arial" panose="020B0604020202020204" pitchFamily="34" charset="0"/>
                <a:ea typeface="Aptos" panose="020B0004020202020204" pitchFamily="34" charset="0"/>
                <a:cs typeface="Arial" panose="020B0604020202020204" pitchFamily="34" charset="0"/>
              </a:rPr>
              <a:t>Our resources do not represent any teaching method we expect you to use. We cannot be held responsible for any errors or omissions in our resources.</a:t>
            </a:r>
          </a:p>
        </p:txBody>
      </p:sp>
      <p:graphicFrame>
        <p:nvGraphicFramePr>
          <p:cNvPr id="8" name="Table 7">
            <a:extLst>
              <a:ext uri="{FF2B5EF4-FFF2-40B4-BE49-F238E27FC236}">
                <a16:creationId xmlns:a16="http://schemas.microsoft.com/office/drawing/2014/main" id="{C80F3088-D2BE-DB7F-B72E-31277B89B225}"/>
              </a:ext>
            </a:extLst>
          </p:cNvPr>
          <p:cNvGraphicFramePr>
            <a:graphicFrameLocks noGrp="1"/>
          </p:cNvGraphicFramePr>
          <p:nvPr/>
        </p:nvGraphicFramePr>
        <p:xfrm>
          <a:off x="679402" y="5717164"/>
          <a:ext cx="10966186" cy="984525"/>
        </p:xfrm>
        <a:graphic>
          <a:graphicData uri="http://schemas.openxmlformats.org/drawingml/2006/table">
            <a:tbl>
              <a:tblPr firstRow="1" firstCol="1" bandRow="1"/>
              <a:tblGrid>
                <a:gridCol w="880137">
                  <a:extLst>
                    <a:ext uri="{9D8B030D-6E8A-4147-A177-3AD203B41FA5}">
                      <a16:colId xmlns:a16="http://schemas.microsoft.com/office/drawing/2014/main" val="2499903179"/>
                    </a:ext>
                  </a:extLst>
                </a:gridCol>
                <a:gridCol w="10086049">
                  <a:extLst>
                    <a:ext uri="{9D8B030D-6E8A-4147-A177-3AD203B41FA5}">
                      <a16:colId xmlns:a16="http://schemas.microsoft.com/office/drawing/2014/main" val="1803285825"/>
                    </a:ext>
                  </a:extLst>
                </a:gridCol>
              </a:tblGrid>
              <a:tr h="757033">
                <a:tc>
                  <a:txBody>
                    <a:bodyPr/>
                    <a:lstStyle/>
                    <a:p>
                      <a:pPr>
                        <a:lnSpc>
                          <a:spcPct val="110000"/>
                        </a:lnSpc>
                        <a:spcAft>
                          <a:spcPts val="800"/>
                        </a:spcAft>
                        <a:buNone/>
                      </a:pPr>
                      <a:endParaRPr lang="en-GB" sz="11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lnL>
                      <a:noFill/>
                    </a:lnL>
                    <a:lnR>
                      <a:noFill/>
                    </a:lnR>
                    <a:lnT>
                      <a:noFill/>
                    </a:lnT>
                    <a:lnB>
                      <a:noFill/>
                    </a:lnB>
                    <a:noFill/>
                  </a:tcPr>
                </a:tc>
                <a:tc>
                  <a:txBody>
                    <a:bodyPr/>
                    <a:lstStyle/>
                    <a:p>
                      <a:pPr>
                        <a:lnSpc>
                          <a:spcPct val="110000"/>
                        </a:lnSpc>
                        <a:spcAft>
                          <a:spcPts val="600"/>
                        </a:spcAft>
                        <a:buNone/>
                      </a:pPr>
                      <a:r>
                        <a:rPr lang="en-GB" sz="1000" b="1" dirty="0">
                          <a:effectLst/>
                          <a:latin typeface="Arial" panose="020B0604020202020204" pitchFamily="34" charset="0"/>
                          <a:ea typeface="Arial" panose="020B0604020202020204" pitchFamily="34" charset="0"/>
                          <a:cs typeface="Times New Roman" panose="02020603050405020304" pitchFamily="18" charset="0"/>
                        </a:rPr>
                        <a:t>These resources have been co-created and approved by WWF-UK. </a:t>
                      </a:r>
                      <a:endParaRPr lang="en-GB" sz="1000" b="1" dirty="0">
                        <a:effectLst/>
                        <a:latin typeface="Arial" panose="020B0604020202020204" pitchFamily="34" charset="0"/>
                        <a:ea typeface="MS Mincho" panose="02020609040205080304" pitchFamily="49" charset="-128"/>
                        <a:cs typeface="Times New Roman" panose="02020603050405020304" pitchFamily="18" charset="0"/>
                      </a:endParaRPr>
                    </a:p>
                    <a:p>
                      <a:pPr>
                        <a:lnSpc>
                          <a:spcPct val="110000"/>
                        </a:lnSpc>
                        <a:spcAft>
                          <a:spcPts val="600"/>
                        </a:spcAft>
                        <a:buNone/>
                      </a:pPr>
                      <a:r>
                        <a:rPr lang="en-GB" sz="1000" dirty="0">
                          <a:effectLst/>
                          <a:latin typeface="Arial" panose="020B0604020202020204" pitchFamily="34" charset="0"/>
                          <a:ea typeface="Arial" panose="020B0604020202020204" pitchFamily="34" charset="0"/>
                          <a:cs typeface="Times New Roman" panose="02020603050405020304" pitchFamily="18" charset="0"/>
                        </a:rPr>
                        <a:t>WWF-UK offer UK secondary schools and colleges </a:t>
                      </a:r>
                      <a:r>
                        <a:rPr lang="en-GB" sz="1000" u="sng" dirty="0">
                          <a:solidFill>
                            <a:srgbClr val="0000FF"/>
                          </a:solidFill>
                          <a:effectLst/>
                          <a:latin typeface="Arial" panose="020B0604020202020204" pitchFamily="34" charset="0"/>
                          <a:ea typeface="MS Mincho" panose="02020609040205080304" pitchFamily="49" charset="-128"/>
                          <a:cs typeface="Times New Roman" panose="02020603050405020304" pitchFamily="18" charset="0"/>
                          <a:hlinkClick r:id="rId14"/>
                        </a:rPr>
                        <a:t>https://www.wwf.org.uk/get-involved/schools/sustainable-futures</a:t>
                      </a:r>
                      <a:r>
                        <a:rPr lang="en-GB" sz="1000" dirty="0">
                          <a:effectLst/>
                          <a:latin typeface="Arial" panose="020B0604020202020204" pitchFamily="34" charset="0"/>
                          <a:ea typeface="Arial" panose="020B0604020202020204" pitchFamily="34" charset="0"/>
                          <a:cs typeface="Times New Roman" panose="02020603050405020304" pitchFamily="18" charset="0"/>
                        </a:rPr>
                        <a:t> - a free careers programme for that equips young people to thrive in a future green economy, regardless of </a:t>
                      </a:r>
                      <a:r>
                        <a:rPr lang="en-GB" sz="1000" kern="1200" dirty="0">
                          <a:solidFill>
                            <a:schemeClr val="tx1"/>
                          </a:solidFill>
                          <a:effectLst/>
                          <a:latin typeface="Arial" panose="020B0604020202020204" pitchFamily="34" charset="0"/>
                          <a:ea typeface="Arial" panose="020B0604020202020204" pitchFamily="34" charset="0"/>
                          <a:cs typeface="Times New Roman" panose="02020603050405020304" pitchFamily="18" charset="0"/>
                        </a:rPr>
                        <a:t>their career path.</a:t>
                      </a:r>
                      <a:endParaRPr lang="en-GB" sz="1000" kern="1200" dirty="0">
                        <a:solidFill>
                          <a:schemeClr val="tx1"/>
                        </a:solidFill>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lnL>
                      <a:noFill/>
                    </a:lnL>
                    <a:lnR>
                      <a:noFill/>
                    </a:lnR>
                    <a:lnT>
                      <a:noFill/>
                    </a:lnT>
                    <a:lnB>
                      <a:noFill/>
                    </a:lnB>
                    <a:noFill/>
                  </a:tcPr>
                </a:tc>
                <a:extLst>
                  <a:ext uri="{0D108BD9-81ED-4DB2-BD59-A6C34878D82A}">
                    <a16:rowId xmlns:a16="http://schemas.microsoft.com/office/drawing/2014/main" val="2436867806"/>
                  </a:ext>
                </a:extLst>
              </a:tr>
              <a:tr h="227492">
                <a:tc>
                  <a:txBody>
                    <a:bodyPr/>
                    <a:lstStyle/>
                    <a:p>
                      <a:pPr>
                        <a:lnSpc>
                          <a:spcPct val="110000"/>
                        </a:lnSpc>
                        <a:spcAft>
                          <a:spcPts val="800"/>
                        </a:spcAft>
                        <a:buNone/>
                      </a:pPr>
                      <a:r>
                        <a:rPr lang="en-GB" sz="1100">
                          <a:effectLst/>
                          <a:latin typeface="Arial" panose="020B0604020202020204" pitchFamily="34" charset="0"/>
                          <a:ea typeface="Arial" panose="020B0604020202020204" pitchFamily="34" charset="0"/>
                          <a:cs typeface="Times New Roman" panose="02020603050405020304" pitchFamily="18" charset="0"/>
                        </a:rPr>
                        <a:t> </a:t>
                      </a:r>
                      <a:endParaRPr lang="en-GB" sz="11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lnL>
                      <a:noFill/>
                    </a:lnL>
                    <a:lnR>
                      <a:noFill/>
                    </a:lnR>
                    <a:lnT>
                      <a:noFill/>
                    </a:lnT>
                    <a:lnB>
                      <a:noFill/>
                    </a:lnB>
                    <a:noFill/>
                  </a:tcPr>
                </a:tc>
                <a:tc>
                  <a:txBody>
                    <a:bodyPr/>
                    <a:lstStyle/>
                    <a:p>
                      <a:pPr>
                        <a:lnSpc>
                          <a:spcPct val="110000"/>
                        </a:lnSpc>
                        <a:spcAft>
                          <a:spcPts val="800"/>
                        </a:spcAft>
                        <a:buNone/>
                      </a:pPr>
                      <a:r>
                        <a:rPr lang="en-GB" sz="1000" dirty="0">
                          <a:effectLst/>
                          <a:latin typeface="Arial" panose="020B0604020202020204" pitchFamily="34" charset="0"/>
                          <a:ea typeface="Arial" panose="020B0604020202020204" pitchFamily="34" charset="0"/>
                          <a:cs typeface="Times New Roman" panose="02020603050405020304" pitchFamily="18" charset="0"/>
                        </a:rPr>
                        <a:t>WWF</a:t>
                      </a:r>
                      <a:r>
                        <a:rPr lang="en-GB" sz="1000" baseline="30000" dirty="0">
                          <a:effectLst/>
                          <a:latin typeface="Arial" panose="020B0604020202020204" pitchFamily="34" charset="0"/>
                          <a:ea typeface="Arial" panose="020B0604020202020204" pitchFamily="34" charset="0"/>
                          <a:cs typeface="Times New Roman" panose="02020603050405020304" pitchFamily="18" charset="0"/>
                        </a:rPr>
                        <a:t>®</a:t>
                      </a:r>
                      <a:r>
                        <a:rPr lang="en-GB" sz="1000" dirty="0">
                          <a:effectLst/>
                          <a:latin typeface="Arial" panose="020B0604020202020204" pitchFamily="34" charset="0"/>
                          <a:ea typeface="Arial" panose="020B0604020202020204" pitchFamily="34" charset="0"/>
                          <a:cs typeface="Times New Roman" panose="02020603050405020304" pitchFamily="18" charset="0"/>
                        </a:rPr>
                        <a:t> and </a:t>
                      </a:r>
                      <a:r>
                        <a:rPr lang="en-GB" sz="1000" baseline="30000" dirty="0">
                          <a:effectLst/>
                          <a:latin typeface="Arial" panose="020B0604020202020204" pitchFamily="34" charset="0"/>
                          <a:ea typeface="Arial" panose="020B0604020202020204" pitchFamily="34" charset="0"/>
                          <a:cs typeface="Times New Roman" panose="02020603050405020304" pitchFamily="18" charset="0"/>
                        </a:rPr>
                        <a:t>©</a:t>
                      </a:r>
                      <a:r>
                        <a:rPr lang="en-GB" sz="1000" dirty="0">
                          <a:effectLst/>
                          <a:latin typeface="Arial" panose="020B0604020202020204" pitchFamily="34" charset="0"/>
                          <a:ea typeface="Arial" panose="020B0604020202020204" pitchFamily="34" charset="0"/>
                          <a:cs typeface="Times New Roman" panose="02020603050405020304" pitchFamily="18" charset="0"/>
                        </a:rPr>
                        <a:t>1986 Panda Symbol are owned by WWF. All rights reserved.</a:t>
                      </a:r>
                      <a:endParaRPr lang="en-GB" sz="1600" dirty="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lnL>
                      <a:noFill/>
                    </a:lnL>
                    <a:lnR>
                      <a:noFill/>
                    </a:lnR>
                    <a:lnT>
                      <a:noFill/>
                    </a:lnT>
                    <a:lnB>
                      <a:noFill/>
                    </a:lnB>
                    <a:noFill/>
                  </a:tcPr>
                </a:tc>
                <a:extLst>
                  <a:ext uri="{0D108BD9-81ED-4DB2-BD59-A6C34878D82A}">
                    <a16:rowId xmlns:a16="http://schemas.microsoft.com/office/drawing/2014/main" val="3227984979"/>
                  </a:ext>
                </a:extLst>
              </a:tr>
            </a:tbl>
          </a:graphicData>
        </a:graphic>
      </p:graphicFrame>
      <p:pic>
        <p:nvPicPr>
          <p:cNvPr id="1026" name="Picture 1">
            <a:extLst>
              <a:ext uri="{FF2B5EF4-FFF2-40B4-BE49-F238E27FC236}">
                <a16:creationId xmlns:a16="http://schemas.microsoft.com/office/drawing/2014/main" id="{B0D7F360-9511-6A09-762F-B147867816C2}"/>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546412" y="5620883"/>
            <a:ext cx="1045078" cy="1177088"/>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97117716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PBRLFeLv"/>
  <p:tag name="ARTICULATE_SLIDE_COUNT" val="7"/>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45DB3D743B9AF48B59DCB9DD80B9C4F" ma:contentTypeVersion="21" ma:contentTypeDescription="Create a new document." ma:contentTypeScope="" ma:versionID="5b207048731c69e2ddc13fd5463fee19">
  <xsd:schema xmlns:xsd="http://www.w3.org/2001/XMLSchema" xmlns:xs="http://www.w3.org/2001/XMLSchema" xmlns:p="http://schemas.microsoft.com/office/2006/metadata/properties" xmlns:ns2="79c91aa1-0e18-4b13-a9b2-8fd5027acf9d" xmlns:ns3="a64829b1-ed52-45e5-9012-b69bfe77c40c" targetNamespace="http://schemas.microsoft.com/office/2006/metadata/properties" ma:root="true" ma:fieldsID="eda05b79082b4d6fdfdcbc8857a2e329" ns2:_="" ns3:_="">
    <xsd:import namespace="79c91aa1-0e18-4b13-a9b2-8fd5027acf9d"/>
    <xsd:import namespace="a64829b1-ed52-45e5-9012-b69bfe77c40c"/>
    <xsd:element name="properties">
      <xsd:complexType>
        <xsd:sequence>
          <xsd:element name="documentManagement">
            <xsd:complexType>
              <xsd:all>
                <xsd:element ref="ns2:Qualification"/>
                <xsd:element ref="ns2:Component"/>
                <xsd:element ref="ns2:Series"/>
                <xsd:element ref="ns2:Resourcetype"/>
                <xsd:element ref="ns2:Documenttype"/>
                <xsd:element ref="ns2:PowerAppID" minOccurs="0"/>
                <xsd:element ref="ns2:Productionmanager" minOccurs="0"/>
                <xsd:element ref="ns2:CreativeNotes" minOccurs="0"/>
                <xsd:element ref="ns2:lcf76f155ced4ddcb4097134ff3c332f" minOccurs="0"/>
                <xsd:element ref="ns3:TaxCatchAll" minOccurs="0"/>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9c91aa1-0e18-4b13-a9b2-8fd5027acf9d" elementFormDefault="qualified">
    <xsd:import namespace="http://schemas.microsoft.com/office/2006/documentManagement/types"/>
    <xsd:import namespace="http://schemas.microsoft.com/office/infopath/2007/PartnerControls"/>
    <xsd:element name="Qualification" ma:index="8" ma:displayName="Qualification" ma:format="Dropdown" ma:internalName="Qualification">
      <xsd:simpleType>
        <xsd:restriction base="dms:Choice">
          <xsd:enumeration value="AS Level"/>
          <xsd:enumeration value="A Level"/>
          <xsd:enumeration value="GCSE"/>
          <xsd:enumeration value="Entry Level"/>
          <xsd:enumeration value="Cambridge Nationals"/>
          <xsd:enumeration value="Cambridge Technicals Level 2"/>
          <xsd:enumeration value="Cambridge Technicals Level 3"/>
          <xsd:enumeration value="AAQs"/>
          <xsd:enumeration value="Level 1"/>
          <xsd:enumeration value="Level 3"/>
        </xsd:restriction>
      </xsd:simpleType>
    </xsd:element>
    <xsd:element name="Component" ma:index="10" ma:displayName="Component" ma:default="N/A" ma:format="Dropdown" ma:internalName="Component">
      <xsd:simpleType>
        <xsd:restriction base="dms:Text">
          <xsd:maxLength value="255"/>
        </xsd:restriction>
      </xsd:simpleType>
    </xsd:element>
    <xsd:element name="Series" ma:index="11" ma:displayName="Series" ma:default="N/A" ma:format="Dropdown" ma:internalName="Series">
      <xsd:simpleType>
        <xsd:restriction base="dms:Text">
          <xsd:maxLength value="255"/>
        </xsd:restriction>
      </xsd:simpleType>
    </xsd:element>
    <xsd:element name="Resourcetype" ma:index="12" ma:displayName="Resource type" ma:format="Dropdown" ma:internalName="Resourcetype">
      <xsd:simpleType>
        <xsd:union memberTypes="dms:Text">
          <xsd:simpleType>
            <xsd:restriction base="dms:Choice">
              <xsd:enumeration value="Candidate style answers"/>
              <xsd:enumeration value="Delivery guide"/>
              <xsd:enumeration value="Exemplar candidate work"/>
              <xsd:enumeration value="Lesson activity"/>
              <xsd:enumeration value="Mapping guide"/>
              <xsd:enumeration value="Factsheet"/>
              <xsd:enumeration value="PAG resource"/>
              <xsd:enumeration value="Practice paper"/>
              <xsd:enumeration value="Progress tracker"/>
              <xsd:enumeration value="Quiz"/>
              <xsd:enumeration value="SAM"/>
              <xsd:enumeration value="Skills guide"/>
              <xsd:enumeration value="Scheme of work"/>
              <xsd:enumeration value="Specification"/>
              <xsd:enumeration value="Teacher delivery pack"/>
              <xsd:enumeration value="Topic pack"/>
              <xsd:enumeration value="Video"/>
              <xsd:enumeration value="Working document"/>
              <xsd:enumeration value="Switching guide"/>
              <xsd:enumeration value="Delivery plan"/>
              <xsd:enumeration value="Curriculum planner"/>
              <xsd:enumeration value="Standard guide"/>
              <xsd:enumeration value="Candidate style work"/>
            </xsd:restriction>
          </xsd:simpleType>
        </xsd:union>
      </xsd:simpleType>
    </xsd:element>
    <xsd:element name="Documenttype" ma:index="13" ma:displayName="Document type" ma:format="Dropdown" ma:internalName="Documenttype">
      <xsd:simpleType>
        <xsd:restriction base="dms:Choice">
          <xsd:enumeration value="Indesign"/>
          <xsd:enumeration value="Content"/>
          <xsd:enumeration value="Cover"/>
          <xsd:enumeration value="Published"/>
          <xsd:enumeration value="Image"/>
          <xsd:enumeration value="Question paper"/>
          <xsd:enumeration value="Commission"/>
          <xsd:enumeration value="Working document"/>
          <xsd:enumeration value="Specification"/>
          <xsd:enumeration value="Copyright Licence"/>
          <xsd:enumeration value="Assessment grid"/>
          <xsd:enumeration value="SpecOverTimeCoverage"/>
          <xsd:enumeration value="BluePrint"/>
        </xsd:restriction>
      </xsd:simpleType>
    </xsd:element>
    <xsd:element name="PowerAppID" ma:index="14" nillable="true" ma:displayName="Power App ID" ma:decimals="0" ma:format="Dropdown" ma:internalName="PowerAppID" ma:percentage="FALSE">
      <xsd:simpleType>
        <xsd:restriction base="dms:Number"/>
      </xsd:simpleType>
    </xsd:element>
    <xsd:element name="Productionmanager" ma:index="15" nillable="true" ma:displayName="Production manager" ma:format="Dropdown" ma:list="UserInfo" ma:SharePointGroup="0" ma:internalName="Productionmanag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CreativeNotes" ma:index="16" nillable="true" ma:displayName="Creative Notes" ma:format="Dropdown" ma:internalName="CreativeNotes">
      <xsd:simpleType>
        <xsd:restriction base="dms:Note">
          <xsd:maxLength value="255"/>
        </xsd:restriction>
      </xsd:simpleType>
    </xsd:element>
    <xsd:element name="lcf76f155ced4ddcb4097134ff3c332f" ma:index="18" nillable="true" ma:taxonomy="true" ma:internalName="lcf76f155ced4ddcb4097134ff3c332f" ma:taxonomyFieldName="MediaServiceImageTags" ma:displayName="Image Tags" ma:readOnly="false" ma:fieldId="{5cf76f15-5ced-4ddc-b409-7134ff3c332f}" ma:taxonomyMulti="true" ma:sspId="a7882c5b-1fc0-4c64-8edd-3b527906c473" ma:termSetId="09814cd3-568e-fe90-9814-8d621ff8fb84" ma:anchorId="fba54fb3-c3e1-fe81-a776-ca4b69148c4d" ma:open="true" ma:isKeyword="false">
      <xsd:complexType>
        <xsd:sequence>
          <xsd:element ref="pc:Terms" minOccurs="0" maxOccurs="1"/>
        </xsd:sequence>
      </xsd:complexType>
    </xsd:element>
    <xsd:element name="MediaServiceMetadata" ma:index="20" nillable="true" ma:displayName="MediaServiceMetadata" ma:hidden="true" ma:internalName="MediaServiceMetadata" ma:readOnly="true">
      <xsd:simpleType>
        <xsd:restriction base="dms:Note"/>
      </xsd:simpleType>
    </xsd:element>
    <xsd:element name="MediaServiceFastMetadata" ma:index="21" nillable="true" ma:displayName="MediaServiceFastMetadata" ma:hidden="true" ma:internalName="MediaServiceFastMetadata" ma:readOnly="true">
      <xsd:simpleType>
        <xsd:restriction base="dms:Note"/>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DateTaken" ma:index="24" nillable="true" ma:displayName="MediaServiceDateTaken" ma:hidden="true" ma:indexed="true" ma:internalName="MediaServiceDateTaken" ma:readOnly="true">
      <xsd:simpleType>
        <xsd:restriction base="dms:Text"/>
      </xsd:simpleType>
    </xsd:element>
    <xsd:element name="MediaServiceGenerationTime" ma:index="25" nillable="true" ma:displayName="MediaServiceGenerationTime" ma:hidden="true" ma:internalName="MediaServiceGenerationTime" ma:readOnly="true">
      <xsd:simpleType>
        <xsd:restriction base="dms:Text"/>
      </xsd:simpleType>
    </xsd:element>
    <xsd:element name="MediaServiceEventHashCode" ma:index="26" nillable="true" ma:displayName="MediaServiceEventHashCode" ma:hidden="true" ma:internalName="MediaServiceEventHashCode" ma:readOnly="true">
      <xsd:simpleType>
        <xsd:restriction base="dms:Text"/>
      </xsd:simpleType>
    </xsd:element>
    <xsd:element name="MediaLengthInSeconds" ma:index="27" nillable="true" ma:displayName="MediaLengthInSeconds" ma:hidden="true" ma:internalName="MediaLengthInSeconds" ma:readOnly="true">
      <xsd:simpleType>
        <xsd:restriction base="dms:Unknown"/>
      </xsd:simpleType>
    </xsd:element>
    <xsd:element name="MediaServiceOCR" ma:index="28"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64829b1-ed52-45e5-9012-b69bfe77c40c" elementFormDefault="qualified">
    <xsd:import namespace="http://schemas.microsoft.com/office/2006/documentManagement/types"/>
    <xsd:import namespace="http://schemas.microsoft.com/office/infopath/2007/PartnerControls"/>
    <xsd:element name="TaxCatchAll" ma:index="19" nillable="true" ma:displayName="Taxonomy Catch All Column" ma:hidden="true" ma:list="{bb1e02dd-7817-4a51-aae4-035ca7d4f282}" ma:internalName="TaxCatchAll" ma:showField="CatchAllData" ma:web="a64829b1-ed52-45e5-9012-b69bfe77c40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axOccurs="1" ma:index="9" ma:displayName="Subject"/>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Resourcetype xmlns="79c91aa1-0e18-4b13-a9b2-8fd5027acf9d">Lesson activity</Resourcetype>
    <lcf76f155ced4ddcb4097134ff3c332f xmlns="79c91aa1-0e18-4b13-a9b2-8fd5027acf9d">
      <Terms xmlns="http://schemas.microsoft.com/office/infopath/2007/PartnerControls"/>
    </lcf76f155ced4ddcb4097134ff3c332f>
    <TaxCatchAll xmlns="a64829b1-ed52-45e5-9012-b69bfe77c40c" xsi:nil="true"/>
    <Productionmanager xmlns="79c91aa1-0e18-4b13-a9b2-8fd5027acf9d">
      <UserInfo>
        <DisplayName>Carla Thom</DisplayName>
        <AccountId>431</AccountId>
        <AccountType/>
      </UserInfo>
    </Productionmanager>
    <Documenttype xmlns="79c91aa1-0e18-4b13-a9b2-8fd5027acf9d">Content</Documenttype>
    <CreativeNotes xmlns="79c91aa1-0e18-4b13-a9b2-8fd5027acf9d" xsi:nil="true"/>
    <PowerAppID xmlns="79c91aa1-0e18-4b13-a9b2-8fd5027acf9d">2382</PowerAppID>
    <Component xmlns="79c91aa1-0e18-4b13-a9b2-8fd5027acf9d">N/A</Component>
    <Qualification xmlns="79c91aa1-0e18-4b13-a9b2-8fd5027acf9d">Cambridge Nationals</Qualification>
    <Series xmlns="79c91aa1-0e18-4b13-a9b2-8fd5027acf9d">N/A</Serie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0F49257-5290-452A-8E98-2D95E85C7B1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9c91aa1-0e18-4b13-a9b2-8fd5027acf9d"/>
    <ds:schemaRef ds:uri="a64829b1-ed52-45e5-9012-b69bfe77c40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A3AB675-964E-4DA5-9798-20B73E225EE5}">
  <ds:schemaRefs>
    <ds:schemaRef ds:uri="http://schemas.microsoft.com/office/2006/metadata/properties"/>
    <ds:schemaRef ds:uri="http://schemas.microsoft.com/office/infopath/2007/PartnerControls"/>
    <ds:schemaRef ds:uri="79c91aa1-0e18-4b13-a9b2-8fd5027acf9d"/>
    <ds:schemaRef ds:uri="a64829b1-ed52-45e5-9012-b69bfe77c40c"/>
  </ds:schemaRefs>
</ds:datastoreItem>
</file>

<file path=customXml/itemProps3.xml><?xml version="1.0" encoding="utf-8"?>
<ds:datastoreItem xmlns:ds="http://schemas.openxmlformats.org/officeDocument/2006/customXml" ds:itemID="{32FC4AFE-24CA-44EB-8D20-DF537EEFCC7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10463</TotalTime>
  <Words>1322</Words>
  <Application>Microsoft Office PowerPoint</Application>
  <PresentationFormat>Widescreen</PresentationFormat>
  <Paragraphs>89</Paragraphs>
  <Slides>7</Slides>
  <Notes>7</Notes>
  <HiddenSlides>1</HiddenSlides>
  <MMClips>1</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vt:i4>
      </vt:variant>
    </vt:vector>
  </HeadingPairs>
  <TitlesOfParts>
    <vt:vector size="14" baseType="lpstr">
      <vt:lpstr>Arial</vt:lpstr>
      <vt:lpstr>Arial Black</vt:lpstr>
      <vt:lpstr>Calibri</vt:lpstr>
      <vt:lpstr>Calibri Light</vt:lpstr>
      <vt:lpstr>Ink Free</vt:lpstr>
      <vt:lpstr>Symbol</vt:lpstr>
      <vt:lpstr>Office Theme</vt:lpstr>
      <vt:lpstr>PowerPoint Presentation</vt:lpstr>
      <vt:lpstr>Greenwashing</vt:lpstr>
      <vt:lpstr>Examples of product claims </vt:lpstr>
      <vt:lpstr>An example of greenwashing</vt:lpstr>
      <vt:lpstr>The green claims code</vt:lpstr>
      <vt:lpstr>Giving consumers confidence</vt:lpstr>
      <vt:lpstr>PowerPoint Presentation</vt:lpstr>
    </vt:vector>
  </TitlesOfParts>
  <Company>The Cam Academy Trust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Sustainability In Business</dc:subject>
  <dc:creator>Patrick Gordon</dc:creator>
  <cp:lastModifiedBy>Carla Thom</cp:lastModifiedBy>
  <cp:revision>11</cp:revision>
  <cp:lastPrinted>2024-11-13T09:23:00Z</cp:lastPrinted>
  <dcterms:created xsi:type="dcterms:W3CDTF">2024-01-30T11:20:35Z</dcterms:created>
  <dcterms:modified xsi:type="dcterms:W3CDTF">2025-06-04T12:04:22Z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0x010100E45DB3D743B9AF48B59DCB9DD80B9C4F</vt:lpwstr>
  </property>
  <property fmtid="{D5CDD505-2E9C-101B-9397-08002B2CF9AE}" pid="4" name="ArticulateGUID">
    <vt:lpwstr>80AB5E22-FDFF-4C77-8352-62E2F7B643D6</vt:lpwstr>
  </property>
  <property fmtid="{D5CDD505-2E9C-101B-9397-08002B2CF9AE}" pid="5" name="ArticulatePath">
    <vt:lpwstr>https://cambridgeorg.sharepoint.com/sites/ResourcesContent/20242025 standard resources/Sustainability taster session 4 resource -  greenwashing</vt:lpwstr>
  </property>
</Properties>
</file>